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777" r:id="rId2"/>
    <p:sldMasterId id="2147483778" r:id="rId3"/>
    <p:sldMasterId id="2147483779" r:id="rId4"/>
    <p:sldMasterId id="2147483780" r:id="rId5"/>
  </p:sldMasterIdLst>
  <p:notesMasterIdLst>
    <p:notesMasterId r:id="rId117"/>
  </p:notesMasterIdLst>
  <p:sldIdLst>
    <p:sldId id="256" r:id="rId6"/>
    <p:sldId id="352" r:id="rId7"/>
    <p:sldId id="353" r:id="rId8"/>
    <p:sldId id="354" r:id="rId9"/>
    <p:sldId id="355" r:id="rId10"/>
    <p:sldId id="356" r:id="rId11"/>
    <p:sldId id="263" r:id="rId12"/>
    <p:sldId id="379" r:id="rId13"/>
    <p:sldId id="264" r:id="rId14"/>
    <p:sldId id="357" r:id="rId15"/>
    <p:sldId id="376" r:id="rId16"/>
    <p:sldId id="358" r:id="rId17"/>
    <p:sldId id="377" r:id="rId18"/>
    <p:sldId id="359" r:id="rId19"/>
    <p:sldId id="360" r:id="rId20"/>
    <p:sldId id="268" r:id="rId21"/>
    <p:sldId id="361" r:id="rId22"/>
    <p:sldId id="271" r:id="rId23"/>
    <p:sldId id="272" r:id="rId24"/>
    <p:sldId id="273" r:id="rId25"/>
    <p:sldId id="362" r:id="rId26"/>
    <p:sldId id="378" r:id="rId27"/>
    <p:sldId id="277" r:id="rId28"/>
    <p:sldId id="347" r:id="rId29"/>
    <p:sldId id="281" r:id="rId30"/>
    <p:sldId id="363" r:id="rId31"/>
    <p:sldId id="279" r:id="rId32"/>
    <p:sldId id="283" r:id="rId33"/>
    <p:sldId id="284" r:id="rId34"/>
    <p:sldId id="286" r:id="rId35"/>
    <p:sldId id="364" r:id="rId36"/>
    <p:sldId id="381" r:id="rId37"/>
    <p:sldId id="380" r:id="rId38"/>
    <p:sldId id="288" r:id="rId39"/>
    <p:sldId id="382" r:id="rId40"/>
    <p:sldId id="289" r:id="rId41"/>
    <p:sldId id="290" r:id="rId42"/>
    <p:sldId id="291" r:id="rId43"/>
    <p:sldId id="292" r:id="rId44"/>
    <p:sldId id="293" r:id="rId45"/>
    <p:sldId id="365" r:id="rId46"/>
    <p:sldId id="295" r:id="rId47"/>
    <p:sldId id="296" r:id="rId48"/>
    <p:sldId id="297" r:id="rId49"/>
    <p:sldId id="383" r:id="rId50"/>
    <p:sldId id="298" r:id="rId51"/>
    <p:sldId id="366" r:id="rId52"/>
    <p:sldId id="367" r:id="rId53"/>
    <p:sldId id="300" r:id="rId54"/>
    <p:sldId id="301" r:id="rId55"/>
    <p:sldId id="368" r:id="rId56"/>
    <p:sldId id="303" r:id="rId57"/>
    <p:sldId id="369" r:id="rId58"/>
    <p:sldId id="305" r:id="rId59"/>
    <p:sldId id="370" r:id="rId60"/>
    <p:sldId id="371" r:id="rId61"/>
    <p:sldId id="307" r:id="rId62"/>
    <p:sldId id="308" r:id="rId63"/>
    <p:sldId id="309" r:id="rId64"/>
    <p:sldId id="373" r:id="rId65"/>
    <p:sldId id="311" r:id="rId66"/>
    <p:sldId id="384" r:id="rId67"/>
    <p:sldId id="402" r:id="rId68"/>
    <p:sldId id="313" r:id="rId69"/>
    <p:sldId id="385" r:id="rId70"/>
    <p:sldId id="386" r:id="rId71"/>
    <p:sldId id="312" r:id="rId72"/>
    <p:sldId id="314" r:id="rId73"/>
    <p:sldId id="389" r:id="rId74"/>
    <p:sldId id="315" r:id="rId75"/>
    <p:sldId id="348" r:id="rId76"/>
    <p:sldId id="390" r:id="rId77"/>
    <p:sldId id="346" r:id="rId78"/>
    <p:sldId id="349" r:id="rId79"/>
    <p:sldId id="350" r:id="rId80"/>
    <p:sldId id="316" r:id="rId81"/>
    <p:sldId id="317" r:id="rId82"/>
    <p:sldId id="351" r:id="rId83"/>
    <p:sldId id="318" r:id="rId84"/>
    <p:sldId id="320" r:id="rId85"/>
    <p:sldId id="321" r:id="rId86"/>
    <p:sldId id="323" r:id="rId87"/>
    <p:sldId id="393" r:id="rId88"/>
    <p:sldId id="324" r:id="rId89"/>
    <p:sldId id="325" r:id="rId90"/>
    <p:sldId id="326" r:id="rId91"/>
    <p:sldId id="327" r:id="rId92"/>
    <p:sldId id="328" r:id="rId93"/>
    <p:sldId id="330" r:id="rId94"/>
    <p:sldId id="329" r:id="rId95"/>
    <p:sldId id="331" r:id="rId96"/>
    <p:sldId id="332" r:id="rId97"/>
    <p:sldId id="334" r:id="rId98"/>
    <p:sldId id="391" r:id="rId99"/>
    <p:sldId id="395" r:id="rId100"/>
    <p:sldId id="392" r:id="rId101"/>
    <p:sldId id="336" r:id="rId102"/>
    <p:sldId id="337" r:id="rId103"/>
    <p:sldId id="338" r:id="rId104"/>
    <p:sldId id="339" r:id="rId105"/>
    <p:sldId id="340" r:id="rId106"/>
    <p:sldId id="394" r:id="rId107"/>
    <p:sldId id="396" r:id="rId108"/>
    <p:sldId id="342" r:id="rId109"/>
    <p:sldId id="341" r:id="rId110"/>
    <p:sldId id="397" r:id="rId111"/>
    <p:sldId id="343" r:id="rId112"/>
    <p:sldId id="344" r:id="rId113"/>
    <p:sldId id="399" r:id="rId114"/>
    <p:sldId id="400" r:id="rId115"/>
    <p:sldId id="401" r:id="rId116"/>
  </p:sldIdLst>
  <p:sldSz cx="9144000" cy="6858000" type="screen4x3"/>
  <p:notesSz cx="6858000" cy="9144000"/>
  <p:defaultTextStyle>
    <a:defPPr>
      <a:defRPr lang="sr-Latn-C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594"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notesMaster" Target="notesMasters/notesMaster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presProps" Target="pres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viewProps" Target="viewProps.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Header Placeholder 1">
            <a:extLst>
              <a:ext uri="{FF2B5EF4-FFF2-40B4-BE49-F238E27FC236}">
                <a16:creationId xmlns:a16="http://schemas.microsoft.com/office/drawing/2014/main" id="{CCD5E289-42F3-85BF-38A6-165B27BC9480}"/>
              </a:ext>
            </a:extLst>
          </p:cNvPr>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en-US" altLang="en-US"/>
          </a:p>
        </p:txBody>
      </p:sp>
      <p:sp>
        <p:nvSpPr>
          <p:cNvPr id="6147" name="Date Placeholder 2">
            <a:extLst>
              <a:ext uri="{FF2B5EF4-FFF2-40B4-BE49-F238E27FC236}">
                <a16:creationId xmlns:a16="http://schemas.microsoft.com/office/drawing/2014/main" id="{3EDE79B0-EFD5-9DFC-9220-F3691F7B8908}"/>
              </a:ext>
            </a:extLst>
          </p:cNvPr>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fld id="{DE0765F9-96F5-48E8-9B27-08C0DE77BDE8}" type="datetimeFigureOut">
              <a:rPr lang="sr-Latn-CS" altLang="en-US"/>
              <a:pPr>
                <a:defRPr/>
              </a:pPr>
              <a:t>13.4.2024.</a:t>
            </a:fld>
            <a:endParaRPr lang="sr-Latn-CS" altLang="en-US"/>
          </a:p>
        </p:txBody>
      </p:sp>
      <p:sp>
        <p:nvSpPr>
          <p:cNvPr id="6148" name="Slide Image Placeholder 3">
            <a:extLst>
              <a:ext uri="{FF2B5EF4-FFF2-40B4-BE49-F238E27FC236}">
                <a16:creationId xmlns:a16="http://schemas.microsoft.com/office/drawing/2014/main" id="{01ABC35A-A5BE-2536-B14E-4DF713B101A5}"/>
              </a:ext>
            </a:extLst>
          </p:cNvPr>
          <p:cNvSpPr>
            <a:spLocks noGrp="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6149" name="Notes Placeholder 4">
            <a:extLst>
              <a:ext uri="{FF2B5EF4-FFF2-40B4-BE49-F238E27FC236}">
                <a16:creationId xmlns:a16="http://schemas.microsoft.com/office/drawing/2014/main" id="{CEDFC7CA-5540-AA59-7ACF-AD38051B5A63}"/>
              </a:ext>
            </a:extLst>
          </p:cNvPr>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ctr"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6150" name="Footer Placeholder 5">
            <a:extLst>
              <a:ext uri="{FF2B5EF4-FFF2-40B4-BE49-F238E27FC236}">
                <a16:creationId xmlns:a16="http://schemas.microsoft.com/office/drawing/2014/main" id="{FDB4C401-E381-0D19-3A14-ED61E1AFAD9C}"/>
              </a:ext>
            </a:extLst>
          </p:cNvPr>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en-US" altLang="en-US"/>
          </a:p>
        </p:txBody>
      </p:sp>
      <p:sp>
        <p:nvSpPr>
          <p:cNvPr id="6151" name="Slide Number Placeholder 6">
            <a:extLst>
              <a:ext uri="{FF2B5EF4-FFF2-40B4-BE49-F238E27FC236}">
                <a16:creationId xmlns:a16="http://schemas.microsoft.com/office/drawing/2014/main" id="{26B3EF75-F5FE-1F0A-CB98-57F7D27ACF26}"/>
              </a:ext>
            </a:extLst>
          </p:cNvPr>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92F0AAA7-8B56-462F-AF5D-7FCC9769C448}"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F883AC89-15BF-87C9-15C5-4936AFC2BAB7}"/>
              </a:ext>
            </a:extLst>
          </p:cNvPr>
          <p:cNvSpPr>
            <a:spLocks noGrp="1" noRot="1" noChangeAspect="1" noChangeArrowheads="1" noTextEdit="1"/>
          </p:cNvSpPr>
          <p:nvPr>
            <p:ph type="sldImg"/>
          </p:nvPr>
        </p:nvSpPr>
        <p:spPr/>
      </p:sp>
      <p:sp>
        <p:nvSpPr>
          <p:cNvPr id="14339" name="Notes Placeholder 2">
            <a:extLst>
              <a:ext uri="{FF2B5EF4-FFF2-40B4-BE49-F238E27FC236}">
                <a16:creationId xmlns:a16="http://schemas.microsoft.com/office/drawing/2014/main" id="{AF591EC3-6DC2-7431-F560-B627FD06000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eaLnBrk="1" hangingPunct="1"/>
            <a:endParaRPr lang="en-GB" altLang="en-US"/>
          </a:p>
        </p:txBody>
      </p:sp>
      <p:sp>
        <p:nvSpPr>
          <p:cNvPr id="14340" name="Slide Number Placeholder 3">
            <a:extLst>
              <a:ext uri="{FF2B5EF4-FFF2-40B4-BE49-F238E27FC236}">
                <a16:creationId xmlns:a16="http://schemas.microsoft.com/office/drawing/2014/main" id="{5C941188-A44D-DD27-F8D1-26BDF72DD1DF}"/>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EEA1088-377F-4837-BBB8-7CA024A50080}" type="slidenum">
              <a:rPr lang="sr-Latn-CS" altLang="en-US" smtClean="0"/>
              <a:pPr/>
              <a:t>7</a:t>
            </a:fld>
            <a:endParaRPr lang="sr-Latn-C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052172D2-A39E-16E6-EBCF-9B5CBA6CFB9A}"/>
              </a:ext>
            </a:extLst>
          </p:cNvPr>
          <p:cNvSpPr>
            <a:spLocks noGrp="1" noRot="1" noChangeAspect="1" noChangeArrowheads="1" noTextEdit="1"/>
          </p:cNvSpPr>
          <p:nvPr>
            <p:ph type="sldImg"/>
          </p:nvPr>
        </p:nvSpPr>
        <p:spPr/>
      </p:sp>
      <p:sp>
        <p:nvSpPr>
          <p:cNvPr id="49155" name="Notes Placeholder 2">
            <a:extLst>
              <a:ext uri="{FF2B5EF4-FFF2-40B4-BE49-F238E27FC236}">
                <a16:creationId xmlns:a16="http://schemas.microsoft.com/office/drawing/2014/main" id="{62858E4B-79B6-DFE4-B9A3-49D66373AD1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49156" name="Slide Number Placeholder 3">
            <a:extLst>
              <a:ext uri="{FF2B5EF4-FFF2-40B4-BE49-F238E27FC236}">
                <a16:creationId xmlns:a16="http://schemas.microsoft.com/office/drawing/2014/main" id="{6D0877E6-EA7E-B70A-511E-435C9AF6346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91C1D96-87BB-4445-A76B-F7CD02AE3589}" type="slidenum">
              <a:rPr lang="sr-Latn-CS" altLang="en-US" smtClean="0"/>
              <a:pPr/>
              <a:t>40</a:t>
            </a:fld>
            <a:endParaRPr lang="sr-Latn-C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24">
            <a:extLst>
              <a:ext uri="{FF2B5EF4-FFF2-40B4-BE49-F238E27FC236}">
                <a16:creationId xmlns:a16="http://schemas.microsoft.com/office/drawing/2014/main" id="{8B879C52-3822-03C8-A107-FA6904D2CDCA}"/>
              </a:ext>
            </a:extLst>
          </p:cNvPr>
          <p:cNvSpPr>
            <a:spLocks noGrp="1" noChangeArrowheads="1"/>
          </p:cNvSpPr>
          <p:nvPr>
            <p:ph type="dt" sz="half" idx="10"/>
          </p:nvPr>
        </p:nvSpPr>
        <p:spPr>
          <a:ln/>
        </p:spPr>
        <p:txBody>
          <a:bodyPr/>
          <a:lstStyle>
            <a:lvl1pPr>
              <a:defRPr/>
            </a:lvl1pPr>
          </a:lstStyle>
          <a:p>
            <a:pPr>
              <a:defRPr/>
            </a:pPr>
            <a:fld id="{7C4F8780-E65A-442F-BBB2-66AE74066A4E}" type="datetimeFigureOut">
              <a:rPr lang="sr-Latn-CS" altLang="en-US"/>
              <a:pPr>
                <a:defRPr/>
              </a:pPr>
              <a:t>13.4.2024.</a:t>
            </a:fld>
            <a:endParaRPr lang="sr-Latn-CS" altLang="en-US"/>
          </a:p>
        </p:txBody>
      </p:sp>
      <p:sp>
        <p:nvSpPr>
          <p:cNvPr id="5" name="Footer Placeholder 17">
            <a:extLst>
              <a:ext uri="{FF2B5EF4-FFF2-40B4-BE49-F238E27FC236}">
                <a16:creationId xmlns:a16="http://schemas.microsoft.com/office/drawing/2014/main" id="{6B1058AD-7086-B80E-23A4-E64D8084B64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4">
            <a:extLst>
              <a:ext uri="{FF2B5EF4-FFF2-40B4-BE49-F238E27FC236}">
                <a16:creationId xmlns:a16="http://schemas.microsoft.com/office/drawing/2014/main" id="{20685A5D-8096-EDB6-3EB7-F71E0C383524}"/>
              </a:ext>
            </a:extLst>
          </p:cNvPr>
          <p:cNvSpPr>
            <a:spLocks noGrp="1" noChangeArrowheads="1"/>
          </p:cNvSpPr>
          <p:nvPr>
            <p:ph type="sldNum" sz="quarter" idx="12"/>
          </p:nvPr>
        </p:nvSpPr>
        <p:spPr>
          <a:ln/>
        </p:spPr>
        <p:txBody>
          <a:bodyPr/>
          <a:lstStyle>
            <a:lvl1pPr>
              <a:defRPr/>
            </a:lvl1pPr>
          </a:lstStyle>
          <a:p>
            <a:pPr>
              <a:defRPr/>
            </a:pPr>
            <a:fld id="{3F8432D9-7C18-438A-AEA9-C284585A9ECC}" type="slidenum">
              <a:rPr lang="sr-Latn-CS" altLang="en-US"/>
              <a:pPr>
                <a:defRPr/>
              </a:pPr>
              <a:t>‹#›</a:t>
            </a:fld>
            <a:endParaRPr lang="sr-Latn-CS" altLang="en-US"/>
          </a:p>
        </p:txBody>
      </p:sp>
    </p:spTree>
    <p:extLst>
      <p:ext uri="{BB962C8B-B14F-4D97-AF65-F5344CB8AC3E}">
        <p14:creationId xmlns:p14="http://schemas.microsoft.com/office/powerpoint/2010/main" val="486082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4">
            <a:extLst>
              <a:ext uri="{FF2B5EF4-FFF2-40B4-BE49-F238E27FC236}">
                <a16:creationId xmlns:a16="http://schemas.microsoft.com/office/drawing/2014/main" id="{269070B3-37EC-FCA7-4153-464E7FE06909}"/>
              </a:ext>
            </a:extLst>
          </p:cNvPr>
          <p:cNvSpPr>
            <a:spLocks noGrp="1" noChangeArrowheads="1"/>
          </p:cNvSpPr>
          <p:nvPr>
            <p:ph type="dt" sz="half" idx="10"/>
          </p:nvPr>
        </p:nvSpPr>
        <p:spPr>
          <a:ln/>
        </p:spPr>
        <p:txBody>
          <a:bodyPr/>
          <a:lstStyle>
            <a:lvl1pPr>
              <a:defRPr/>
            </a:lvl1pPr>
          </a:lstStyle>
          <a:p>
            <a:pPr>
              <a:defRPr/>
            </a:pPr>
            <a:fld id="{F6B1F734-E782-45A7-875F-FC433299BB64}" type="datetimeFigureOut">
              <a:rPr lang="sr-Latn-CS" altLang="en-US"/>
              <a:pPr>
                <a:defRPr/>
              </a:pPr>
              <a:t>13.4.2024.</a:t>
            </a:fld>
            <a:endParaRPr lang="sr-Latn-CS" altLang="en-US"/>
          </a:p>
        </p:txBody>
      </p:sp>
      <p:sp>
        <p:nvSpPr>
          <p:cNvPr id="5" name="Footer Placeholder 17">
            <a:extLst>
              <a:ext uri="{FF2B5EF4-FFF2-40B4-BE49-F238E27FC236}">
                <a16:creationId xmlns:a16="http://schemas.microsoft.com/office/drawing/2014/main" id="{45258BEA-585E-06C5-0A0C-E2456AD452F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4">
            <a:extLst>
              <a:ext uri="{FF2B5EF4-FFF2-40B4-BE49-F238E27FC236}">
                <a16:creationId xmlns:a16="http://schemas.microsoft.com/office/drawing/2014/main" id="{BDBD4366-29EE-FECE-9917-2D9F925D5F09}"/>
              </a:ext>
            </a:extLst>
          </p:cNvPr>
          <p:cNvSpPr>
            <a:spLocks noGrp="1" noChangeArrowheads="1"/>
          </p:cNvSpPr>
          <p:nvPr>
            <p:ph type="sldNum" sz="quarter" idx="12"/>
          </p:nvPr>
        </p:nvSpPr>
        <p:spPr>
          <a:ln/>
        </p:spPr>
        <p:txBody>
          <a:bodyPr/>
          <a:lstStyle>
            <a:lvl1pPr>
              <a:defRPr/>
            </a:lvl1pPr>
          </a:lstStyle>
          <a:p>
            <a:pPr>
              <a:defRPr/>
            </a:pPr>
            <a:fld id="{F1DA9427-62A1-4A16-B901-70F4361BB964}" type="slidenum">
              <a:rPr lang="sr-Latn-CS" altLang="en-US"/>
              <a:pPr>
                <a:defRPr/>
              </a:pPr>
              <a:t>‹#›</a:t>
            </a:fld>
            <a:endParaRPr lang="sr-Latn-CS" altLang="en-US"/>
          </a:p>
        </p:txBody>
      </p:sp>
    </p:spTree>
    <p:extLst>
      <p:ext uri="{BB962C8B-B14F-4D97-AF65-F5344CB8AC3E}">
        <p14:creationId xmlns:p14="http://schemas.microsoft.com/office/powerpoint/2010/main" val="3467093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4">
            <a:extLst>
              <a:ext uri="{FF2B5EF4-FFF2-40B4-BE49-F238E27FC236}">
                <a16:creationId xmlns:a16="http://schemas.microsoft.com/office/drawing/2014/main" id="{F297ED75-703C-3862-077C-FDEBBE406787}"/>
              </a:ext>
            </a:extLst>
          </p:cNvPr>
          <p:cNvSpPr>
            <a:spLocks noGrp="1" noChangeArrowheads="1"/>
          </p:cNvSpPr>
          <p:nvPr>
            <p:ph type="dt" sz="half" idx="10"/>
          </p:nvPr>
        </p:nvSpPr>
        <p:spPr>
          <a:ln/>
        </p:spPr>
        <p:txBody>
          <a:bodyPr/>
          <a:lstStyle>
            <a:lvl1pPr>
              <a:defRPr/>
            </a:lvl1pPr>
          </a:lstStyle>
          <a:p>
            <a:pPr>
              <a:defRPr/>
            </a:pPr>
            <a:fld id="{2B625D35-6AEB-444A-A9F7-AE97C8DA2925}" type="datetimeFigureOut">
              <a:rPr lang="sr-Latn-CS" altLang="en-US"/>
              <a:pPr>
                <a:defRPr/>
              </a:pPr>
              <a:t>13.4.2024.</a:t>
            </a:fld>
            <a:endParaRPr lang="sr-Latn-CS" altLang="en-US"/>
          </a:p>
        </p:txBody>
      </p:sp>
      <p:sp>
        <p:nvSpPr>
          <p:cNvPr id="5" name="Footer Placeholder 17">
            <a:extLst>
              <a:ext uri="{FF2B5EF4-FFF2-40B4-BE49-F238E27FC236}">
                <a16:creationId xmlns:a16="http://schemas.microsoft.com/office/drawing/2014/main" id="{D8D832BC-91C2-EF08-89DF-D027639807D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4">
            <a:extLst>
              <a:ext uri="{FF2B5EF4-FFF2-40B4-BE49-F238E27FC236}">
                <a16:creationId xmlns:a16="http://schemas.microsoft.com/office/drawing/2014/main" id="{F0B0ACC7-6AEB-635D-F52E-2C617384B3D3}"/>
              </a:ext>
            </a:extLst>
          </p:cNvPr>
          <p:cNvSpPr>
            <a:spLocks noGrp="1" noChangeArrowheads="1"/>
          </p:cNvSpPr>
          <p:nvPr>
            <p:ph type="sldNum" sz="quarter" idx="12"/>
          </p:nvPr>
        </p:nvSpPr>
        <p:spPr>
          <a:ln/>
        </p:spPr>
        <p:txBody>
          <a:bodyPr/>
          <a:lstStyle>
            <a:lvl1pPr>
              <a:defRPr/>
            </a:lvl1pPr>
          </a:lstStyle>
          <a:p>
            <a:pPr>
              <a:defRPr/>
            </a:pPr>
            <a:fld id="{47D9F021-E58D-4A60-9E08-1AE2CB819684}" type="slidenum">
              <a:rPr lang="sr-Latn-CS" altLang="en-US"/>
              <a:pPr>
                <a:defRPr/>
              </a:pPr>
              <a:t>‹#›</a:t>
            </a:fld>
            <a:endParaRPr lang="sr-Latn-CS" altLang="en-US"/>
          </a:p>
        </p:txBody>
      </p:sp>
    </p:spTree>
    <p:extLst>
      <p:ext uri="{BB962C8B-B14F-4D97-AF65-F5344CB8AC3E}">
        <p14:creationId xmlns:p14="http://schemas.microsoft.com/office/powerpoint/2010/main" val="1405268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18">
            <a:extLst>
              <a:ext uri="{FF2B5EF4-FFF2-40B4-BE49-F238E27FC236}">
                <a16:creationId xmlns:a16="http://schemas.microsoft.com/office/drawing/2014/main" id="{5F5F45C3-86C7-8153-F8D3-7AC92E228605}"/>
              </a:ext>
            </a:extLst>
          </p:cNvPr>
          <p:cNvSpPr>
            <a:spLocks noGrp="1" noChangeArrowheads="1"/>
          </p:cNvSpPr>
          <p:nvPr>
            <p:ph type="dt" sz="half" idx="10"/>
          </p:nvPr>
        </p:nvSpPr>
        <p:spPr>
          <a:ln/>
        </p:spPr>
        <p:txBody>
          <a:bodyPr/>
          <a:lstStyle>
            <a:lvl1pPr>
              <a:defRPr/>
            </a:lvl1pPr>
          </a:lstStyle>
          <a:p>
            <a:pPr>
              <a:defRPr/>
            </a:pPr>
            <a:fld id="{29816AC7-61EC-45ED-BD78-8D58299924AE}" type="datetimeFigureOut">
              <a:rPr lang="sr-Latn-CS" altLang="en-US"/>
              <a:pPr>
                <a:defRPr/>
              </a:pPr>
              <a:t>13.4.2024.</a:t>
            </a:fld>
            <a:endParaRPr lang="sr-Latn-CS" altLang="en-US"/>
          </a:p>
        </p:txBody>
      </p:sp>
      <p:sp>
        <p:nvSpPr>
          <p:cNvPr id="5" name="Footer Placeholder 7">
            <a:extLst>
              <a:ext uri="{FF2B5EF4-FFF2-40B4-BE49-F238E27FC236}">
                <a16:creationId xmlns:a16="http://schemas.microsoft.com/office/drawing/2014/main" id="{47CA5594-4A9A-31C0-9051-8A09909F8FA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10">
            <a:extLst>
              <a:ext uri="{FF2B5EF4-FFF2-40B4-BE49-F238E27FC236}">
                <a16:creationId xmlns:a16="http://schemas.microsoft.com/office/drawing/2014/main" id="{0B71525A-404D-9899-BCF4-3B29099D9398}"/>
              </a:ext>
            </a:extLst>
          </p:cNvPr>
          <p:cNvSpPr>
            <a:spLocks noGrp="1" noChangeArrowheads="1"/>
          </p:cNvSpPr>
          <p:nvPr>
            <p:ph type="sldNum" sz="quarter" idx="12"/>
          </p:nvPr>
        </p:nvSpPr>
        <p:spPr>
          <a:ln/>
        </p:spPr>
        <p:txBody>
          <a:bodyPr/>
          <a:lstStyle>
            <a:lvl1pPr>
              <a:defRPr/>
            </a:lvl1pPr>
          </a:lstStyle>
          <a:p>
            <a:pPr>
              <a:defRPr/>
            </a:pPr>
            <a:fld id="{7B0E1F73-0679-4EB7-BFC4-6521425A4D42}" type="slidenum">
              <a:rPr lang="sr-Latn-CS" altLang="en-US"/>
              <a:pPr>
                <a:defRPr/>
              </a:pPr>
              <a:t>‹#›</a:t>
            </a:fld>
            <a:endParaRPr lang="sr-Latn-CS" altLang="en-US"/>
          </a:p>
        </p:txBody>
      </p:sp>
    </p:spTree>
    <p:extLst>
      <p:ext uri="{BB962C8B-B14F-4D97-AF65-F5344CB8AC3E}">
        <p14:creationId xmlns:p14="http://schemas.microsoft.com/office/powerpoint/2010/main" val="1966946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8">
            <a:extLst>
              <a:ext uri="{FF2B5EF4-FFF2-40B4-BE49-F238E27FC236}">
                <a16:creationId xmlns:a16="http://schemas.microsoft.com/office/drawing/2014/main" id="{3B042FCB-8D3D-0741-D2B5-FE1788E4E713}"/>
              </a:ext>
            </a:extLst>
          </p:cNvPr>
          <p:cNvSpPr>
            <a:spLocks noGrp="1" noChangeArrowheads="1"/>
          </p:cNvSpPr>
          <p:nvPr>
            <p:ph type="dt" sz="half" idx="10"/>
          </p:nvPr>
        </p:nvSpPr>
        <p:spPr>
          <a:ln/>
        </p:spPr>
        <p:txBody>
          <a:bodyPr/>
          <a:lstStyle>
            <a:lvl1pPr>
              <a:defRPr/>
            </a:lvl1pPr>
          </a:lstStyle>
          <a:p>
            <a:pPr>
              <a:defRPr/>
            </a:pPr>
            <a:fld id="{7352BA14-8667-4FD8-8BEA-18A9885BFFBB}" type="datetimeFigureOut">
              <a:rPr lang="sr-Latn-CS" altLang="en-US"/>
              <a:pPr>
                <a:defRPr/>
              </a:pPr>
              <a:t>13.4.2024.</a:t>
            </a:fld>
            <a:endParaRPr lang="sr-Latn-CS" altLang="en-US"/>
          </a:p>
        </p:txBody>
      </p:sp>
      <p:sp>
        <p:nvSpPr>
          <p:cNvPr id="5" name="Footer Placeholder 7">
            <a:extLst>
              <a:ext uri="{FF2B5EF4-FFF2-40B4-BE49-F238E27FC236}">
                <a16:creationId xmlns:a16="http://schemas.microsoft.com/office/drawing/2014/main" id="{5F722663-5F13-56D5-67DF-D40AFCD607B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10">
            <a:extLst>
              <a:ext uri="{FF2B5EF4-FFF2-40B4-BE49-F238E27FC236}">
                <a16:creationId xmlns:a16="http://schemas.microsoft.com/office/drawing/2014/main" id="{16C09416-07E4-9B51-FC9E-59DAFFD79EE2}"/>
              </a:ext>
            </a:extLst>
          </p:cNvPr>
          <p:cNvSpPr>
            <a:spLocks noGrp="1" noChangeArrowheads="1"/>
          </p:cNvSpPr>
          <p:nvPr>
            <p:ph type="sldNum" sz="quarter" idx="12"/>
          </p:nvPr>
        </p:nvSpPr>
        <p:spPr>
          <a:ln/>
        </p:spPr>
        <p:txBody>
          <a:bodyPr/>
          <a:lstStyle>
            <a:lvl1pPr>
              <a:defRPr/>
            </a:lvl1pPr>
          </a:lstStyle>
          <a:p>
            <a:pPr>
              <a:defRPr/>
            </a:pPr>
            <a:fld id="{AC52B48B-D7DA-4D62-9B1F-7E31CD4AEB29}" type="slidenum">
              <a:rPr lang="sr-Latn-CS" altLang="en-US"/>
              <a:pPr>
                <a:defRPr/>
              </a:pPr>
              <a:t>‹#›</a:t>
            </a:fld>
            <a:endParaRPr lang="sr-Latn-CS" altLang="en-US"/>
          </a:p>
        </p:txBody>
      </p:sp>
    </p:spTree>
    <p:extLst>
      <p:ext uri="{BB962C8B-B14F-4D97-AF65-F5344CB8AC3E}">
        <p14:creationId xmlns:p14="http://schemas.microsoft.com/office/powerpoint/2010/main" val="4287805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18">
            <a:extLst>
              <a:ext uri="{FF2B5EF4-FFF2-40B4-BE49-F238E27FC236}">
                <a16:creationId xmlns:a16="http://schemas.microsoft.com/office/drawing/2014/main" id="{4300168A-0A9E-3123-B02F-B500EF51E569}"/>
              </a:ext>
            </a:extLst>
          </p:cNvPr>
          <p:cNvSpPr>
            <a:spLocks noGrp="1" noChangeArrowheads="1"/>
          </p:cNvSpPr>
          <p:nvPr>
            <p:ph type="dt" sz="half" idx="10"/>
          </p:nvPr>
        </p:nvSpPr>
        <p:spPr>
          <a:ln/>
        </p:spPr>
        <p:txBody>
          <a:bodyPr/>
          <a:lstStyle>
            <a:lvl1pPr>
              <a:defRPr/>
            </a:lvl1pPr>
          </a:lstStyle>
          <a:p>
            <a:pPr>
              <a:defRPr/>
            </a:pPr>
            <a:fld id="{72881B9C-A3C1-40C7-BD75-B2E236AF46E3}" type="datetimeFigureOut">
              <a:rPr lang="sr-Latn-CS" altLang="en-US"/>
              <a:pPr>
                <a:defRPr/>
              </a:pPr>
              <a:t>13.4.2024.</a:t>
            </a:fld>
            <a:endParaRPr lang="sr-Latn-CS" altLang="en-US"/>
          </a:p>
        </p:txBody>
      </p:sp>
      <p:sp>
        <p:nvSpPr>
          <p:cNvPr id="5" name="Footer Placeholder 7">
            <a:extLst>
              <a:ext uri="{FF2B5EF4-FFF2-40B4-BE49-F238E27FC236}">
                <a16:creationId xmlns:a16="http://schemas.microsoft.com/office/drawing/2014/main" id="{0944E59F-BBF8-EBAD-601C-46C3840E0F4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10">
            <a:extLst>
              <a:ext uri="{FF2B5EF4-FFF2-40B4-BE49-F238E27FC236}">
                <a16:creationId xmlns:a16="http://schemas.microsoft.com/office/drawing/2014/main" id="{5A598183-7469-7A5A-27C6-ED0172F47F9F}"/>
              </a:ext>
            </a:extLst>
          </p:cNvPr>
          <p:cNvSpPr>
            <a:spLocks noGrp="1" noChangeArrowheads="1"/>
          </p:cNvSpPr>
          <p:nvPr>
            <p:ph type="sldNum" sz="quarter" idx="12"/>
          </p:nvPr>
        </p:nvSpPr>
        <p:spPr>
          <a:ln/>
        </p:spPr>
        <p:txBody>
          <a:bodyPr/>
          <a:lstStyle>
            <a:lvl1pPr>
              <a:defRPr/>
            </a:lvl1pPr>
          </a:lstStyle>
          <a:p>
            <a:pPr>
              <a:defRPr/>
            </a:pPr>
            <a:fld id="{1A71B22A-FE1E-48EE-8BA0-C35E28ED922D}" type="slidenum">
              <a:rPr lang="sr-Latn-CS" altLang="en-US"/>
              <a:pPr>
                <a:defRPr/>
              </a:pPr>
              <a:t>‹#›</a:t>
            </a:fld>
            <a:endParaRPr lang="sr-Latn-CS" altLang="en-US"/>
          </a:p>
        </p:txBody>
      </p:sp>
    </p:spTree>
    <p:extLst>
      <p:ext uri="{BB962C8B-B14F-4D97-AF65-F5344CB8AC3E}">
        <p14:creationId xmlns:p14="http://schemas.microsoft.com/office/powerpoint/2010/main" val="1018554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18">
            <a:extLst>
              <a:ext uri="{FF2B5EF4-FFF2-40B4-BE49-F238E27FC236}">
                <a16:creationId xmlns:a16="http://schemas.microsoft.com/office/drawing/2014/main" id="{BB2F7ED5-5135-35F6-EE65-A23F46059477}"/>
              </a:ext>
            </a:extLst>
          </p:cNvPr>
          <p:cNvSpPr>
            <a:spLocks noGrp="1" noChangeArrowheads="1"/>
          </p:cNvSpPr>
          <p:nvPr>
            <p:ph type="dt" sz="half" idx="10"/>
          </p:nvPr>
        </p:nvSpPr>
        <p:spPr>
          <a:ln/>
        </p:spPr>
        <p:txBody>
          <a:bodyPr/>
          <a:lstStyle>
            <a:lvl1pPr>
              <a:defRPr/>
            </a:lvl1pPr>
          </a:lstStyle>
          <a:p>
            <a:pPr>
              <a:defRPr/>
            </a:pPr>
            <a:fld id="{655490B2-5747-4B3D-AB77-FB07B70D7898}" type="datetimeFigureOut">
              <a:rPr lang="sr-Latn-CS" altLang="en-US"/>
              <a:pPr>
                <a:defRPr/>
              </a:pPr>
              <a:t>13.4.2024.</a:t>
            </a:fld>
            <a:endParaRPr lang="sr-Latn-CS" altLang="en-US"/>
          </a:p>
        </p:txBody>
      </p:sp>
      <p:sp>
        <p:nvSpPr>
          <p:cNvPr id="6" name="Footer Placeholder 7">
            <a:extLst>
              <a:ext uri="{FF2B5EF4-FFF2-40B4-BE49-F238E27FC236}">
                <a16:creationId xmlns:a16="http://schemas.microsoft.com/office/drawing/2014/main" id="{A3AE0C57-8D80-A1FA-18A9-606B9B085A3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10">
            <a:extLst>
              <a:ext uri="{FF2B5EF4-FFF2-40B4-BE49-F238E27FC236}">
                <a16:creationId xmlns:a16="http://schemas.microsoft.com/office/drawing/2014/main" id="{0B0F28B8-C33C-23F5-80D0-3939DA16ADE3}"/>
              </a:ext>
            </a:extLst>
          </p:cNvPr>
          <p:cNvSpPr>
            <a:spLocks noGrp="1" noChangeArrowheads="1"/>
          </p:cNvSpPr>
          <p:nvPr>
            <p:ph type="sldNum" sz="quarter" idx="12"/>
          </p:nvPr>
        </p:nvSpPr>
        <p:spPr>
          <a:ln/>
        </p:spPr>
        <p:txBody>
          <a:bodyPr/>
          <a:lstStyle>
            <a:lvl1pPr>
              <a:defRPr/>
            </a:lvl1pPr>
          </a:lstStyle>
          <a:p>
            <a:pPr>
              <a:defRPr/>
            </a:pPr>
            <a:fld id="{D03CBEF1-1B59-49B2-B7CE-15592D483027}" type="slidenum">
              <a:rPr lang="sr-Latn-CS" altLang="en-US"/>
              <a:pPr>
                <a:defRPr/>
              </a:pPr>
              <a:t>‹#›</a:t>
            </a:fld>
            <a:endParaRPr lang="sr-Latn-CS" altLang="en-US"/>
          </a:p>
        </p:txBody>
      </p:sp>
    </p:spTree>
    <p:extLst>
      <p:ext uri="{BB962C8B-B14F-4D97-AF65-F5344CB8AC3E}">
        <p14:creationId xmlns:p14="http://schemas.microsoft.com/office/powerpoint/2010/main" val="3731447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18">
            <a:extLst>
              <a:ext uri="{FF2B5EF4-FFF2-40B4-BE49-F238E27FC236}">
                <a16:creationId xmlns:a16="http://schemas.microsoft.com/office/drawing/2014/main" id="{84A2A5E4-FB17-213E-21F3-5C896277CBDD}"/>
              </a:ext>
            </a:extLst>
          </p:cNvPr>
          <p:cNvSpPr>
            <a:spLocks noGrp="1" noChangeArrowheads="1"/>
          </p:cNvSpPr>
          <p:nvPr>
            <p:ph type="dt" sz="half" idx="10"/>
          </p:nvPr>
        </p:nvSpPr>
        <p:spPr>
          <a:ln/>
        </p:spPr>
        <p:txBody>
          <a:bodyPr/>
          <a:lstStyle>
            <a:lvl1pPr>
              <a:defRPr/>
            </a:lvl1pPr>
          </a:lstStyle>
          <a:p>
            <a:pPr>
              <a:defRPr/>
            </a:pPr>
            <a:fld id="{0C04F134-DB2F-4169-BE8B-32F0CF773196}" type="datetimeFigureOut">
              <a:rPr lang="sr-Latn-CS" altLang="en-US"/>
              <a:pPr>
                <a:defRPr/>
              </a:pPr>
              <a:t>13.4.2024.</a:t>
            </a:fld>
            <a:endParaRPr lang="sr-Latn-CS" altLang="en-US"/>
          </a:p>
        </p:txBody>
      </p:sp>
      <p:sp>
        <p:nvSpPr>
          <p:cNvPr id="8" name="Footer Placeholder 7">
            <a:extLst>
              <a:ext uri="{FF2B5EF4-FFF2-40B4-BE49-F238E27FC236}">
                <a16:creationId xmlns:a16="http://schemas.microsoft.com/office/drawing/2014/main" id="{788AD991-4819-AEEF-2DCD-6D811494E92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Slide Number Placeholder 10">
            <a:extLst>
              <a:ext uri="{FF2B5EF4-FFF2-40B4-BE49-F238E27FC236}">
                <a16:creationId xmlns:a16="http://schemas.microsoft.com/office/drawing/2014/main" id="{A30CF692-AA94-09C3-4280-E61D1577D8F2}"/>
              </a:ext>
            </a:extLst>
          </p:cNvPr>
          <p:cNvSpPr>
            <a:spLocks noGrp="1" noChangeArrowheads="1"/>
          </p:cNvSpPr>
          <p:nvPr>
            <p:ph type="sldNum" sz="quarter" idx="12"/>
          </p:nvPr>
        </p:nvSpPr>
        <p:spPr>
          <a:ln/>
        </p:spPr>
        <p:txBody>
          <a:bodyPr/>
          <a:lstStyle>
            <a:lvl1pPr>
              <a:defRPr/>
            </a:lvl1pPr>
          </a:lstStyle>
          <a:p>
            <a:pPr>
              <a:defRPr/>
            </a:pPr>
            <a:fld id="{B597D95A-7772-49AC-8E37-211CA4C1EDDF}" type="slidenum">
              <a:rPr lang="sr-Latn-CS" altLang="en-US"/>
              <a:pPr>
                <a:defRPr/>
              </a:pPr>
              <a:t>‹#›</a:t>
            </a:fld>
            <a:endParaRPr lang="sr-Latn-CS" altLang="en-US"/>
          </a:p>
        </p:txBody>
      </p:sp>
    </p:spTree>
    <p:extLst>
      <p:ext uri="{BB962C8B-B14F-4D97-AF65-F5344CB8AC3E}">
        <p14:creationId xmlns:p14="http://schemas.microsoft.com/office/powerpoint/2010/main" val="42027846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18">
            <a:extLst>
              <a:ext uri="{FF2B5EF4-FFF2-40B4-BE49-F238E27FC236}">
                <a16:creationId xmlns:a16="http://schemas.microsoft.com/office/drawing/2014/main" id="{AD7E008A-42B1-4940-5727-EF4A4C49356F}"/>
              </a:ext>
            </a:extLst>
          </p:cNvPr>
          <p:cNvSpPr>
            <a:spLocks noGrp="1" noChangeArrowheads="1"/>
          </p:cNvSpPr>
          <p:nvPr>
            <p:ph type="dt" sz="half" idx="10"/>
          </p:nvPr>
        </p:nvSpPr>
        <p:spPr>
          <a:ln/>
        </p:spPr>
        <p:txBody>
          <a:bodyPr/>
          <a:lstStyle>
            <a:lvl1pPr>
              <a:defRPr/>
            </a:lvl1pPr>
          </a:lstStyle>
          <a:p>
            <a:pPr>
              <a:defRPr/>
            </a:pPr>
            <a:fld id="{D4FDDF91-2DDB-46B9-97D9-064090FAFA6E}" type="datetimeFigureOut">
              <a:rPr lang="sr-Latn-CS" altLang="en-US"/>
              <a:pPr>
                <a:defRPr/>
              </a:pPr>
              <a:t>13.4.2024.</a:t>
            </a:fld>
            <a:endParaRPr lang="sr-Latn-CS" altLang="en-US"/>
          </a:p>
        </p:txBody>
      </p:sp>
      <p:sp>
        <p:nvSpPr>
          <p:cNvPr id="4" name="Footer Placeholder 7">
            <a:extLst>
              <a:ext uri="{FF2B5EF4-FFF2-40B4-BE49-F238E27FC236}">
                <a16:creationId xmlns:a16="http://schemas.microsoft.com/office/drawing/2014/main" id="{D73C7A86-1106-D915-B38B-0E05FA6D4D1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Slide Number Placeholder 10">
            <a:extLst>
              <a:ext uri="{FF2B5EF4-FFF2-40B4-BE49-F238E27FC236}">
                <a16:creationId xmlns:a16="http://schemas.microsoft.com/office/drawing/2014/main" id="{65B8A014-CFDA-F17A-FF07-FE7114784E99}"/>
              </a:ext>
            </a:extLst>
          </p:cNvPr>
          <p:cNvSpPr>
            <a:spLocks noGrp="1" noChangeArrowheads="1"/>
          </p:cNvSpPr>
          <p:nvPr>
            <p:ph type="sldNum" sz="quarter" idx="12"/>
          </p:nvPr>
        </p:nvSpPr>
        <p:spPr>
          <a:ln/>
        </p:spPr>
        <p:txBody>
          <a:bodyPr/>
          <a:lstStyle>
            <a:lvl1pPr>
              <a:defRPr/>
            </a:lvl1pPr>
          </a:lstStyle>
          <a:p>
            <a:pPr>
              <a:defRPr/>
            </a:pPr>
            <a:fld id="{627FAEF1-711C-4821-93D9-E19ED9156563}" type="slidenum">
              <a:rPr lang="sr-Latn-CS" altLang="en-US"/>
              <a:pPr>
                <a:defRPr/>
              </a:pPr>
              <a:t>‹#›</a:t>
            </a:fld>
            <a:endParaRPr lang="sr-Latn-CS" altLang="en-US"/>
          </a:p>
        </p:txBody>
      </p:sp>
    </p:spTree>
    <p:extLst>
      <p:ext uri="{BB962C8B-B14F-4D97-AF65-F5344CB8AC3E}">
        <p14:creationId xmlns:p14="http://schemas.microsoft.com/office/powerpoint/2010/main" val="1802212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8">
            <a:extLst>
              <a:ext uri="{FF2B5EF4-FFF2-40B4-BE49-F238E27FC236}">
                <a16:creationId xmlns:a16="http://schemas.microsoft.com/office/drawing/2014/main" id="{AA2F0965-FC78-0B13-16B6-3DAE467F3158}"/>
              </a:ext>
            </a:extLst>
          </p:cNvPr>
          <p:cNvSpPr>
            <a:spLocks noGrp="1" noChangeArrowheads="1"/>
          </p:cNvSpPr>
          <p:nvPr>
            <p:ph type="dt" sz="half" idx="10"/>
          </p:nvPr>
        </p:nvSpPr>
        <p:spPr>
          <a:ln/>
        </p:spPr>
        <p:txBody>
          <a:bodyPr/>
          <a:lstStyle>
            <a:lvl1pPr>
              <a:defRPr/>
            </a:lvl1pPr>
          </a:lstStyle>
          <a:p>
            <a:pPr>
              <a:defRPr/>
            </a:pPr>
            <a:fld id="{24109943-7D62-4765-AD00-95718486902D}" type="datetimeFigureOut">
              <a:rPr lang="sr-Latn-CS" altLang="en-US"/>
              <a:pPr>
                <a:defRPr/>
              </a:pPr>
              <a:t>13.4.2024.</a:t>
            </a:fld>
            <a:endParaRPr lang="sr-Latn-CS" altLang="en-US"/>
          </a:p>
        </p:txBody>
      </p:sp>
      <p:sp>
        <p:nvSpPr>
          <p:cNvPr id="3" name="Footer Placeholder 7">
            <a:extLst>
              <a:ext uri="{FF2B5EF4-FFF2-40B4-BE49-F238E27FC236}">
                <a16:creationId xmlns:a16="http://schemas.microsoft.com/office/drawing/2014/main" id="{1E87CE91-E5D1-87E9-CDBB-7886BF56E93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Slide Number Placeholder 10">
            <a:extLst>
              <a:ext uri="{FF2B5EF4-FFF2-40B4-BE49-F238E27FC236}">
                <a16:creationId xmlns:a16="http://schemas.microsoft.com/office/drawing/2014/main" id="{776C789F-E9F6-79E1-A431-4D26FD785CA6}"/>
              </a:ext>
            </a:extLst>
          </p:cNvPr>
          <p:cNvSpPr>
            <a:spLocks noGrp="1" noChangeArrowheads="1"/>
          </p:cNvSpPr>
          <p:nvPr>
            <p:ph type="sldNum" sz="quarter" idx="12"/>
          </p:nvPr>
        </p:nvSpPr>
        <p:spPr>
          <a:ln/>
        </p:spPr>
        <p:txBody>
          <a:bodyPr/>
          <a:lstStyle>
            <a:lvl1pPr>
              <a:defRPr/>
            </a:lvl1pPr>
          </a:lstStyle>
          <a:p>
            <a:pPr>
              <a:defRPr/>
            </a:pPr>
            <a:fld id="{E3E71B2A-88D5-4BC6-9B14-D0754086F8F9}" type="slidenum">
              <a:rPr lang="sr-Latn-CS" altLang="en-US"/>
              <a:pPr>
                <a:defRPr/>
              </a:pPr>
              <a:t>‹#›</a:t>
            </a:fld>
            <a:endParaRPr lang="sr-Latn-CS" altLang="en-US"/>
          </a:p>
        </p:txBody>
      </p:sp>
    </p:spTree>
    <p:extLst>
      <p:ext uri="{BB962C8B-B14F-4D97-AF65-F5344CB8AC3E}">
        <p14:creationId xmlns:p14="http://schemas.microsoft.com/office/powerpoint/2010/main" val="2622729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8">
            <a:extLst>
              <a:ext uri="{FF2B5EF4-FFF2-40B4-BE49-F238E27FC236}">
                <a16:creationId xmlns:a16="http://schemas.microsoft.com/office/drawing/2014/main" id="{8DA5F073-B051-E454-9A13-5380B5440036}"/>
              </a:ext>
            </a:extLst>
          </p:cNvPr>
          <p:cNvSpPr>
            <a:spLocks noGrp="1" noChangeArrowheads="1"/>
          </p:cNvSpPr>
          <p:nvPr>
            <p:ph type="dt" sz="half" idx="10"/>
          </p:nvPr>
        </p:nvSpPr>
        <p:spPr>
          <a:ln/>
        </p:spPr>
        <p:txBody>
          <a:bodyPr/>
          <a:lstStyle>
            <a:lvl1pPr>
              <a:defRPr/>
            </a:lvl1pPr>
          </a:lstStyle>
          <a:p>
            <a:pPr>
              <a:defRPr/>
            </a:pPr>
            <a:fld id="{94CB9864-ED3A-44D1-8832-FF549499F6F3}" type="datetimeFigureOut">
              <a:rPr lang="sr-Latn-CS" altLang="en-US"/>
              <a:pPr>
                <a:defRPr/>
              </a:pPr>
              <a:t>13.4.2024.</a:t>
            </a:fld>
            <a:endParaRPr lang="sr-Latn-CS" altLang="en-US"/>
          </a:p>
        </p:txBody>
      </p:sp>
      <p:sp>
        <p:nvSpPr>
          <p:cNvPr id="6" name="Footer Placeholder 7">
            <a:extLst>
              <a:ext uri="{FF2B5EF4-FFF2-40B4-BE49-F238E27FC236}">
                <a16:creationId xmlns:a16="http://schemas.microsoft.com/office/drawing/2014/main" id="{833F5836-B105-0DCD-B6CB-61BB67C8687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10">
            <a:extLst>
              <a:ext uri="{FF2B5EF4-FFF2-40B4-BE49-F238E27FC236}">
                <a16:creationId xmlns:a16="http://schemas.microsoft.com/office/drawing/2014/main" id="{00822B60-E0EB-5F4B-431F-9D3FA98F8C4D}"/>
              </a:ext>
            </a:extLst>
          </p:cNvPr>
          <p:cNvSpPr>
            <a:spLocks noGrp="1" noChangeArrowheads="1"/>
          </p:cNvSpPr>
          <p:nvPr>
            <p:ph type="sldNum" sz="quarter" idx="12"/>
          </p:nvPr>
        </p:nvSpPr>
        <p:spPr>
          <a:ln/>
        </p:spPr>
        <p:txBody>
          <a:bodyPr/>
          <a:lstStyle>
            <a:lvl1pPr>
              <a:defRPr/>
            </a:lvl1pPr>
          </a:lstStyle>
          <a:p>
            <a:pPr>
              <a:defRPr/>
            </a:pPr>
            <a:fld id="{7CF4BD1D-54DA-4FCD-B072-BEBF0B6706B1}" type="slidenum">
              <a:rPr lang="sr-Latn-CS" altLang="en-US"/>
              <a:pPr>
                <a:defRPr/>
              </a:pPr>
              <a:t>‹#›</a:t>
            </a:fld>
            <a:endParaRPr lang="sr-Latn-CS" altLang="en-US"/>
          </a:p>
        </p:txBody>
      </p:sp>
    </p:spTree>
    <p:extLst>
      <p:ext uri="{BB962C8B-B14F-4D97-AF65-F5344CB8AC3E}">
        <p14:creationId xmlns:p14="http://schemas.microsoft.com/office/powerpoint/2010/main" val="1970832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4">
            <a:extLst>
              <a:ext uri="{FF2B5EF4-FFF2-40B4-BE49-F238E27FC236}">
                <a16:creationId xmlns:a16="http://schemas.microsoft.com/office/drawing/2014/main" id="{FF835890-D807-F0B2-83C7-1B3053723A36}"/>
              </a:ext>
            </a:extLst>
          </p:cNvPr>
          <p:cNvSpPr>
            <a:spLocks noGrp="1" noChangeArrowheads="1"/>
          </p:cNvSpPr>
          <p:nvPr>
            <p:ph type="dt" sz="half" idx="10"/>
          </p:nvPr>
        </p:nvSpPr>
        <p:spPr>
          <a:ln/>
        </p:spPr>
        <p:txBody>
          <a:bodyPr/>
          <a:lstStyle>
            <a:lvl1pPr>
              <a:defRPr/>
            </a:lvl1pPr>
          </a:lstStyle>
          <a:p>
            <a:pPr>
              <a:defRPr/>
            </a:pPr>
            <a:fld id="{86541229-5FE5-4C45-B708-77D11829E860}" type="datetimeFigureOut">
              <a:rPr lang="sr-Latn-CS" altLang="en-US"/>
              <a:pPr>
                <a:defRPr/>
              </a:pPr>
              <a:t>13.4.2024.</a:t>
            </a:fld>
            <a:endParaRPr lang="sr-Latn-CS" altLang="en-US"/>
          </a:p>
        </p:txBody>
      </p:sp>
      <p:sp>
        <p:nvSpPr>
          <p:cNvPr id="5" name="Footer Placeholder 17">
            <a:extLst>
              <a:ext uri="{FF2B5EF4-FFF2-40B4-BE49-F238E27FC236}">
                <a16:creationId xmlns:a16="http://schemas.microsoft.com/office/drawing/2014/main" id="{C01A9D49-4941-A06A-37FB-9BE0BC523CE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4">
            <a:extLst>
              <a:ext uri="{FF2B5EF4-FFF2-40B4-BE49-F238E27FC236}">
                <a16:creationId xmlns:a16="http://schemas.microsoft.com/office/drawing/2014/main" id="{DD4BFAEB-B4D1-DC9E-C33A-75EB3680A44F}"/>
              </a:ext>
            </a:extLst>
          </p:cNvPr>
          <p:cNvSpPr>
            <a:spLocks noGrp="1" noChangeArrowheads="1"/>
          </p:cNvSpPr>
          <p:nvPr>
            <p:ph type="sldNum" sz="quarter" idx="12"/>
          </p:nvPr>
        </p:nvSpPr>
        <p:spPr>
          <a:ln/>
        </p:spPr>
        <p:txBody>
          <a:bodyPr/>
          <a:lstStyle>
            <a:lvl1pPr>
              <a:defRPr/>
            </a:lvl1pPr>
          </a:lstStyle>
          <a:p>
            <a:pPr>
              <a:defRPr/>
            </a:pPr>
            <a:fld id="{6665E03C-D9AD-4FED-AEFF-B6DE984CE0DC}" type="slidenum">
              <a:rPr lang="sr-Latn-CS" altLang="en-US"/>
              <a:pPr>
                <a:defRPr/>
              </a:pPr>
              <a:t>‹#›</a:t>
            </a:fld>
            <a:endParaRPr lang="sr-Latn-CS" altLang="en-US"/>
          </a:p>
        </p:txBody>
      </p:sp>
    </p:spTree>
    <p:extLst>
      <p:ext uri="{BB962C8B-B14F-4D97-AF65-F5344CB8AC3E}">
        <p14:creationId xmlns:p14="http://schemas.microsoft.com/office/powerpoint/2010/main" val="29483118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8">
            <a:extLst>
              <a:ext uri="{FF2B5EF4-FFF2-40B4-BE49-F238E27FC236}">
                <a16:creationId xmlns:a16="http://schemas.microsoft.com/office/drawing/2014/main" id="{85B49FEE-469F-C3A3-EFCA-20E74D877111}"/>
              </a:ext>
            </a:extLst>
          </p:cNvPr>
          <p:cNvSpPr>
            <a:spLocks noGrp="1" noChangeArrowheads="1"/>
          </p:cNvSpPr>
          <p:nvPr>
            <p:ph type="dt" sz="half" idx="10"/>
          </p:nvPr>
        </p:nvSpPr>
        <p:spPr>
          <a:ln/>
        </p:spPr>
        <p:txBody>
          <a:bodyPr/>
          <a:lstStyle>
            <a:lvl1pPr>
              <a:defRPr/>
            </a:lvl1pPr>
          </a:lstStyle>
          <a:p>
            <a:pPr>
              <a:defRPr/>
            </a:pPr>
            <a:fld id="{04805B0F-8847-4C54-9709-DCD9F7954324}" type="datetimeFigureOut">
              <a:rPr lang="sr-Latn-CS" altLang="en-US"/>
              <a:pPr>
                <a:defRPr/>
              </a:pPr>
              <a:t>13.4.2024.</a:t>
            </a:fld>
            <a:endParaRPr lang="sr-Latn-CS" altLang="en-US"/>
          </a:p>
        </p:txBody>
      </p:sp>
      <p:sp>
        <p:nvSpPr>
          <p:cNvPr id="6" name="Footer Placeholder 7">
            <a:extLst>
              <a:ext uri="{FF2B5EF4-FFF2-40B4-BE49-F238E27FC236}">
                <a16:creationId xmlns:a16="http://schemas.microsoft.com/office/drawing/2014/main" id="{7B0BDF26-A534-B9AA-926B-5B784A58693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10">
            <a:extLst>
              <a:ext uri="{FF2B5EF4-FFF2-40B4-BE49-F238E27FC236}">
                <a16:creationId xmlns:a16="http://schemas.microsoft.com/office/drawing/2014/main" id="{4D715404-D09C-5463-34C5-2FEA0694E706}"/>
              </a:ext>
            </a:extLst>
          </p:cNvPr>
          <p:cNvSpPr>
            <a:spLocks noGrp="1" noChangeArrowheads="1"/>
          </p:cNvSpPr>
          <p:nvPr>
            <p:ph type="sldNum" sz="quarter" idx="12"/>
          </p:nvPr>
        </p:nvSpPr>
        <p:spPr>
          <a:ln/>
        </p:spPr>
        <p:txBody>
          <a:bodyPr/>
          <a:lstStyle>
            <a:lvl1pPr>
              <a:defRPr/>
            </a:lvl1pPr>
          </a:lstStyle>
          <a:p>
            <a:pPr>
              <a:defRPr/>
            </a:pPr>
            <a:fld id="{D22D5DB4-6A11-4B8A-8F0D-22BBE37D2BB8}" type="slidenum">
              <a:rPr lang="sr-Latn-CS" altLang="en-US"/>
              <a:pPr>
                <a:defRPr/>
              </a:pPr>
              <a:t>‹#›</a:t>
            </a:fld>
            <a:endParaRPr lang="sr-Latn-CS" altLang="en-US"/>
          </a:p>
        </p:txBody>
      </p:sp>
    </p:spTree>
    <p:extLst>
      <p:ext uri="{BB962C8B-B14F-4D97-AF65-F5344CB8AC3E}">
        <p14:creationId xmlns:p14="http://schemas.microsoft.com/office/powerpoint/2010/main" val="1584488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8">
            <a:extLst>
              <a:ext uri="{FF2B5EF4-FFF2-40B4-BE49-F238E27FC236}">
                <a16:creationId xmlns:a16="http://schemas.microsoft.com/office/drawing/2014/main" id="{55495856-ED15-FA31-EEED-E330814EECF6}"/>
              </a:ext>
            </a:extLst>
          </p:cNvPr>
          <p:cNvSpPr>
            <a:spLocks noGrp="1" noChangeArrowheads="1"/>
          </p:cNvSpPr>
          <p:nvPr>
            <p:ph type="dt" sz="half" idx="10"/>
          </p:nvPr>
        </p:nvSpPr>
        <p:spPr>
          <a:ln/>
        </p:spPr>
        <p:txBody>
          <a:bodyPr/>
          <a:lstStyle>
            <a:lvl1pPr>
              <a:defRPr/>
            </a:lvl1pPr>
          </a:lstStyle>
          <a:p>
            <a:pPr>
              <a:defRPr/>
            </a:pPr>
            <a:fld id="{2142E1D1-A296-47B0-98A7-81A138446FCC}" type="datetimeFigureOut">
              <a:rPr lang="sr-Latn-CS" altLang="en-US"/>
              <a:pPr>
                <a:defRPr/>
              </a:pPr>
              <a:t>13.4.2024.</a:t>
            </a:fld>
            <a:endParaRPr lang="sr-Latn-CS" altLang="en-US"/>
          </a:p>
        </p:txBody>
      </p:sp>
      <p:sp>
        <p:nvSpPr>
          <p:cNvPr id="5" name="Footer Placeholder 7">
            <a:extLst>
              <a:ext uri="{FF2B5EF4-FFF2-40B4-BE49-F238E27FC236}">
                <a16:creationId xmlns:a16="http://schemas.microsoft.com/office/drawing/2014/main" id="{DBFBB69B-37D3-B909-0F42-ECA5F37867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10">
            <a:extLst>
              <a:ext uri="{FF2B5EF4-FFF2-40B4-BE49-F238E27FC236}">
                <a16:creationId xmlns:a16="http://schemas.microsoft.com/office/drawing/2014/main" id="{36102135-1089-3E9E-3559-F219618E891F}"/>
              </a:ext>
            </a:extLst>
          </p:cNvPr>
          <p:cNvSpPr>
            <a:spLocks noGrp="1" noChangeArrowheads="1"/>
          </p:cNvSpPr>
          <p:nvPr>
            <p:ph type="sldNum" sz="quarter" idx="12"/>
          </p:nvPr>
        </p:nvSpPr>
        <p:spPr>
          <a:ln/>
        </p:spPr>
        <p:txBody>
          <a:bodyPr/>
          <a:lstStyle>
            <a:lvl1pPr>
              <a:defRPr/>
            </a:lvl1pPr>
          </a:lstStyle>
          <a:p>
            <a:pPr>
              <a:defRPr/>
            </a:pPr>
            <a:fld id="{0F1F1005-FBCA-49BC-A631-B48D53894368}" type="slidenum">
              <a:rPr lang="sr-Latn-CS" altLang="en-US"/>
              <a:pPr>
                <a:defRPr/>
              </a:pPr>
              <a:t>‹#›</a:t>
            </a:fld>
            <a:endParaRPr lang="sr-Latn-CS" altLang="en-US"/>
          </a:p>
        </p:txBody>
      </p:sp>
    </p:spTree>
    <p:extLst>
      <p:ext uri="{BB962C8B-B14F-4D97-AF65-F5344CB8AC3E}">
        <p14:creationId xmlns:p14="http://schemas.microsoft.com/office/powerpoint/2010/main" val="38576422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8">
            <a:extLst>
              <a:ext uri="{FF2B5EF4-FFF2-40B4-BE49-F238E27FC236}">
                <a16:creationId xmlns:a16="http://schemas.microsoft.com/office/drawing/2014/main" id="{C6BF5A3B-E761-7703-6AEB-DF4526B7E1EA}"/>
              </a:ext>
            </a:extLst>
          </p:cNvPr>
          <p:cNvSpPr>
            <a:spLocks noGrp="1" noChangeArrowheads="1"/>
          </p:cNvSpPr>
          <p:nvPr>
            <p:ph type="dt" sz="half" idx="10"/>
          </p:nvPr>
        </p:nvSpPr>
        <p:spPr>
          <a:ln/>
        </p:spPr>
        <p:txBody>
          <a:bodyPr/>
          <a:lstStyle>
            <a:lvl1pPr>
              <a:defRPr/>
            </a:lvl1pPr>
          </a:lstStyle>
          <a:p>
            <a:pPr>
              <a:defRPr/>
            </a:pPr>
            <a:fld id="{72A924C5-FCC3-4C1D-86F8-3E5851C0B310}" type="datetimeFigureOut">
              <a:rPr lang="sr-Latn-CS" altLang="en-US"/>
              <a:pPr>
                <a:defRPr/>
              </a:pPr>
              <a:t>13.4.2024.</a:t>
            </a:fld>
            <a:endParaRPr lang="sr-Latn-CS" altLang="en-US"/>
          </a:p>
        </p:txBody>
      </p:sp>
      <p:sp>
        <p:nvSpPr>
          <p:cNvPr id="5" name="Footer Placeholder 7">
            <a:extLst>
              <a:ext uri="{FF2B5EF4-FFF2-40B4-BE49-F238E27FC236}">
                <a16:creationId xmlns:a16="http://schemas.microsoft.com/office/drawing/2014/main" id="{9A314D16-20CF-C1AD-DE85-54593711B2D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10">
            <a:extLst>
              <a:ext uri="{FF2B5EF4-FFF2-40B4-BE49-F238E27FC236}">
                <a16:creationId xmlns:a16="http://schemas.microsoft.com/office/drawing/2014/main" id="{D97B1D7A-5E6A-1069-6D6E-1199A87EB4EC}"/>
              </a:ext>
            </a:extLst>
          </p:cNvPr>
          <p:cNvSpPr>
            <a:spLocks noGrp="1" noChangeArrowheads="1"/>
          </p:cNvSpPr>
          <p:nvPr>
            <p:ph type="sldNum" sz="quarter" idx="12"/>
          </p:nvPr>
        </p:nvSpPr>
        <p:spPr>
          <a:ln/>
        </p:spPr>
        <p:txBody>
          <a:bodyPr/>
          <a:lstStyle>
            <a:lvl1pPr>
              <a:defRPr/>
            </a:lvl1pPr>
          </a:lstStyle>
          <a:p>
            <a:pPr>
              <a:defRPr/>
            </a:pPr>
            <a:fld id="{7FB5EC4F-0ECE-4FCD-A46F-D48F59F880FA}" type="slidenum">
              <a:rPr lang="sr-Latn-CS" altLang="en-US"/>
              <a:pPr>
                <a:defRPr/>
              </a:pPr>
              <a:t>‹#›</a:t>
            </a:fld>
            <a:endParaRPr lang="sr-Latn-CS" altLang="en-US"/>
          </a:p>
        </p:txBody>
      </p:sp>
    </p:spTree>
    <p:extLst>
      <p:ext uri="{BB962C8B-B14F-4D97-AF65-F5344CB8AC3E}">
        <p14:creationId xmlns:p14="http://schemas.microsoft.com/office/powerpoint/2010/main" val="551557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D23FAAF-3F46-4B07-5D9C-9E790CFE4D7C}"/>
              </a:ext>
            </a:extLst>
          </p:cNvPr>
          <p:cNvSpPr>
            <a:spLocks noGrp="1" noChangeArrowheads="1"/>
          </p:cNvSpPr>
          <p:nvPr>
            <p:ph type="dt" sz="half" idx="10"/>
          </p:nvPr>
        </p:nvSpPr>
        <p:spPr>
          <a:ln/>
        </p:spPr>
        <p:txBody>
          <a:bodyPr/>
          <a:lstStyle>
            <a:lvl1pPr>
              <a:defRPr/>
            </a:lvl1pPr>
          </a:lstStyle>
          <a:p>
            <a:pPr>
              <a:defRPr/>
            </a:pPr>
            <a:fld id="{3CEC33B7-2C2B-4046-A358-67F0FD5E692C}" type="datetimeFigureOut">
              <a:rPr lang="sr-Latn-CS" altLang="en-US"/>
              <a:pPr>
                <a:defRPr/>
              </a:pPr>
              <a:t>13.4.2024.</a:t>
            </a:fld>
            <a:endParaRPr lang="sr-Latn-CS" altLang="en-US"/>
          </a:p>
        </p:txBody>
      </p:sp>
      <p:sp>
        <p:nvSpPr>
          <p:cNvPr id="5" name="Footer Placeholder 4">
            <a:extLst>
              <a:ext uri="{FF2B5EF4-FFF2-40B4-BE49-F238E27FC236}">
                <a16:creationId xmlns:a16="http://schemas.microsoft.com/office/drawing/2014/main" id="{C3B29CAE-A201-5C27-BB35-2D7B76C754F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771B8EDA-AE4E-75D3-797E-9F1EFAA070F1}"/>
              </a:ext>
            </a:extLst>
          </p:cNvPr>
          <p:cNvSpPr>
            <a:spLocks noGrp="1" noChangeArrowheads="1"/>
          </p:cNvSpPr>
          <p:nvPr>
            <p:ph type="sldNum" sz="quarter" idx="12"/>
          </p:nvPr>
        </p:nvSpPr>
        <p:spPr>
          <a:ln/>
        </p:spPr>
        <p:txBody>
          <a:bodyPr/>
          <a:lstStyle>
            <a:lvl1pPr>
              <a:defRPr/>
            </a:lvl1pPr>
          </a:lstStyle>
          <a:p>
            <a:pPr>
              <a:defRPr/>
            </a:pPr>
            <a:fld id="{60CC5090-6403-46D6-A00D-54A9962D10A8}" type="slidenum">
              <a:rPr lang="sr-Latn-CS" altLang="en-US"/>
              <a:pPr>
                <a:defRPr/>
              </a:pPr>
              <a:t>‹#›</a:t>
            </a:fld>
            <a:endParaRPr lang="sr-Latn-CS" altLang="en-US"/>
          </a:p>
        </p:txBody>
      </p:sp>
    </p:spTree>
    <p:extLst>
      <p:ext uri="{BB962C8B-B14F-4D97-AF65-F5344CB8AC3E}">
        <p14:creationId xmlns:p14="http://schemas.microsoft.com/office/powerpoint/2010/main" val="18040260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271796-1822-0AB1-1A44-376021A26EA8}"/>
              </a:ext>
            </a:extLst>
          </p:cNvPr>
          <p:cNvSpPr>
            <a:spLocks noGrp="1" noChangeArrowheads="1"/>
          </p:cNvSpPr>
          <p:nvPr>
            <p:ph type="dt" sz="half" idx="10"/>
          </p:nvPr>
        </p:nvSpPr>
        <p:spPr>
          <a:ln/>
        </p:spPr>
        <p:txBody>
          <a:bodyPr/>
          <a:lstStyle>
            <a:lvl1pPr>
              <a:defRPr/>
            </a:lvl1pPr>
          </a:lstStyle>
          <a:p>
            <a:pPr>
              <a:defRPr/>
            </a:pPr>
            <a:fld id="{CA9BAA90-6964-44FF-9F41-9F751F42DEAE}" type="datetimeFigureOut">
              <a:rPr lang="sr-Latn-CS" altLang="en-US"/>
              <a:pPr>
                <a:defRPr/>
              </a:pPr>
              <a:t>13.4.2024.</a:t>
            </a:fld>
            <a:endParaRPr lang="sr-Latn-CS" altLang="en-US"/>
          </a:p>
        </p:txBody>
      </p:sp>
      <p:sp>
        <p:nvSpPr>
          <p:cNvPr id="5" name="Footer Placeholder 4">
            <a:extLst>
              <a:ext uri="{FF2B5EF4-FFF2-40B4-BE49-F238E27FC236}">
                <a16:creationId xmlns:a16="http://schemas.microsoft.com/office/drawing/2014/main" id="{77E34FDA-678F-9C38-E507-493762FE792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BC39949E-4EB1-0084-2972-A6AA180DBB1F}"/>
              </a:ext>
            </a:extLst>
          </p:cNvPr>
          <p:cNvSpPr>
            <a:spLocks noGrp="1" noChangeArrowheads="1"/>
          </p:cNvSpPr>
          <p:nvPr>
            <p:ph type="sldNum" sz="quarter" idx="12"/>
          </p:nvPr>
        </p:nvSpPr>
        <p:spPr>
          <a:ln/>
        </p:spPr>
        <p:txBody>
          <a:bodyPr/>
          <a:lstStyle>
            <a:lvl1pPr>
              <a:defRPr/>
            </a:lvl1pPr>
          </a:lstStyle>
          <a:p>
            <a:pPr>
              <a:defRPr/>
            </a:pPr>
            <a:fld id="{52AADB1A-2BAA-4EC3-B6E5-144DADA64FD2}" type="slidenum">
              <a:rPr lang="sr-Latn-CS" altLang="en-US"/>
              <a:pPr>
                <a:defRPr/>
              </a:pPr>
              <a:t>‹#›</a:t>
            </a:fld>
            <a:endParaRPr lang="sr-Latn-CS" altLang="en-US"/>
          </a:p>
        </p:txBody>
      </p:sp>
    </p:spTree>
    <p:extLst>
      <p:ext uri="{BB962C8B-B14F-4D97-AF65-F5344CB8AC3E}">
        <p14:creationId xmlns:p14="http://schemas.microsoft.com/office/powerpoint/2010/main" val="2406209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BD93ABD3-D0DD-B536-5AD6-82E219B24899}"/>
              </a:ext>
            </a:extLst>
          </p:cNvPr>
          <p:cNvSpPr>
            <a:spLocks noGrp="1" noChangeArrowheads="1"/>
          </p:cNvSpPr>
          <p:nvPr>
            <p:ph type="dt" sz="half" idx="10"/>
          </p:nvPr>
        </p:nvSpPr>
        <p:spPr>
          <a:ln/>
        </p:spPr>
        <p:txBody>
          <a:bodyPr/>
          <a:lstStyle>
            <a:lvl1pPr>
              <a:defRPr/>
            </a:lvl1pPr>
          </a:lstStyle>
          <a:p>
            <a:pPr>
              <a:defRPr/>
            </a:pPr>
            <a:fld id="{52C78EFF-6715-4E10-8347-87D2D3CD24D2}" type="datetimeFigureOut">
              <a:rPr lang="sr-Latn-CS" altLang="en-US"/>
              <a:pPr>
                <a:defRPr/>
              </a:pPr>
              <a:t>13.4.2024.</a:t>
            </a:fld>
            <a:endParaRPr lang="sr-Latn-CS" altLang="en-US"/>
          </a:p>
        </p:txBody>
      </p:sp>
      <p:sp>
        <p:nvSpPr>
          <p:cNvPr id="5" name="Footer Placeholder 4">
            <a:extLst>
              <a:ext uri="{FF2B5EF4-FFF2-40B4-BE49-F238E27FC236}">
                <a16:creationId xmlns:a16="http://schemas.microsoft.com/office/drawing/2014/main" id="{05897D70-55D0-3B47-0FBD-600A1ED1215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6E23E39-975B-FAD5-A57E-C65374C7279F}"/>
              </a:ext>
            </a:extLst>
          </p:cNvPr>
          <p:cNvSpPr>
            <a:spLocks noGrp="1" noChangeArrowheads="1"/>
          </p:cNvSpPr>
          <p:nvPr>
            <p:ph type="sldNum" sz="quarter" idx="12"/>
          </p:nvPr>
        </p:nvSpPr>
        <p:spPr>
          <a:ln/>
        </p:spPr>
        <p:txBody>
          <a:bodyPr/>
          <a:lstStyle>
            <a:lvl1pPr>
              <a:defRPr/>
            </a:lvl1pPr>
          </a:lstStyle>
          <a:p>
            <a:pPr>
              <a:defRPr/>
            </a:pPr>
            <a:fld id="{B713B0D2-3AF6-4026-8F17-4919CFACBA0F}" type="slidenum">
              <a:rPr lang="sr-Latn-CS" altLang="en-US"/>
              <a:pPr>
                <a:defRPr/>
              </a:pPr>
              <a:t>‹#›</a:t>
            </a:fld>
            <a:endParaRPr lang="sr-Latn-CS" altLang="en-US"/>
          </a:p>
        </p:txBody>
      </p:sp>
    </p:spTree>
    <p:extLst>
      <p:ext uri="{BB962C8B-B14F-4D97-AF65-F5344CB8AC3E}">
        <p14:creationId xmlns:p14="http://schemas.microsoft.com/office/powerpoint/2010/main" val="260263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279BAB8D-B5B6-482A-C5C9-F8D8AF48ED38}"/>
              </a:ext>
            </a:extLst>
          </p:cNvPr>
          <p:cNvSpPr>
            <a:spLocks noGrp="1" noChangeArrowheads="1"/>
          </p:cNvSpPr>
          <p:nvPr>
            <p:ph type="dt" sz="half" idx="10"/>
          </p:nvPr>
        </p:nvSpPr>
        <p:spPr>
          <a:ln/>
        </p:spPr>
        <p:txBody>
          <a:bodyPr/>
          <a:lstStyle>
            <a:lvl1pPr>
              <a:defRPr/>
            </a:lvl1pPr>
          </a:lstStyle>
          <a:p>
            <a:pPr>
              <a:defRPr/>
            </a:pPr>
            <a:fld id="{9DC35C42-B834-4E43-93B1-6D5F4C8BABD1}" type="datetimeFigureOut">
              <a:rPr lang="sr-Latn-CS" altLang="en-US"/>
              <a:pPr>
                <a:defRPr/>
              </a:pPr>
              <a:t>13.4.2024.</a:t>
            </a:fld>
            <a:endParaRPr lang="sr-Latn-CS" altLang="en-US"/>
          </a:p>
        </p:txBody>
      </p:sp>
      <p:sp>
        <p:nvSpPr>
          <p:cNvPr id="6" name="Footer Placeholder 4">
            <a:extLst>
              <a:ext uri="{FF2B5EF4-FFF2-40B4-BE49-F238E27FC236}">
                <a16:creationId xmlns:a16="http://schemas.microsoft.com/office/drawing/2014/main" id="{C5B94FCC-60EF-52EB-3F75-4A1097B84FE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3494E253-01C2-EE61-A8C9-35F0D0534505}"/>
              </a:ext>
            </a:extLst>
          </p:cNvPr>
          <p:cNvSpPr>
            <a:spLocks noGrp="1" noChangeArrowheads="1"/>
          </p:cNvSpPr>
          <p:nvPr>
            <p:ph type="sldNum" sz="quarter" idx="12"/>
          </p:nvPr>
        </p:nvSpPr>
        <p:spPr>
          <a:ln/>
        </p:spPr>
        <p:txBody>
          <a:bodyPr/>
          <a:lstStyle>
            <a:lvl1pPr>
              <a:defRPr/>
            </a:lvl1pPr>
          </a:lstStyle>
          <a:p>
            <a:pPr>
              <a:defRPr/>
            </a:pPr>
            <a:fld id="{176AD099-0B78-4620-8BB0-6EA64556971F}" type="slidenum">
              <a:rPr lang="sr-Latn-CS" altLang="en-US"/>
              <a:pPr>
                <a:defRPr/>
              </a:pPr>
              <a:t>‹#›</a:t>
            </a:fld>
            <a:endParaRPr lang="sr-Latn-CS" altLang="en-US"/>
          </a:p>
        </p:txBody>
      </p:sp>
    </p:spTree>
    <p:extLst>
      <p:ext uri="{BB962C8B-B14F-4D97-AF65-F5344CB8AC3E}">
        <p14:creationId xmlns:p14="http://schemas.microsoft.com/office/powerpoint/2010/main" val="16544403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5F6AA2D3-5A42-6E85-FAE1-6477EC92E1CA}"/>
              </a:ext>
            </a:extLst>
          </p:cNvPr>
          <p:cNvSpPr>
            <a:spLocks noGrp="1" noChangeArrowheads="1"/>
          </p:cNvSpPr>
          <p:nvPr>
            <p:ph type="dt" sz="half" idx="10"/>
          </p:nvPr>
        </p:nvSpPr>
        <p:spPr>
          <a:ln/>
        </p:spPr>
        <p:txBody>
          <a:bodyPr/>
          <a:lstStyle>
            <a:lvl1pPr>
              <a:defRPr/>
            </a:lvl1pPr>
          </a:lstStyle>
          <a:p>
            <a:pPr>
              <a:defRPr/>
            </a:pPr>
            <a:fld id="{1A52627A-AEBA-48E1-BF3B-FAF2E05DE059}" type="datetimeFigureOut">
              <a:rPr lang="sr-Latn-CS" altLang="en-US"/>
              <a:pPr>
                <a:defRPr/>
              </a:pPr>
              <a:t>13.4.2024.</a:t>
            </a:fld>
            <a:endParaRPr lang="sr-Latn-CS" altLang="en-US"/>
          </a:p>
        </p:txBody>
      </p:sp>
      <p:sp>
        <p:nvSpPr>
          <p:cNvPr id="8" name="Footer Placeholder 4">
            <a:extLst>
              <a:ext uri="{FF2B5EF4-FFF2-40B4-BE49-F238E27FC236}">
                <a16:creationId xmlns:a16="http://schemas.microsoft.com/office/drawing/2014/main" id="{50BFE3B5-5CAD-7F0B-623E-7DAF658E325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7E2B68C7-FDC7-80FF-2D8F-EA4DFB4EFCB5}"/>
              </a:ext>
            </a:extLst>
          </p:cNvPr>
          <p:cNvSpPr>
            <a:spLocks noGrp="1" noChangeArrowheads="1"/>
          </p:cNvSpPr>
          <p:nvPr>
            <p:ph type="sldNum" sz="quarter" idx="12"/>
          </p:nvPr>
        </p:nvSpPr>
        <p:spPr>
          <a:ln/>
        </p:spPr>
        <p:txBody>
          <a:bodyPr/>
          <a:lstStyle>
            <a:lvl1pPr>
              <a:defRPr/>
            </a:lvl1pPr>
          </a:lstStyle>
          <a:p>
            <a:pPr>
              <a:defRPr/>
            </a:pPr>
            <a:fld id="{D6E7EFD4-BC11-4CB9-B9F4-03BD9CD9FC0E}" type="slidenum">
              <a:rPr lang="sr-Latn-CS" altLang="en-US"/>
              <a:pPr>
                <a:defRPr/>
              </a:pPr>
              <a:t>‹#›</a:t>
            </a:fld>
            <a:endParaRPr lang="sr-Latn-CS" altLang="en-US"/>
          </a:p>
        </p:txBody>
      </p:sp>
    </p:spTree>
    <p:extLst>
      <p:ext uri="{BB962C8B-B14F-4D97-AF65-F5344CB8AC3E}">
        <p14:creationId xmlns:p14="http://schemas.microsoft.com/office/powerpoint/2010/main" val="1699469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4F5F27-05C5-71F9-B117-F5C576B13527}"/>
              </a:ext>
            </a:extLst>
          </p:cNvPr>
          <p:cNvSpPr>
            <a:spLocks noGrp="1" noChangeArrowheads="1"/>
          </p:cNvSpPr>
          <p:nvPr>
            <p:ph type="dt" sz="half" idx="10"/>
          </p:nvPr>
        </p:nvSpPr>
        <p:spPr>
          <a:ln/>
        </p:spPr>
        <p:txBody>
          <a:bodyPr/>
          <a:lstStyle>
            <a:lvl1pPr>
              <a:defRPr/>
            </a:lvl1pPr>
          </a:lstStyle>
          <a:p>
            <a:pPr>
              <a:defRPr/>
            </a:pPr>
            <a:fld id="{DB0547F4-E31D-4097-9FC1-AD930DD8E571}" type="datetimeFigureOut">
              <a:rPr lang="sr-Latn-CS" altLang="en-US"/>
              <a:pPr>
                <a:defRPr/>
              </a:pPr>
              <a:t>13.4.2024.</a:t>
            </a:fld>
            <a:endParaRPr lang="sr-Latn-CS" altLang="en-US"/>
          </a:p>
        </p:txBody>
      </p:sp>
      <p:sp>
        <p:nvSpPr>
          <p:cNvPr id="4" name="Footer Placeholder 4">
            <a:extLst>
              <a:ext uri="{FF2B5EF4-FFF2-40B4-BE49-F238E27FC236}">
                <a16:creationId xmlns:a16="http://schemas.microsoft.com/office/drawing/2014/main" id="{8E7F25FB-859F-F491-7E0F-394B6B09243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A43D5243-3AA5-5D42-945B-1AE833B5D3E4}"/>
              </a:ext>
            </a:extLst>
          </p:cNvPr>
          <p:cNvSpPr>
            <a:spLocks noGrp="1" noChangeArrowheads="1"/>
          </p:cNvSpPr>
          <p:nvPr>
            <p:ph type="sldNum" sz="quarter" idx="12"/>
          </p:nvPr>
        </p:nvSpPr>
        <p:spPr>
          <a:ln/>
        </p:spPr>
        <p:txBody>
          <a:bodyPr/>
          <a:lstStyle>
            <a:lvl1pPr>
              <a:defRPr/>
            </a:lvl1pPr>
          </a:lstStyle>
          <a:p>
            <a:pPr>
              <a:defRPr/>
            </a:pPr>
            <a:fld id="{4539A655-E843-42E3-B4F6-C209558B70FC}" type="slidenum">
              <a:rPr lang="sr-Latn-CS" altLang="en-US"/>
              <a:pPr>
                <a:defRPr/>
              </a:pPr>
              <a:t>‹#›</a:t>
            </a:fld>
            <a:endParaRPr lang="sr-Latn-CS" altLang="en-US"/>
          </a:p>
        </p:txBody>
      </p:sp>
    </p:spTree>
    <p:extLst>
      <p:ext uri="{BB962C8B-B14F-4D97-AF65-F5344CB8AC3E}">
        <p14:creationId xmlns:p14="http://schemas.microsoft.com/office/powerpoint/2010/main" val="6217997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440543F-DE82-AA08-96B7-59927BFB94B3}"/>
              </a:ext>
            </a:extLst>
          </p:cNvPr>
          <p:cNvSpPr>
            <a:spLocks noGrp="1" noChangeArrowheads="1"/>
          </p:cNvSpPr>
          <p:nvPr>
            <p:ph type="dt" sz="half" idx="10"/>
          </p:nvPr>
        </p:nvSpPr>
        <p:spPr>
          <a:ln/>
        </p:spPr>
        <p:txBody>
          <a:bodyPr/>
          <a:lstStyle>
            <a:lvl1pPr>
              <a:defRPr/>
            </a:lvl1pPr>
          </a:lstStyle>
          <a:p>
            <a:pPr>
              <a:defRPr/>
            </a:pPr>
            <a:fld id="{D23A6D66-EDAC-4EFF-BCF2-EF1B0B79275D}" type="datetimeFigureOut">
              <a:rPr lang="sr-Latn-CS" altLang="en-US"/>
              <a:pPr>
                <a:defRPr/>
              </a:pPr>
              <a:t>13.4.2024.</a:t>
            </a:fld>
            <a:endParaRPr lang="sr-Latn-CS" altLang="en-US"/>
          </a:p>
        </p:txBody>
      </p:sp>
      <p:sp>
        <p:nvSpPr>
          <p:cNvPr id="3" name="Footer Placeholder 4">
            <a:extLst>
              <a:ext uri="{FF2B5EF4-FFF2-40B4-BE49-F238E27FC236}">
                <a16:creationId xmlns:a16="http://schemas.microsoft.com/office/drawing/2014/main" id="{00E064BB-E39E-C658-EB22-2D17F0F3BA2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AD14D3A5-46DA-5A38-4AB7-F1EBB6B30B8A}"/>
              </a:ext>
            </a:extLst>
          </p:cNvPr>
          <p:cNvSpPr>
            <a:spLocks noGrp="1" noChangeArrowheads="1"/>
          </p:cNvSpPr>
          <p:nvPr>
            <p:ph type="sldNum" sz="quarter" idx="12"/>
          </p:nvPr>
        </p:nvSpPr>
        <p:spPr>
          <a:ln/>
        </p:spPr>
        <p:txBody>
          <a:bodyPr/>
          <a:lstStyle>
            <a:lvl1pPr>
              <a:defRPr/>
            </a:lvl1pPr>
          </a:lstStyle>
          <a:p>
            <a:pPr>
              <a:defRPr/>
            </a:pPr>
            <a:fld id="{DE808737-8195-4206-8873-34091990C6BB}" type="slidenum">
              <a:rPr lang="sr-Latn-CS" altLang="en-US"/>
              <a:pPr>
                <a:defRPr/>
              </a:pPr>
              <a:t>‹#›</a:t>
            </a:fld>
            <a:endParaRPr lang="sr-Latn-CS" altLang="en-US"/>
          </a:p>
        </p:txBody>
      </p:sp>
    </p:spTree>
    <p:extLst>
      <p:ext uri="{BB962C8B-B14F-4D97-AF65-F5344CB8AC3E}">
        <p14:creationId xmlns:p14="http://schemas.microsoft.com/office/powerpoint/2010/main" val="3135860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24">
            <a:extLst>
              <a:ext uri="{FF2B5EF4-FFF2-40B4-BE49-F238E27FC236}">
                <a16:creationId xmlns:a16="http://schemas.microsoft.com/office/drawing/2014/main" id="{B0E1FC7F-52AD-6752-3175-451789640190}"/>
              </a:ext>
            </a:extLst>
          </p:cNvPr>
          <p:cNvSpPr>
            <a:spLocks noGrp="1" noChangeArrowheads="1"/>
          </p:cNvSpPr>
          <p:nvPr>
            <p:ph type="dt" sz="half" idx="10"/>
          </p:nvPr>
        </p:nvSpPr>
        <p:spPr>
          <a:ln/>
        </p:spPr>
        <p:txBody>
          <a:bodyPr/>
          <a:lstStyle>
            <a:lvl1pPr>
              <a:defRPr/>
            </a:lvl1pPr>
          </a:lstStyle>
          <a:p>
            <a:pPr>
              <a:defRPr/>
            </a:pPr>
            <a:fld id="{04E3AA05-7025-4302-B412-43F58204A7AB}" type="datetimeFigureOut">
              <a:rPr lang="sr-Latn-CS" altLang="en-US"/>
              <a:pPr>
                <a:defRPr/>
              </a:pPr>
              <a:t>13.4.2024.</a:t>
            </a:fld>
            <a:endParaRPr lang="sr-Latn-CS" altLang="en-US"/>
          </a:p>
        </p:txBody>
      </p:sp>
      <p:sp>
        <p:nvSpPr>
          <p:cNvPr id="5" name="Footer Placeholder 17">
            <a:extLst>
              <a:ext uri="{FF2B5EF4-FFF2-40B4-BE49-F238E27FC236}">
                <a16:creationId xmlns:a16="http://schemas.microsoft.com/office/drawing/2014/main" id="{0E6028E1-B710-53FF-73CB-4EA3CE14E13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4">
            <a:extLst>
              <a:ext uri="{FF2B5EF4-FFF2-40B4-BE49-F238E27FC236}">
                <a16:creationId xmlns:a16="http://schemas.microsoft.com/office/drawing/2014/main" id="{D94BB6A0-C37A-374D-33E9-CAF534C4901E}"/>
              </a:ext>
            </a:extLst>
          </p:cNvPr>
          <p:cNvSpPr>
            <a:spLocks noGrp="1" noChangeArrowheads="1"/>
          </p:cNvSpPr>
          <p:nvPr>
            <p:ph type="sldNum" sz="quarter" idx="12"/>
          </p:nvPr>
        </p:nvSpPr>
        <p:spPr>
          <a:ln/>
        </p:spPr>
        <p:txBody>
          <a:bodyPr/>
          <a:lstStyle>
            <a:lvl1pPr>
              <a:defRPr/>
            </a:lvl1pPr>
          </a:lstStyle>
          <a:p>
            <a:pPr>
              <a:defRPr/>
            </a:pPr>
            <a:fld id="{8989AC39-363A-4DAF-92F0-69CBC248D77F}" type="slidenum">
              <a:rPr lang="sr-Latn-CS" altLang="en-US"/>
              <a:pPr>
                <a:defRPr/>
              </a:pPr>
              <a:t>‹#›</a:t>
            </a:fld>
            <a:endParaRPr lang="sr-Latn-CS" altLang="en-US"/>
          </a:p>
        </p:txBody>
      </p:sp>
    </p:spTree>
    <p:extLst>
      <p:ext uri="{BB962C8B-B14F-4D97-AF65-F5344CB8AC3E}">
        <p14:creationId xmlns:p14="http://schemas.microsoft.com/office/powerpoint/2010/main" val="36685552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2EFF322A-312D-1F65-4582-FEAFF3D2A41D}"/>
              </a:ext>
            </a:extLst>
          </p:cNvPr>
          <p:cNvSpPr>
            <a:spLocks noGrp="1" noChangeArrowheads="1"/>
          </p:cNvSpPr>
          <p:nvPr>
            <p:ph type="dt" sz="half" idx="10"/>
          </p:nvPr>
        </p:nvSpPr>
        <p:spPr>
          <a:ln/>
        </p:spPr>
        <p:txBody>
          <a:bodyPr/>
          <a:lstStyle>
            <a:lvl1pPr>
              <a:defRPr/>
            </a:lvl1pPr>
          </a:lstStyle>
          <a:p>
            <a:pPr>
              <a:defRPr/>
            </a:pPr>
            <a:fld id="{342E2323-D0A2-4832-BFBB-3787D40237C2}" type="datetimeFigureOut">
              <a:rPr lang="sr-Latn-CS" altLang="en-US"/>
              <a:pPr>
                <a:defRPr/>
              </a:pPr>
              <a:t>13.4.2024.</a:t>
            </a:fld>
            <a:endParaRPr lang="sr-Latn-CS" altLang="en-US"/>
          </a:p>
        </p:txBody>
      </p:sp>
      <p:sp>
        <p:nvSpPr>
          <p:cNvPr id="6" name="Footer Placeholder 4">
            <a:extLst>
              <a:ext uri="{FF2B5EF4-FFF2-40B4-BE49-F238E27FC236}">
                <a16:creationId xmlns:a16="http://schemas.microsoft.com/office/drawing/2014/main" id="{3835388E-8064-ED81-0E0C-B5CCB4AC9CC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AFDA0082-E0D4-6AEC-E4A1-EA19224ADF37}"/>
              </a:ext>
            </a:extLst>
          </p:cNvPr>
          <p:cNvSpPr>
            <a:spLocks noGrp="1" noChangeArrowheads="1"/>
          </p:cNvSpPr>
          <p:nvPr>
            <p:ph type="sldNum" sz="quarter" idx="12"/>
          </p:nvPr>
        </p:nvSpPr>
        <p:spPr>
          <a:ln/>
        </p:spPr>
        <p:txBody>
          <a:bodyPr/>
          <a:lstStyle>
            <a:lvl1pPr>
              <a:defRPr/>
            </a:lvl1pPr>
          </a:lstStyle>
          <a:p>
            <a:pPr>
              <a:defRPr/>
            </a:pPr>
            <a:fld id="{FF085CA9-DA82-4E74-BA54-D29C76A43C41}" type="slidenum">
              <a:rPr lang="sr-Latn-CS" altLang="en-US"/>
              <a:pPr>
                <a:defRPr/>
              </a:pPr>
              <a:t>‹#›</a:t>
            </a:fld>
            <a:endParaRPr lang="sr-Latn-CS" altLang="en-US"/>
          </a:p>
        </p:txBody>
      </p:sp>
    </p:spTree>
    <p:extLst>
      <p:ext uri="{BB962C8B-B14F-4D97-AF65-F5344CB8AC3E}">
        <p14:creationId xmlns:p14="http://schemas.microsoft.com/office/powerpoint/2010/main" val="1348599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2913AB9-81E2-36CB-47DD-0D1819247765}"/>
              </a:ext>
            </a:extLst>
          </p:cNvPr>
          <p:cNvSpPr>
            <a:spLocks noGrp="1" noChangeArrowheads="1"/>
          </p:cNvSpPr>
          <p:nvPr>
            <p:ph type="dt" sz="half" idx="10"/>
          </p:nvPr>
        </p:nvSpPr>
        <p:spPr>
          <a:ln/>
        </p:spPr>
        <p:txBody>
          <a:bodyPr/>
          <a:lstStyle>
            <a:lvl1pPr>
              <a:defRPr/>
            </a:lvl1pPr>
          </a:lstStyle>
          <a:p>
            <a:pPr>
              <a:defRPr/>
            </a:pPr>
            <a:fld id="{810D2377-CE11-48CB-8502-4CB18B4E25FA}" type="datetimeFigureOut">
              <a:rPr lang="sr-Latn-CS" altLang="en-US"/>
              <a:pPr>
                <a:defRPr/>
              </a:pPr>
              <a:t>13.4.2024.</a:t>
            </a:fld>
            <a:endParaRPr lang="sr-Latn-CS" altLang="en-US"/>
          </a:p>
        </p:txBody>
      </p:sp>
      <p:sp>
        <p:nvSpPr>
          <p:cNvPr id="6" name="Footer Placeholder 4">
            <a:extLst>
              <a:ext uri="{FF2B5EF4-FFF2-40B4-BE49-F238E27FC236}">
                <a16:creationId xmlns:a16="http://schemas.microsoft.com/office/drawing/2014/main" id="{F52F9D32-9DF9-C562-4E72-1B65071D989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802C48DE-EECE-5384-601E-CCF8D789031E}"/>
              </a:ext>
            </a:extLst>
          </p:cNvPr>
          <p:cNvSpPr>
            <a:spLocks noGrp="1" noChangeArrowheads="1"/>
          </p:cNvSpPr>
          <p:nvPr>
            <p:ph type="sldNum" sz="quarter" idx="12"/>
          </p:nvPr>
        </p:nvSpPr>
        <p:spPr>
          <a:ln/>
        </p:spPr>
        <p:txBody>
          <a:bodyPr/>
          <a:lstStyle>
            <a:lvl1pPr>
              <a:defRPr/>
            </a:lvl1pPr>
          </a:lstStyle>
          <a:p>
            <a:pPr>
              <a:defRPr/>
            </a:pPr>
            <a:fld id="{B9577C98-2347-414B-A6B4-F7CDA7BBF07A}" type="slidenum">
              <a:rPr lang="sr-Latn-CS" altLang="en-US"/>
              <a:pPr>
                <a:defRPr/>
              </a:pPr>
              <a:t>‹#›</a:t>
            </a:fld>
            <a:endParaRPr lang="sr-Latn-CS" altLang="en-US"/>
          </a:p>
        </p:txBody>
      </p:sp>
    </p:spTree>
    <p:extLst>
      <p:ext uri="{BB962C8B-B14F-4D97-AF65-F5344CB8AC3E}">
        <p14:creationId xmlns:p14="http://schemas.microsoft.com/office/powerpoint/2010/main" val="17585311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A25BFB-0AC1-9EE5-E3BB-D5339D0205FB}"/>
              </a:ext>
            </a:extLst>
          </p:cNvPr>
          <p:cNvSpPr>
            <a:spLocks noGrp="1" noChangeArrowheads="1"/>
          </p:cNvSpPr>
          <p:nvPr>
            <p:ph type="dt" sz="half" idx="10"/>
          </p:nvPr>
        </p:nvSpPr>
        <p:spPr>
          <a:ln/>
        </p:spPr>
        <p:txBody>
          <a:bodyPr/>
          <a:lstStyle>
            <a:lvl1pPr>
              <a:defRPr/>
            </a:lvl1pPr>
          </a:lstStyle>
          <a:p>
            <a:pPr>
              <a:defRPr/>
            </a:pPr>
            <a:fld id="{877C399F-D6BE-46F1-8223-6A2EA08F89BD}" type="datetimeFigureOut">
              <a:rPr lang="sr-Latn-CS" altLang="en-US"/>
              <a:pPr>
                <a:defRPr/>
              </a:pPr>
              <a:t>13.4.2024.</a:t>
            </a:fld>
            <a:endParaRPr lang="sr-Latn-CS" altLang="en-US"/>
          </a:p>
        </p:txBody>
      </p:sp>
      <p:sp>
        <p:nvSpPr>
          <p:cNvPr id="5" name="Footer Placeholder 4">
            <a:extLst>
              <a:ext uri="{FF2B5EF4-FFF2-40B4-BE49-F238E27FC236}">
                <a16:creationId xmlns:a16="http://schemas.microsoft.com/office/drawing/2014/main" id="{C4134E33-91DB-FD27-AD3C-8D4A0171DEC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F0B2305-1891-386B-16C4-CE801510FEEF}"/>
              </a:ext>
            </a:extLst>
          </p:cNvPr>
          <p:cNvSpPr>
            <a:spLocks noGrp="1" noChangeArrowheads="1"/>
          </p:cNvSpPr>
          <p:nvPr>
            <p:ph type="sldNum" sz="quarter" idx="12"/>
          </p:nvPr>
        </p:nvSpPr>
        <p:spPr>
          <a:ln/>
        </p:spPr>
        <p:txBody>
          <a:bodyPr/>
          <a:lstStyle>
            <a:lvl1pPr>
              <a:defRPr/>
            </a:lvl1pPr>
          </a:lstStyle>
          <a:p>
            <a:pPr>
              <a:defRPr/>
            </a:pPr>
            <a:fld id="{710CAD33-23A2-4720-BA18-0BD9D647062C}" type="slidenum">
              <a:rPr lang="sr-Latn-CS" altLang="en-US"/>
              <a:pPr>
                <a:defRPr/>
              </a:pPr>
              <a:t>‹#›</a:t>
            </a:fld>
            <a:endParaRPr lang="sr-Latn-CS" altLang="en-US"/>
          </a:p>
        </p:txBody>
      </p:sp>
    </p:spTree>
    <p:extLst>
      <p:ext uri="{BB962C8B-B14F-4D97-AF65-F5344CB8AC3E}">
        <p14:creationId xmlns:p14="http://schemas.microsoft.com/office/powerpoint/2010/main" val="29291355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11AFD24-8778-81F1-9B0F-1F8C36DC2CAC}"/>
              </a:ext>
            </a:extLst>
          </p:cNvPr>
          <p:cNvSpPr>
            <a:spLocks noGrp="1" noChangeArrowheads="1"/>
          </p:cNvSpPr>
          <p:nvPr>
            <p:ph type="dt" sz="half" idx="10"/>
          </p:nvPr>
        </p:nvSpPr>
        <p:spPr>
          <a:ln/>
        </p:spPr>
        <p:txBody>
          <a:bodyPr/>
          <a:lstStyle>
            <a:lvl1pPr>
              <a:defRPr/>
            </a:lvl1pPr>
          </a:lstStyle>
          <a:p>
            <a:pPr>
              <a:defRPr/>
            </a:pPr>
            <a:fld id="{B48C0025-2CC3-433F-9E48-55D40E33A04F}" type="datetimeFigureOut">
              <a:rPr lang="sr-Latn-CS" altLang="en-US"/>
              <a:pPr>
                <a:defRPr/>
              </a:pPr>
              <a:t>13.4.2024.</a:t>
            </a:fld>
            <a:endParaRPr lang="sr-Latn-CS" altLang="en-US"/>
          </a:p>
        </p:txBody>
      </p:sp>
      <p:sp>
        <p:nvSpPr>
          <p:cNvPr id="5" name="Footer Placeholder 4">
            <a:extLst>
              <a:ext uri="{FF2B5EF4-FFF2-40B4-BE49-F238E27FC236}">
                <a16:creationId xmlns:a16="http://schemas.microsoft.com/office/drawing/2014/main" id="{5543B8FF-7CC1-A8B3-56D4-3DB4EE4B2BA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17FFD4E-5562-B49F-6AF0-F1F0C860FD3F}"/>
              </a:ext>
            </a:extLst>
          </p:cNvPr>
          <p:cNvSpPr>
            <a:spLocks noGrp="1" noChangeArrowheads="1"/>
          </p:cNvSpPr>
          <p:nvPr>
            <p:ph type="sldNum" sz="quarter" idx="12"/>
          </p:nvPr>
        </p:nvSpPr>
        <p:spPr>
          <a:ln/>
        </p:spPr>
        <p:txBody>
          <a:bodyPr/>
          <a:lstStyle>
            <a:lvl1pPr>
              <a:defRPr/>
            </a:lvl1pPr>
          </a:lstStyle>
          <a:p>
            <a:pPr>
              <a:defRPr/>
            </a:pPr>
            <a:fld id="{C26B6EB2-7627-4EF0-9988-211350FC4D85}" type="slidenum">
              <a:rPr lang="sr-Latn-CS" altLang="en-US"/>
              <a:pPr>
                <a:defRPr/>
              </a:pPr>
              <a:t>‹#›</a:t>
            </a:fld>
            <a:endParaRPr lang="sr-Latn-CS" altLang="en-US"/>
          </a:p>
        </p:txBody>
      </p:sp>
    </p:spTree>
    <p:extLst>
      <p:ext uri="{BB962C8B-B14F-4D97-AF65-F5344CB8AC3E}">
        <p14:creationId xmlns:p14="http://schemas.microsoft.com/office/powerpoint/2010/main" val="17190070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1">
            <a:extLst>
              <a:ext uri="{FF2B5EF4-FFF2-40B4-BE49-F238E27FC236}">
                <a16:creationId xmlns:a16="http://schemas.microsoft.com/office/drawing/2014/main" id="{620FD21B-9428-507D-CE1F-F8E5AB9D1E9F}"/>
              </a:ext>
            </a:extLst>
          </p:cNvPr>
          <p:cNvSpPr>
            <a:spLocks noGrp="1" noChangeArrowheads="1"/>
          </p:cNvSpPr>
          <p:nvPr>
            <p:ph type="dt" sz="half" idx="10"/>
          </p:nvPr>
        </p:nvSpPr>
        <p:spPr>
          <a:ln/>
        </p:spPr>
        <p:txBody>
          <a:bodyPr/>
          <a:lstStyle>
            <a:lvl1pPr>
              <a:defRPr/>
            </a:lvl1pPr>
          </a:lstStyle>
          <a:p>
            <a:pPr>
              <a:defRPr/>
            </a:pPr>
            <a:fld id="{51F8652E-13CC-4D0A-82C8-577275CF9E0E}" type="datetimeFigureOut">
              <a:rPr lang="sr-Latn-CS" altLang="en-US"/>
              <a:pPr>
                <a:defRPr/>
              </a:pPr>
              <a:t>13.4.2024.</a:t>
            </a:fld>
            <a:endParaRPr lang="sr-Latn-CS" altLang="en-US"/>
          </a:p>
        </p:txBody>
      </p:sp>
      <p:sp>
        <p:nvSpPr>
          <p:cNvPr id="5" name="Footer Placeholder 2">
            <a:extLst>
              <a:ext uri="{FF2B5EF4-FFF2-40B4-BE49-F238E27FC236}">
                <a16:creationId xmlns:a16="http://schemas.microsoft.com/office/drawing/2014/main" id="{ECC59357-376C-A1DE-851A-3BB6E2844B9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3">
            <a:extLst>
              <a:ext uri="{FF2B5EF4-FFF2-40B4-BE49-F238E27FC236}">
                <a16:creationId xmlns:a16="http://schemas.microsoft.com/office/drawing/2014/main" id="{26CCD575-1215-6194-F8E7-3199086A89AC}"/>
              </a:ext>
            </a:extLst>
          </p:cNvPr>
          <p:cNvSpPr>
            <a:spLocks noGrp="1" noChangeArrowheads="1"/>
          </p:cNvSpPr>
          <p:nvPr>
            <p:ph type="sldNum" sz="quarter" idx="12"/>
          </p:nvPr>
        </p:nvSpPr>
        <p:spPr>
          <a:ln/>
        </p:spPr>
        <p:txBody>
          <a:bodyPr/>
          <a:lstStyle>
            <a:lvl1pPr>
              <a:defRPr/>
            </a:lvl1pPr>
          </a:lstStyle>
          <a:p>
            <a:pPr>
              <a:defRPr/>
            </a:pPr>
            <a:fld id="{1287F7DA-1154-4C57-8ECC-731D0F5EA1E8}" type="slidenum">
              <a:rPr lang="sr-Latn-CS" altLang="en-US"/>
              <a:pPr>
                <a:defRPr/>
              </a:pPr>
              <a:t>‹#›</a:t>
            </a:fld>
            <a:endParaRPr lang="sr-Latn-CS" altLang="en-US"/>
          </a:p>
        </p:txBody>
      </p:sp>
    </p:spTree>
    <p:extLst>
      <p:ext uri="{BB962C8B-B14F-4D97-AF65-F5344CB8AC3E}">
        <p14:creationId xmlns:p14="http://schemas.microsoft.com/office/powerpoint/2010/main" val="14024646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
            <a:extLst>
              <a:ext uri="{FF2B5EF4-FFF2-40B4-BE49-F238E27FC236}">
                <a16:creationId xmlns:a16="http://schemas.microsoft.com/office/drawing/2014/main" id="{50EC3ED2-2C55-8C20-F354-5E1BAEB9D5F9}"/>
              </a:ext>
            </a:extLst>
          </p:cNvPr>
          <p:cNvSpPr>
            <a:spLocks noGrp="1" noChangeArrowheads="1"/>
          </p:cNvSpPr>
          <p:nvPr>
            <p:ph type="dt" sz="half" idx="10"/>
          </p:nvPr>
        </p:nvSpPr>
        <p:spPr>
          <a:ln/>
        </p:spPr>
        <p:txBody>
          <a:bodyPr/>
          <a:lstStyle>
            <a:lvl1pPr>
              <a:defRPr/>
            </a:lvl1pPr>
          </a:lstStyle>
          <a:p>
            <a:pPr>
              <a:defRPr/>
            </a:pPr>
            <a:fld id="{3C71B261-1B60-42D2-9AFC-5F6EC0697ACC}" type="datetimeFigureOut">
              <a:rPr lang="sr-Latn-CS" altLang="en-US"/>
              <a:pPr>
                <a:defRPr/>
              </a:pPr>
              <a:t>13.4.2024.</a:t>
            </a:fld>
            <a:endParaRPr lang="sr-Latn-CS" altLang="en-US"/>
          </a:p>
        </p:txBody>
      </p:sp>
      <p:sp>
        <p:nvSpPr>
          <p:cNvPr id="5" name="Footer Placeholder 2">
            <a:extLst>
              <a:ext uri="{FF2B5EF4-FFF2-40B4-BE49-F238E27FC236}">
                <a16:creationId xmlns:a16="http://schemas.microsoft.com/office/drawing/2014/main" id="{DCB7CAB2-BB53-72C4-B657-D7C7E60788F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3">
            <a:extLst>
              <a:ext uri="{FF2B5EF4-FFF2-40B4-BE49-F238E27FC236}">
                <a16:creationId xmlns:a16="http://schemas.microsoft.com/office/drawing/2014/main" id="{D5A90046-645A-4C89-5E25-D8B3CA66D4FA}"/>
              </a:ext>
            </a:extLst>
          </p:cNvPr>
          <p:cNvSpPr>
            <a:spLocks noGrp="1" noChangeArrowheads="1"/>
          </p:cNvSpPr>
          <p:nvPr>
            <p:ph type="sldNum" sz="quarter" idx="12"/>
          </p:nvPr>
        </p:nvSpPr>
        <p:spPr>
          <a:ln/>
        </p:spPr>
        <p:txBody>
          <a:bodyPr/>
          <a:lstStyle>
            <a:lvl1pPr>
              <a:defRPr/>
            </a:lvl1pPr>
          </a:lstStyle>
          <a:p>
            <a:pPr>
              <a:defRPr/>
            </a:pPr>
            <a:fld id="{86CB4131-12BA-4AD6-BBC2-B6DB5974403C}" type="slidenum">
              <a:rPr lang="sr-Latn-CS" altLang="en-US"/>
              <a:pPr>
                <a:defRPr/>
              </a:pPr>
              <a:t>‹#›</a:t>
            </a:fld>
            <a:endParaRPr lang="sr-Latn-CS" altLang="en-US"/>
          </a:p>
        </p:txBody>
      </p:sp>
    </p:spTree>
    <p:extLst>
      <p:ext uri="{BB962C8B-B14F-4D97-AF65-F5344CB8AC3E}">
        <p14:creationId xmlns:p14="http://schemas.microsoft.com/office/powerpoint/2010/main" val="17226107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1">
            <a:extLst>
              <a:ext uri="{FF2B5EF4-FFF2-40B4-BE49-F238E27FC236}">
                <a16:creationId xmlns:a16="http://schemas.microsoft.com/office/drawing/2014/main" id="{3F5E2075-6430-01EC-651C-5428C7ACD6E5}"/>
              </a:ext>
            </a:extLst>
          </p:cNvPr>
          <p:cNvSpPr>
            <a:spLocks noGrp="1" noChangeArrowheads="1"/>
          </p:cNvSpPr>
          <p:nvPr>
            <p:ph type="dt" sz="half" idx="10"/>
          </p:nvPr>
        </p:nvSpPr>
        <p:spPr>
          <a:ln/>
        </p:spPr>
        <p:txBody>
          <a:bodyPr/>
          <a:lstStyle>
            <a:lvl1pPr>
              <a:defRPr/>
            </a:lvl1pPr>
          </a:lstStyle>
          <a:p>
            <a:pPr>
              <a:defRPr/>
            </a:pPr>
            <a:fld id="{80A6967B-B58D-43C8-8C1B-BD3ECFEB9EC6}" type="datetimeFigureOut">
              <a:rPr lang="sr-Latn-CS" altLang="en-US"/>
              <a:pPr>
                <a:defRPr/>
              </a:pPr>
              <a:t>13.4.2024.</a:t>
            </a:fld>
            <a:endParaRPr lang="sr-Latn-CS" altLang="en-US"/>
          </a:p>
        </p:txBody>
      </p:sp>
      <p:sp>
        <p:nvSpPr>
          <p:cNvPr id="5" name="Footer Placeholder 2">
            <a:extLst>
              <a:ext uri="{FF2B5EF4-FFF2-40B4-BE49-F238E27FC236}">
                <a16:creationId xmlns:a16="http://schemas.microsoft.com/office/drawing/2014/main" id="{75F617C9-A013-21CE-0041-81CB56CD3EF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3">
            <a:extLst>
              <a:ext uri="{FF2B5EF4-FFF2-40B4-BE49-F238E27FC236}">
                <a16:creationId xmlns:a16="http://schemas.microsoft.com/office/drawing/2014/main" id="{785B2374-45A6-2483-9CFB-97BD2AD8A480}"/>
              </a:ext>
            </a:extLst>
          </p:cNvPr>
          <p:cNvSpPr>
            <a:spLocks noGrp="1" noChangeArrowheads="1"/>
          </p:cNvSpPr>
          <p:nvPr>
            <p:ph type="sldNum" sz="quarter" idx="12"/>
          </p:nvPr>
        </p:nvSpPr>
        <p:spPr>
          <a:ln/>
        </p:spPr>
        <p:txBody>
          <a:bodyPr/>
          <a:lstStyle>
            <a:lvl1pPr>
              <a:defRPr/>
            </a:lvl1pPr>
          </a:lstStyle>
          <a:p>
            <a:pPr>
              <a:defRPr/>
            </a:pPr>
            <a:fld id="{CCDD077F-238C-4D46-942A-A3F10CD53F6A}" type="slidenum">
              <a:rPr lang="sr-Latn-CS" altLang="en-US"/>
              <a:pPr>
                <a:defRPr/>
              </a:pPr>
              <a:t>‹#›</a:t>
            </a:fld>
            <a:endParaRPr lang="sr-Latn-CS" altLang="en-US"/>
          </a:p>
        </p:txBody>
      </p:sp>
    </p:spTree>
    <p:extLst>
      <p:ext uri="{BB962C8B-B14F-4D97-AF65-F5344CB8AC3E}">
        <p14:creationId xmlns:p14="http://schemas.microsoft.com/office/powerpoint/2010/main" val="38441729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1">
            <a:extLst>
              <a:ext uri="{FF2B5EF4-FFF2-40B4-BE49-F238E27FC236}">
                <a16:creationId xmlns:a16="http://schemas.microsoft.com/office/drawing/2014/main" id="{00604499-F667-364B-DAF9-5739C5196E21}"/>
              </a:ext>
            </a:extLst>
          </p:cNvPr>
          <p:cNvSpPr>
            <a:spLocks noGrp="1" noChangeArrowheads="1"/>
          </p:cNvSpPr>
          <p:nvPr>
            <p:ph type="dt" sz="half" idx="10"/>
          </p:nvPr>
        </p:nvSpPr>
        <p:spPr>
          <a:ln/>
        </p:spPr>
        <p:txBody>
          <a:bodyPr/>
          <a:lstStyle>
            <a:lvl1pPr>
              <a:defRPr/>
            </a:lvl1pPr>
          </a:lstStyle>
          <a:p>
            <a:pPr>
              <a:defRPr/>
            </a:pPr>
            <a:fld id="{38F4227A-5C2F-4FB3-8CBF-7832273CCE19}" type="datetimeFigureOut">
              <a:rPr lang="sr-Latn-CS" altLang="en-US"/>
              <a:pPr>
                <a:defRPr/>
              </a:pPr>
              <a:t>13.4.2024.</a:t>
            </a:fld>
            <a:endParaRPr lang="sr-Latn-CS" altLang="en-US"/>
          </a:p>
        </p:txBody>
      </p:sp>
      <p:sp>
        <p:nvSpPr>
          <p:cNvPr id="6" name="Footer Placeholder 2">
            <a:extLst>
              <a:ext uri="{FF2B5EF4-FFF2-40B4-BE49-F238E27FC236}">
                <a16:creationId xmlns:a16="http://schemas.microsoft.com/office/drawing/2014/main" id="{FDC97A89-A9A2-A1CD-EFBE-AD0832664F3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3">
            <a:extLst>
              <a:ext uri="{FF2B5EF4-FFF2-40B4-BE49-F238E27FC236}">
                <a16:creationId xmlns:a16="http://schemas.microsoft.com/office/drawing/2014/main" id="{15A26157-9352-6659-1FB8-9FE745AF57EC}"/>
              </a:ext>
            </a:extLst>
          </p:cNvPr>
          <p:cNvSpPr>
            <a:spLocks noGrp="1" noChangeArrowheads="1"/>
          </p:cNvSpPr>
          <p:nvPr>
            <p:ph type="sldNum" sz="quarter" idx="12"/>
          </p:nvPr>
        </p:nvSpPr>
        <p:spPr>
          <a:ln/>
        </p:spPr>
        <p:txBody>
          <a:bodyPr/>
          <a:lstStyle>
            <a:lvl1pPr>
              <a:defRPr/>
            </a:lvl1pPr>
          </a:lstStyle>
          <a:p>
            <a:pPr>
              <a:defRPr/>
            </a:pPr>
            <a:fld id="{68942792-8FEE-4EAC-9DBF-A8E2E6BC94D0}" type="slidenum">
              <a:rPr lang="sr-Latn-CS" altLang="en-US"/>
              <a:pPr>
                <a:defRPr/>
              </a:pPr>
              <a:t>‹#›</a:t>
            </a:fld>
            <a:endParaRPr lang="sr-Latn-CS" altLang="en-US"/>
          </a:p>
        </p:txBody>
      </p:sp>
    </p:spTree>
    <p:extLst>
      <p:ext uri="{BB962C8B-B14F-4D97-AF65-F5344CB8AC3E}">
        <p14:creationId xmlns:p14="http://schemas.microsoft.com/office/powerpoint/2010/main" val="536741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1">
            <a:extLst>
              <a:ext uri="{FF2B5EF4-FFF2-40B4-BE49-F238E27FC236}">
                <a16:creationId xmlns:a16="http://schemas.microsoft.com/office/drawing/2014/main" id="{7B4056ED-466A-D9ED-3FF1-D12AB1EFAF63}"/>
              </a:ext>
            </a:extLst>
          </p:cNvPr>
          <p:cNvSpPr>
            <a:spLocks noGrp="1" noChangeArrowheads="1"/>
          </p:cNvSpPr>
          <p:nvPr>
            <p:ph type="dt" sz="half" idx="10"/>
          </p:nvPr>
        </p:nvSpPr>
        <p:spPr>
          <a:ln/>
        </p:spPr>
        <p:txBody>
          <a:bodyPr/>
          <a:lstStyle>
            <a:lvl1pPr>
              <a:defRPr/>
            </a:lvl1pPr>
          </a:lstStyle>
          <a:p>
            <a:pPr>
              <a:defRPr/>
            </a:pPr>
            <a:fld id="{B1F26CBB-FDA6-489A-AFF1-EEA29F421ED2}" type="datetimeFigureOut">
              <a:rPr lang="sr-Latn-CS" altLang="en-US"/>
              <a:pPr>
                <a:defRPr/>
              </a:pPr>
              <a:t>13.4.2024.</a:t>
            </a:fld>
            <a:endParaRPr lang="sr-Latn-CS" altLang="en-US"/>
          </a:p>
        </p:txBody>
      </p:sp>
      <p:sp>
        <p:nvSpPr>
          <p:cNvPr id="8" name="Footer Placeholder 2">
            <a:extLst>
              <a:ext uri="{FF2B5EF4-FFF2-40B4-BE49-F238E27FC236}">
                <a16:creationId xmlns:a16="http://schemas.microsoft.com/office/drawing/2014/main" id="{A42B82DC-8842-6612-01A2-8B38D81AAB7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Slide Number Placeholder 3">
            <a:extLst>
              <a:ext uri="{FF2B5EF4-FFF2-40B4-BE49-F238E27FC236}">
                <a16:creationId xmlns:a16="http://schemas.microsoft.com/office/drawing/2014/main" id="{A8629EB5-B233-41FE-02F3-FAD80B89F8FD}"/>
              </a:ext>
            </a:extLst>
          </p:cNvPr>
          <p:cNvSpPr>
            <a:spLocks noGrp="1" noChangeArrowheads="1"/>
          </p:cNvSpPr>
          <p:nvPr>
            <p:ph type="sldNum" sz="quarter" idx="12"/>
          </p:nvPr>
        </p:nvSpPr>
        <p:spPr>
          <a:ln/>
        </p:spPr>
        <p:txBody>
          <a:bodyPr/>
          <a:lstStyle>
            <a:lvl1pPr>
              <a:defRPr/>
            </a:lvl1pPr>
          </a:lstStyle>
          <a:p>
            <a:pPr>
              <a:defRPr/>
            </a:pPr>
            <a:fld id="{B5A8F03F-CF32-4FE7-8D21-EEF8F64C7917}" type="slidenum">
              <a:rPr lang="sr-Latn-CS" altLang="en-US"/>
              <a:pPr>
                <a:defRPr/>
              </a:pPr>
              <a:t>‹#›</a:t>
            </a:fld>
            <a:endParaRPr lang="sr-Latn-CS" altLang="en-US"/>
          </a:p>
        </p:txBody>
      </p:sp>
    </p:spTree>
    <p:extLst>
      <p:ext uri="{BB962C8B-B14F-4D97-AF65-F5344CB8AC3E}">
        <p14:creationId xmlns:p14="http://schemas.microsoft.com/office/powerpoint/2010/main" val="24669622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1">
            <a:extLst>
              <a:ext uri="{FF2B5EF4-FFF2-40B4-BE49-F238E27FC236}">
                <a16:creationId xmlns:a16="http://schemas.microsoft.com/office/drawing/2014/main" id="{A4F72A64-1894-05D3-E972-11DCDCF9164C}"/>
              </a:ext>
            </a:extLst>
          </p:cNvPr>
          <p:cNvSpPr>
            <a:spLocks noGrp="1" noChangeArrowheads="1"/>
          </p:cNvSpPr>
          <p:nvPr>
            <p:ph type="dt" sz="half" idx="10"/>
          </p:nvPr>
        </p:nvSpPr>
        <p:spPr>
          <a:ln/>
        </p:spPr>
        <p:txBody>
          <a:bodyPr/>
          <a:lstStyle>
            <a:lvl1pPr>
              <a:defRPr/>
            </a:lvl1pPr>
          </a:lstStyle>
          <a:p>
            <a:pPr>
              <a:defRPr/>
            </a:pPr>
            <a:fld id="{8247F424-2FA8-4B1E-91C4-2CDCFF091973}" type="datetimeFigureOut">
              <a:rPr lang="sr-Latn-CS" altLang="en-US"/>
              <a:pPr>
                <a:defRPr/>
              </a:pPr>
              <a:t>13.4.2024.</a:t>
            </a:fld>
            <a:endParaRPr lang="sr-Latn-CS" altLang="en-US"/>
          </a:p>
        </p:txBody>
      </p:sp>
      <p:sp>
        <p:nvSpPr>
          <p:cNvPr id="4" name="Footer Placeholder 2">
            <a:extLst>
              <a:ext uri="{FF2B5EF4-FFF2-40B4-BE49-F238E27FC236}">
                <a16:creationId xmlns:a16="http://schemas.microsoft.com/office/drawing/2014/main" id="{BA879A3B-C7C2-313B-C53A-4DFBF895848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Slide Number Placeholder 3">
            <a:extLst>
              <a:ext uri="{FF2B5EF4-FFF2-40B4-BE49-F238E27FC236}">
                <a16:creationId xmlns:a16="http://schemas.microsoft.com/office/drawing/2014/main" id="{A850D5FC-3209-07BD-0DC0-6CF1BF5EF09E}"/>
              </a:ext>
            </a:extLst>
          </p:cNvPr>
          <p:cNvSpPr>
            <a:spLocks noGrp="1" noChangeArrowheads="1"/>
          </p:cNvSpPr>
          <p:nvPr>
            <p:ph type="sldNum" sz="quarter" idx="12"/>
          </p:nvPr>
        </p:nvSpPr>
        <p:spPr>
          <a:ln/>
        </p:spPr>
        <p:txBody>
          <a:bodyPr/>
          <a:lstStyle>
            <a:lvl1pPr>
              <a:defRPr/>
            </a:lvl1pPr>
          </a:lstStyle>
          <a:p>
            <a:pPr>
              <a:defRPr/>
            </a:pPr>
            <a:fld id="{5EBF1513-7D87-4389-B6ED-1231B97B8641}" type="slidenum">
              <a:rPr lang="sr-Latn-CS" altLang="en-US"/>
              <a:pPr>
                <a:defRPr/>
              </a:pPr>
              <a:t>‹#›</a:t>
            </a:fld>
            <a:endParaRPr lang="sr-Latn-CS" altLang="en-US"/>
          </a:p>
        </p:txBody>
      </p:sp>
    </p:spTree>
    <p:extLst>
      <p:ext uri="{BB962C8B-B14F-4D97-AF65-F5344CB8AC3E}">
        <p14:creationId xmlns:p14="http://schemas.microsoft.com/office/powerpoint/2010/main" val="3750675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24">
            <a:extLst>
              <a:ext uri="{FF2B5EF4-FFF2-40B4-BE49-F238E27FC236}">
                <a16:creationId xmlns:a16="http://schemas.microsoft.com/office/drawing/2014/main" id="{CF987F3F-FDF2-4369-FA40-B9CE96761354}"/>
              </a:ext>
            </a:extLst>
          </p:cNvPr>
          <p:cNvSpPr>
            <a:spLocks noGrp="1" noChangeArrowheads="1"/>
          </p:cNvSpPr>
          <p:nvPr>
            <p:ph type="dt" sz="half" idx="10"/>
          </p:nvPr>
        </p:nvSpPr>
        <p:spPr>
          <a:ln/>
        </p:spPr>
        <p:txBody>
          <a:bodyPr/>
          <a:lstStyle>
            <a:lvl1pPr>
              <a:defRPr/>
            </a:lvl1pPr>
          </a:lstStyle>
          <a:p>
            <a:pPr>
              <a:defRPr/>
            </a:pPr>
            <a:fld id="{D613F733-1067-4203-B682-92A97A92ADE1}" type="datetimeFigureOut">
              <a:rPr lang="sr-Latn-CS" altLang="en-US"/>
              <a:pPr>
                <a:defRPr/>
              </a:pPr>
              <a:t>13.4.2024.</a:t>
            </a:fld>
            <a:endParaRPr lang="sr-Latn-CS" altLang="en-US"/>
          </a:p>
        </p:txBody>
      </p:sp>
      <p:sp>
        <p:nvSpPr>
          <p:cNvPr id="6" name="Footer Placeholder 17">
            <a:extLst>
              <a:ext uri="{FF2B5EF4-FFF2-40B4-BE49-F238E27FC236}">
                <a16:creationId xmlns:a16="http://schemas.microsoft.com/office/drawing/2014/main" id="{C0C4FEA1-8352-53F9-99E4-446D5D309AB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4">
            <a:extLst>
              <a:ext uri="{FF2B5EF4-FFF2-40B4-BE49-F238E27FC236}">
                <a16:creationId xmlns:a16="http://schemas.microsoft.com/office/drawing/2014/main" id="{BEC3B4E2-2D09-FC28-D142-8FA0E4686148}"/>
              </a:ext>
            </a:extLst>
          </p:cNvPr>
          <p:cNvSpPr>
            <a:spLocks noGrp="1" noChangeArrowheads="1"/>
          </p:cNvSpPr>
          <p:nvPr>
            <p:ph type="sldNum" sz="quarter" idx="12"/>
          </p:nvPr>
        </p:nvSpPr>
        <p:spPr>
          <a:ln/>
        </p:spPr>
        <p:txBody>
          <a:bodyPr/>
          <a:lstStyle>
            <a:lvl1pPr>
              <a:defRPr/>
            </a:lvl1pPr>
          </a:lstStyle>
          <a:p>
            <a:pPr>
              <a:defRPr/>
            </a:pPr>
            <a:fld id="{B25022C8-8ED1-4EF0-9F90-2DEDFC308C27}" type="slidenum">
              <a:rPr lang="sr-Latn-CS" altLang="en-US"/>
              <a:pPr>
                <a:defRPr/>
              </a:pPr>
              <a:t>‹#›</a:t>
            </a:fld>
            <a:endParaRPr lang="sr-Latn-CS" altLang="en-US"/>
          </a:p>
        </p:txBody>
      </p:sp>
    </p:spTree>
    <p:extLst>
      <p:ext uri="{BB962C8B-B14F-4D97-AF65-F5344CB8AC3E}">
        <p14:creationId xmlns:p14="http://schemas.microsoft.com/office/powerpoint/2010/main" val="19656192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A922E4-104D-13F3-9C59-457725A9027B}"/>
              </a:ext>
            </a:extLst>
          </p:cNvPr>
          <p:cNvSpPr>
            <a:spLocks noGrp="1" noChangeArrowheads="1"/>
          </p:cNvSpPr>
          <p:nvPr>
            <p:ph type="dt" sz="half" idx="10"/>
          </p:nvPr>
        </p:nvSpPr>
        <p:spPr>
          <a:ln/>
        </p:spPr>
        <p:txBody>
          <a:bodyPr/>
          <a:lstStyle>
            <a:lvl1pPr>
              <a:defRPr/>
            </a:lvl1pPr>
          </a:lstStyle>
          <a:p>
            <a:pPr>
              <a:defRPr/>
            </a:pPr>
            <a:fld id="{8924C349-403A-4EC7-8017-CE949E592C65}" type="datetimeFigureOut">
              <a:rPr lang="sr-Latn-CS" altLang="en-US"/>
              <a:pPr>
                <a:defRPr/>
              </a:pPr>
              <a:t>13.4.2024.</a:t>
            </a:fld>
            <a:endParaRPr lang="sr-Latn-CS" altLang="en-US"/>
          </a:p>
        </p:txBody>
      </p:sp>
      <p:sp>
        <p:nvSpPr>
          <p:cNvPr id="3" name="Footer Placeholder 2">
            <a:extLst>
              <a:ext uri="{FF2B5EF4-FFF2-40B4-BE49-F238E27FC236}">
                <a16:creationId xmlns:a16="http://schemas.microsoft.com/office/drawing/2014/main" id="{5860F28A-9FD0-B07D-25AA-58B448794AA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Slide Number Placeholder 3">
            <a:extLst>
              <a:ext uri="{FF2B5EF4-FFF2-40B4-BE49-F238E27FC236}">
                <a16:creationId xmlns:a16="http://schemas.microsoft.com/office/drawing/2014/main" id="{96F2614F-FA32-0E71-ED9E-937294FCDAE9}"/>
              </a:ext>
            </a:extLst>
          </p:cNvPr>
          <p:cNvSpPr>
            <a:spLocks noGrp="1" noChangeArrowheads="1"/>
          </p:cNvSpPr>
          <p:nvPr>
            <p:ph type="sldNum" sz="quarter" idx="12"/>
          </p:nvPr>
        </p:nvSpPr>
        <p:spPr>
          <a:ln/>
        </p:spPr>
        <p:txBody>
          <a:bodyPr/>
          <a:lstStyle>
            <a:lvl1pPr>
              <a:defRPr/>
            </a:lvl1pPr>
          </a:lstStyle>
          <a:p>
            <a:pPr>
              <a:defRPr/>
            </a:pPr>
            <a:fld id="{D02ACDE4-BA4D-4EE8-9D61-4109A1E9397B}" type="slidenum">
              <a:rPr lang="sr-Latn-CS" altLang="en-US"/>
              <a:pPr>
                <a:defRPr/>
              </a:pPr>
              <a:t>‹#›</a:t>
            </a:fld>
            <a:endParaRPr lang="sr-Latn-CS" altLang="en-US"/>
          </a:p>
        </p:txBody>
      </p:sp>
    </p:spTree>
    <p:extLst>
      <p:ext uri="{BB962C8B-B14F-4D97-AF65-F5344CB8AC3E}">
        <p14:creationId xmlns:p14="http://schemas.microsoft.com/office/powerpoint/2010/main" val="10166204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
            <a:extLst>
              <a:ext uri="{FF2B5EF4-FFF2-40B4-BE49-F238E27FC236}">
                <a16:creationId xmlns:a16="http://schemas.microsoft.com/office/drawing/2014/main" id="{E6E6379F-8038-0B48-819B-340375A0880D}"/>
              </a:ext>
            </a:extLst>
          </p:cNvPr>
          <p:cNvSpPr>
            <a:spLocks noGrp="1" noChangeArrowheads="1"/>
          </p:cNvSpPr>
          <p:nvPr>
            <p:ph type="dt" sz="half" idx="10"/>
          </p:nvPr>
        </p:nvSpPr>
        <p:spPr>
          <a:ln/>
        </p:spPr>
        <p:txBody>
          <a:bodyPr/>
          <a:lstStyle>
            <a:lvl1pPr>
              <a:defRPr/>
            </a:lvl1pPr>
          </a:lstStyle>
          <a:p>
            <a:pPr>
              <a:defRPr/>
            </a:pPr>
            <a:fld id="{7CA05D42-DC26-42A5-820A-72AB0E6517D2}" type="datetimeFigureOut">
              <a:rPr lang="sr-Latn-CS" altLang="en-US"/>
              <a:pPr>
                <a:defRPr/>
              </a:pPr>
              <a:t>13.4.2024.</a:t>
            </a:fld>
            <a:endParaRPr lang="sr-Latn-CS" altLang="en-US"/>
          </a:p>
        </p:txBody>
      </p:sp>
      <p:sp>
        <p:nvSpPr>
          <p:cNvPr id="6" name="Footer Placeholder 2">
            <a:extLst>
              <a:ext uri="{FF2B5EF4-FFF2-40B4-BE49-F238E27FC236}">
                <a16:creationId xmlns:a16="http://schemas.microsoft.com/office/drawing/2014/main" id="{EFF24D03-002C-F2AC-1BD5-DFB5DCBE46E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3">
            <a:extLst>
              <a:ext uri="{FF2B5EF4-FFF2-40B4-BE49-F238E27FC236}">
                <a16:creationId xmlns:a16="http://schemas.microsoft.com/office/drawing/2014/main" id="{18ADA837-C6D7-88AB-7A8B-2AB9AF0A41EA}"/>
              </a:ext>
            </a:extLst>
          </p:cNvPr>
          <p:cNvSpPr>
            <a:spLocks noGrp="1" noChangeArrowheads="1"/>
          </p:cNvSpPr>
          <p:nvPr>
            <p:ph type="sldNum" sz="quarter" idx="12"/>
          </p:nvPr>
        </p:nvSpPr>
        <p:spPr>
          <a:ln/>
        </p:spPr>
        <p:txBody>
          <a:bodyPr/>
          <a:lstStyle>
            <a:lvl1pPr>
              <a:defRPr/>
            </a:lvl1pPr>
          </a:lstStyle>
          <a:p>
            <a:pPr>
              <a:defRPr/>
            </a:pPr>
            <a:fld id="{CE39A136-78EE-4216-ABD7-54FE6730F99F}" type="slidenum">
              <a:rPr lang="sr-Latn-CS" altLang="en-US"/>
              <a:pPr>
                <a:defRPr/>
              </a:pPr>
              <a:t>‹#›</a:t>
            </a:fld>
            <a:endParaRPr lang="sr-Latn-CS" altLang="en-US"/>
          </a:p>
        </p:txBody>
      </p:sp>
    </p:spTree>
    <p:extLst>
      <p:ext uri="{BB962C8B-B14F-4D97-AF65-F5344CB8AC3E}">
        <p14:creationId xmlns:p14="http://schemas.microsoft.com/office/powerpoint/2010/main" val="22207734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
            <a:extLst>
              <a:ext uri="{FF2B5EF4-FFF2-40B4-BE49-F238E27FC236}">
                <a16:creationId xmlns:a16="http://schemas.microsoft.com/office/drawing/2014/main" id="{1D8C3001-7F57-E0D0-ED40-EF347BE682DE}"/>
              </a:ext>
            </a:extLst>
          </p:cNvPr>
          <p:cNvSpPr>
            <a:spLocks noGrp="1" noChangeArrowheads="1"/>
          </p:cNvSpPr>
          <p:nvPr>
            <p:ph type="dt" sz="half" idx="10"/>
          </p:nvPr>
        </p:nvSpPr>
        <p:spPr>
          <a:ln/>
        </p:spPr>
        <p:txBody>
          <a:bodyPr/>
          <a:lstStyle>
            <a:lvl1pPr>
              <a:defRPr/>
            </a:lvl1pPr>
          </a:lstStyle>
          <a:p>
            <a:pPr>
              <a:defRPr/>
            </a:pPr>
            <a:fld id="{ED48E560-4868-481F-83C7-8BF8C226FC30}" type="datetimeFigureOut">
              <a:rPr lang="sr-Latn-CS" altLang="en-US"/>
              <a:pPr>
                <a:defRPr/>
              </a:pPr>
              <a:t>13.4.2024.</a:t>
            </a:fld>
            <a:endParaRPr lang="sr-Latn-CS" altLang="en-US"/>
          </a:p>
        </p:txBody>
      </p:sp>
      <p:sp>
        <p:nvSpPr>
          <p:cNvPr id="6" name="Footer Placeholder 2">
            <a:extLst>
              <a:ext uri="{FF2B5EF4-FFF2-40B4-BE49-F238E27FC236}">
                <a16:creationId xmlns:a16="http://schemas.microsoft.com/office/drawing/2014/main" id="{F9DEC3EE-0465-BBBD-BAF5-ABBF8499F7B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3">
            <a:extLst>
              <a:ext uri="{FF2B5EF4-FFF2-40B4-BE49-F238E27FC236}">
                <a16:creationId xmlns:a16="http://schemas.microsoft.com/office/drawing/2014/main" id="{14E3011B-3DA9-039D-3356-9A6EE4EBEB8E}"/>
              </a:ext>
            </a:extLst>
          </p:cNvPr>
          <p:cNvSpPr>
            <a:spLocks noGrp="1" noChangeArrowheads="1"/>
          </p:cNvSpPr>
          <p:nvPr>
            <p:ph type="sldNum" sz="quarter" idx="12"/>
          </p:nvPr>
        </p:nvSpPr>
        <p:spPr>
          <a:ln/>
        </p:spPr>
        <p:txBody>
          <a:bodyPr/>
          <a:lstStyle>
            <a:lvl1pPr>
              <a:defRPr/>
            </a:lvl1pPr>
          </a:lstStyle>
          <a:p>
            <a:pPr>
              <a:defRPr/>
            </a:pPr>
            <a:fld id="{B67E9CEA-7AC3-46B6-82A9-D23E058B58AA}" type="slidenum">
              <a:rPr lang="sr-Latn-CS" altLang="en-US"/>
              <a:pPr>
                <a:defRPr/>
              </a:pPr>
              <a:t>‹#›</a:t>
            </a:fld>
            <a:endParaRPr lang="sr-Latn-CS" altLang="en-US"/>
          </a:p>
        </p:txBody>
      </p:sp>
    </p:spTree>
    <p:extLst>
      <p:ext uri="{BB962C8B-B14F-4D97-AF65-F5344CB8AC3E}">
        <p14:creationId xmlns:p14="http://schemas.microsoft.com/office/powerpoint/2010/main" val="28189954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
            <a:extLst>
              <a:ext uri="{FF2B5EF4-FFF2-40B4-BE49-F238E27FC236}">
                <a16:creationId xmlns:a16="http://schemas.microsoft.com/office/drawing/2014/main" id="{1F027CD7-8B13-063E-695A-4215B15DC765}"/>
              </a:ext>
            </a:extLst>
          </p:cNvPr>
          <p:cNvSpPr>
            <a:spLocks noGrp="1" noChangeArrowheads="1"/>
          </p:cNvSpPr>
          <p:nvPr>
            <p:ph type="dt" sz="half" idx="10"/>
          </p:nvPr>
        </p:nvSpPr>
        <p:spPr>
          <a:ln/>
        </p:spPr>
        <p:txBody>
          <a:bodyPr/>
          <a:lstStyle>
            <a:lvl1pPr>
              <a:defRPr/>
            </a:lvl1pPr>
          </a:lstStyle>
          <a:p>
            <a:pPr>
              <a:defRPr/>
            </a:pPr>
            <a:fld id="{534F5FBF-E575-49CC-9F98-AD60CB532F5D}" type="datetimeFigureOut">
              <a:rPr lang="sr-Latn-CS" altLang="en-US"/>
              <a:pPr>
                <a:defRPr/>
              </a:pPr>
              <a:t>13.4.2024.</a:t>
            </a:fld>
            <a:endParaRPr lang="sr-Latn-CS" altLang="en-US"/>
          </a:p>
        </p:txBody>
      </p:sp>
      <p:sp>
        <p:nvSpPr>
          <p:cNvPr id="5" name="Footer Placeholder 2">
            <a:extLst>
              <a:ext uri="{FF2B5EF4-FFF2-40B4-BE49-F238E27FC236}">
                <a16:creationId xmlns:a16="http://schemas.microsoft.com/office/drawing/2014/main" id="{7A4624C4-AEBB-2A52-28AD-E15952964CF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3">
            <a:extLst>
              <a:ext uri="{FF2B5EF4-FFF2-40B4-BE49-F238E27FC236}">
                <a16:creationId xmlns:a16="http://schemas.microsoft.com/office/drawing/2014/main" id="{E724C7DC-02EF-9631-85CF-CB24E27414EB}"/>
              </a:ext>
            </a:extLst>
          </p:cNvPr>
          <p:cNvSpPr>
            <a:spLocks noGrp="1" noChangeArrowheads="1"/>
          </p:cNvSpPr>
          <p:nvPr>
            <p:ph type="sldNum" sz="quarter" idx="12"/>
          </p:nvPr>
        </p:nvSpPr>
        <p:spPr>
          <a:ln/>
        </p:spPr>
        <p:txBody>
          <a:bodyPr/>
          <a:lstStyle>
            <a:lvl1pPr>
              <a:defRPr/>
            </a:lvl1pPr>
          </a:lstStyle>
          <a:p>
            <a:pPr>
              <a:defRPr/>
            </a:pPr>
            <a:fld id="{682CEC09-51BE-4F0B-8EC6-305C540CC52F}" type="slidenum">
              <a:rPr lang="sr-Latn-CS" altLang="en-US"/>
              <a:pPr>
                <a:defRPr/>
              </a:pPr>
              <a:t>‹#›</a:t>
            </a:fld>
            <a:endParaRPr lang="sr-Latn-CS" altLang="en-US"/>
          </a:p>
        </p:txBody>
      </p:sp>
    </p:spTree>
    <p:extLst>
      <p:ext uri="{BB962C8B-B14F-4D97-AF65-F5344CB8AC3E}">
        <p14:creationId xmlns:p14="http://schemas.microsoft.com/office/powerpoint/2010/main" val="13723497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
            <a:extLst>
              <a:ext uri="{FF2B5EF4-FFF2-40B4-BE49-F238E27FC236}">
                <a16:creationId xmlns:a16="http://schemas.microsoft.com/office/drawing/2014/main" id="{7782FEBC-D3AA-B798-DCD1-E9CD7914DB59}"/>
              </a:ext>
            </a:extLst>
          </p:cNvPr>
          <p:cNvSpPr>
            <a:spLocks noGrp="1" noChangeArrowheads="1"/>
          </p:cNvSpPr>
          <p:nvPr>
            <p:ph type="dt" sz="half" idx="10"/>
          </p:nvPr>
        </p:nvSpPr>
        <p:spPr>
          <a:ln/>
        </p:spPr>
        <p:txBody>
          <a:bodyPr/>
          <a:lstStyle>
            <a:lvl1pPr>
              <a:defRPr/>
            </a:lvl1pPr>
          </a:lstStyle>
          <a:p>
            <a:pPr>
              <a:defRPr/>
            </a:pPr>
            <a:fld id="{95741E39-FA6F-4CF6-AE49-DAE8A8392425}" type="datetimeFigureOut">
              <a:rPr lang="sr-Latn-CS" altLang="en-US"/>
              <a:pPr>
                <a:defRPr/>
              </a:pPr>
              <a:t>13.4.2024.</a:t>
            </a:fld>
            <a:endParaRPr lang="sr-Latn-CS" altLang="en-US"/>
          </a:p>
        </p:txBody>
      </p:sp>
      <p:sp>
        <p:nvSpPr>
          <p:cNvPr id="5" name="Footer Placeholder 2">
            <a:extLst>
              <a:ext uri="{FF2B5EF4-FFF2-40B4-BE49-F238E27FC236}">
                <a16:creationId xmlns:a16="http://schemas.microsoft.com/office/drawing/2014/main" id="{1E29C32B-3396-1E2D-76A8-FB1808B66D5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3">
            <a:extLst>
              <a:ext uri="{FF2B5EF4-FFF2-40B4-BE49-F238E27FC236}">
                <a16:creationId xmlns:a16="http://schemas.microsoft.com/office/drawing/2014/main" id="{BA1F6571-044E-5030-AB43-2C58BB310607}"/>
              </a:ext>
            </a:extLst>
          </p:cNvPr>
          <p:cNvSpPr>
            <a:spLocks noGrp="1" noChangeArrowheads="1"/>
          </p:cNvSpPr>
          <p:nvPr>
            <p:ph type="sldNum" sz="quarter" idx="12"/>
          </p:nvPr>
        </p:nvSpPr>
        <p:spPr>
          <a:ln/>
        </p:spPr>
        <p:txBody>
          <a:bodyPr/>
          <a:lstStyle>
            <a:lvl1pPr>
              <a:defRPr/>
            </a:lvl1pPr>
          </a:lstStyle>
          <a:p>
            <a:pPr>
              <a:defRPr/>
            </a:pPr>
            <a:fld id="{02DA2116-A4D3-4F2B-992C-820D9B6D7C42}" type="slidenum">
              <a:rPr lang="sr-Latn-CS" altLang="en-US"/>
              <a:pPr>
                <a:defRPr/>
              </a:pPr>
              <a:t>‹#›</a:t>
            </a:fld>
            <a:endParaRPr lang="sr-Latn-CS" altLang="en-US"/>
          </a:p>
        </p:txBody>
      </p:sp>
    </p:spTree>
    <p:extLst>
      <p:ext uri="{BB962C8B-B14F-4D97-AF65-F5344CB8AC3E}">
        <p14:creationId xmlns:p14="http://schemas.microsoft.com/office/powerpoint/2010/main" val="32735299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a:extLst>
              <a:ext uri="{FF2B5EF4-FFF2-40B4-BE49-F238E27FC236}">
                <a16:creationId xmlns:a16="http://schemas.microsoft.com/office/drawing/2014/main" id="{125942C5-45C3-5C80-03B2-A04E9537EBC2}"/>
              </a:ext>
            </a:extLst>
          </p:cNvPr>
          <p:cNvSpPr>
            <a:spLocks noGrp="1" noChangeArrowheads="1"/>
          </p:cNvSpPr>
          <p:nvPr>
            <p:ph type="dt" sz="half" idx="10"/>
          </p:nvPr>
        </p:nvSpPr>
        <p:spPr>
          <a:ln/>
        </p:spPr>
        <p:txBody>
          <a:bodyPr/>
          <a:lstStyle>
            <a:lvl1pPr>
              <a:defRPr/>
            </a:lvl1pPr>
          </a:lstStyle>
          <a:p>
            <a:pPr>
              <a:defRPr/>
            </a:pPr>
            <a:fld id="{5A7BF951-E13F-4648-8AE8-6F11FF3FA1B4}" type="datetimeFigureOut">
              <a:rPr lang="sr-Latn-CS" altLang="en-US"/>
              <a:pPr>
                <a:defRPr/>
              </a:pPr>
              <a:t>13.4.2024.</a:t>
            </a:fld>
            <a:endParaRPr lang="sr-Latn-CS" altLang="en-US"/>
          </a:p>
        </p:txBody>
      </p:sp>
      <p:sp>
        <p:nvSpPr>
          <p:cNvPr id="5" name="Footer Placeholder 5">
            <a:extLst>
              <a:ext uri="{FF2B5EF4-FFF2-40B4-BE49-F238E27FC236}">
                <a16:creationId xmlns:a16="http://schemas.microsoft.com/office/drawing/2014/main" id="{B05FFFE3-C184-6B77-878A-D3D67CDBF8B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6">
            <a:extLst>
              <a:ext uri="{FF2B5EF4-FFF2-40B4-BE49-F238E27FC236}">
                <a16:creationId xmlns:a16="http://schemas.microsoft.com/office/drawing/2014/main" id="{7F46E3C5-937B-7054-8F6F-83221C440FA0}"/>
              </a:ext>
            </a:extLst>
          </p:cNvPr>
          <p:cNvSpPr>
            <a:spLocks noGrp="1" noChangeArrowheads="1"/>
          </p:cNvSpPr>
          <p:nvPr>
            <p:ph type="sldNum" sz="quarter" idx="12"/>
          </p:nvPr>
        </p:nvSpPr>
        <p:spPr>
          <a:ln/>
        </p:spPr>
        <p:txBody>
          <a:bodyPr/>
          <a:lstStyle>
            <a:lvl1pPr>
              <a:defRPr/>
            </a:lvl1pPr>
          </a:lstStyle>
          <a:p>
            <a:pPr>
              <a:defRPr/>
            </a:pPr>
            <a:fld id="{9A9F0130-3A00-4B29-A04F-946758959C4F}" type="slidenum">
              <a:rPr lang="sr-Latn-CS" altLang="en-US"/>
              <a:pPr>
                <a:defRPr/>
              </a:pPr>
              <a:t>‹#›</a:t>
            </a:fld>
            <a:endParaRPr lang="sr-Latn-CS" altLang="en-US"/>
          </a:p>
        </p:txBody>
      </p:sp>
    </p:spTree>
    <p:extLst>
      <p:ext uri="{BB962C8B-B14F-4D97-AF65-F5344CB8AC3E}">
        <p14:creationId xmlns:p14="http://schemas.microsoft.com/office/powerpoint/2010/main" val="1164306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6D6A1D71-5239-F490-7B83-3BEE6C8FD0A6}"/>
              </a:ext>
            </a:extLst>
          </p:cNvPr>
          <p:cNvSpPr>
            <a:spLocks noGrp="1" noChangeArrowheads="1"/>
          </p:cNvSpPr>
          <p:nvPr>
            <p:ph type="dt" sz="half" idx="10"/>
          </p:nvPr>
        </p:nvSpPr>
        <p:spPr>
          <a:ln/>
        </p:spPr>
        <p:txBody>
          <a:bodyPr/>
          <a:lstStyle>
            <a:lvl1pPr>
              <a:defRPr/>
            </a:lvl1pPr>
          </a:lstStyle>
          <a:p>
            <a:pPr>
              <a:defRPr/>
            </a:pPr>
            <a:fld id="{51CDAC62-F068-41B4-9F0A-1E56F23DFBFC}" type="datetimeFigureOut">
              <a:rPr lang="sr-Latn-CS" altLang="en-US"/>
              <a:pPr>
                <a:defRPr/>
              </a:pPr>
              <a:t>13.4.2024.</a:t>
            </a:fld>
            <a:endParaRPr lang="sr-Latn-CS" altLang="en-US"/>
          </a:p>
        </p:txBody>
      </p:sp>
      <p:sp>
        <p:nvSpPr>
          <p:cNvPr id="5" name="Footer Placeholder 5">
            <a:extLst>
              <a:ext uri="{FF2B5EF4-FFF2-40B4-BE49-F238E27FC236}">
                <a16:creationId xmlns:a16="http://schemas.microsoft.com/office/drawing/2014/main" id="{B3C56E2E-639C-7884-B96C-50B5576A534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6">
            <a:extLst>
              <a:ext uri="{FF2B5EF4-FFF2-40B4-BE49-F238E27FC236}">
                <a16:creationId xmlns:a16="http://schemas.microsoft.com/office/drawing/2014/main" id="{D7006063-5DBA-B88D-430A-41CB57B99F41}"/>
              </a:ext>
            </a:extLst>
          </p:cNvPr>
          <p:cNvSpPr>
            <a:spLocks noGrp="1" noChangeArrowheads="1"/>
          </p:cNvSpPr>
          <p:nvPr>
            <p:ph type="sldNum" sz="quarter" idx="12"/>
          </p:nvPr>
        </p:nvSpPr>
        <p:spPr>
          <a:ln/>
        </p:spPr>
        <p:txBody>
          <a:bodyPr/>
          <a:lstStyle>
            <a:lvl1pPr>
              <a:defRPr/>
            </a:lvl1pPr>
          </a:lstStyle>
          <a:p>
            <a:pPr>
              <a:defRPr/>
            </a:pPr>
            <a:fld id="{14D0F69A-C5D8-43C5-84F9-062D0A572C4A}" type="slidenum">
              <a:rPr lang="sr-Latn-CS" altLang="en-US"/>
              <a:pPr>
                <a:defRPr/>
              </a:pPr>
              <a:t>‹#›</a:t>
            </a:fld>
            <a:endParaRPr lang="sr-Latn-CS" altLang="en-US"/>
          </a:p>
        </p:txBody>
      </p:sp>
    </p:spTree>
    <p:extLst>
      <p:ext uri="{BB962C8B-B14F-4D97-AF65-F5344CB8AC3E}">
        <p14:creationId xmlns:p14="http://schemas.microsoft.com/office/powerpoint/2010/main" val="15884644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a:extLst>
              <a:ext uri="{FF2B5EF4-FFF2-40B4-BE49-F238E27FC236}">
                <a16:creationId xmlns:a16="http://schemas.microsoft.com/office/drawing/2014/main" id="{0798D26D-F0C8-DBFA-D789-8D855DF59648}"/>
              </a:ext>
            </a:extLst>
          </p:cNvPr>
          <p:cNvSpPr>
            <a:spLocks noGrp="1" noChangeArrowheads="1"/>
          </p:cNvSpPr>
          <p:nvPr>
            <p:ph type="dt" sz="half" idx="10"/>
          </p:nvPr>
        </p:nvSpPr>
        <p:spPr>
          <a:ln/>
        </p:spPr>
        <p:txBody>
          <a:bodyPr/>
          <a:lstStyle>
            <a:lvl1pPr>
              <a:defRPr/>
            </a:lvl1pPr>
          </a:lstStyle>
          <a:p>
            <a:pPr>
              <a:defRPr/>
            </a:pPr>
            <a:fld id="{09D7E1CC-592C-43C6-A3AB-F6B88373CED4}" type="datetimeFigureOut">
              <a:rPr lang="sr-Latn-CS" altLang="en-US"/>
              <a:pPr>
                <a:defRPr/>
              </a:pPr>
              <a:t>13.4.2024.</a:t>
            </a:fld>
            <a:endParaRPr lang="sr-Latn-CS" altLang="en-US"/>
          </a:p>
        </p:txBody>
      </p:sp>
      <p:sp>
        <p:nvSpPr>
          <p:cNvPr id="5" name="Footer Placeholder 5">
            <a:extLst>
              <a:ext uri="{FF2B5EF4-FFF2-40B4-BE49-F238E27FC236}">
                <a16:creationId xmlns:a16="http://schemas.microsoft.com/office/drawing/2014/main" id="{D43FEEF0-3197-A6BA-09C0-34C86CA5C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6">
            <a:extLst>
              <a:ext uri="{FF2B5EF4-FFF2-40B4-BE49-F238E27FC236}">
                <a16:creationId xmlns:a16="http://schemas.microsoft.com/office/drawing/2014/main" id="{4697FC71-3A5A-6D0A-FA11-A276C3AAA849}"/>
              </a:ext>
            </a:extLst>
          </p:cNvPr>
          <p:cNvSpPr>
            <a:spLocks noGrp="1" noChangeArrowheads="1"/>
          </p:cNvSpPr>
          <p:nvPr>
            <p:ph type="sldNum" sz="quarter" idx="12"/>
          </p:nvPr>
        </p:nvSpPr>
        <p:spPr>
          <a:ln/>
        </p:spPr>
        <p:txBody>
          <a:bodyPr/>
          <a:lstStyle>
            <a:lvl1pPr>
              <a:defRPr/>
            </a:lvl1pPr>
          </a:lstStyle>
          <a:p>
            <a:pPr>
              <a:defRPr/>
            </a:pPr>
            <a:fld id="{37608D46-E8B3-445D-8D8D-458343C22E15}" type="slidenum">
              <a:rPr lang="sr-Latn-CS" altLang="en-US"/>
              <a:pPr>
                <a:defRPr/>
              </a:pPr>
              <a:t>‹#›</a:t>
            </a:fld>
            <a:endParaRPr lang="sr-Latn-CS" altLang="en-US"/>
          </a:p>
        </p:txBody>
      </p:sp>
    </p:spTree>
    <p:extLst>
      <p:ext uri="{BB962C8B-B14F-4D97-AF65-F5344CB8AC3E}">
        <p14:creationId xmlns:p14="http://schemas.microsoft.com/office/powerpoint/2010/main" val="19740349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D364E8-48F4-B0D1-FF0C-92541D0C0CE8}"/>
              </a:ext>
            </a:extLst>
          </p:cNvPr>
          <p:cNvSpPr>
            <a:spLocks noGrp="1" noChangeArrowheads="1"/>
          </p:cNvSpPr>
          <p:nvPr>
            <p:ph type="dt" sz="half" idx="10"/>
          </p:nvPr>
        </p:nvSpPr>
        <p:spPr>
          <a:ln/>
        </p:spPr>
        <p:txBody>
          <a:bodyPr/>
          <a:lstStyle>
            <a:lvl1pPr>
              <a:defRPr/>
            </a:lvl1pPr>
          </a:lstStyle>
          <a:p>
            <a:pPr>
              <a:defRPr/>
            </a:pPr>
            <a:fld id="{34240AA3-6542-4EC5-B95D-4872A696E88E}" type="datetimeFigureOut">
              <a:rPr lang="sr-Latn-CS" altLang="en-US"/>
              <a:pPr>
                <a:defRPr/>
              </a:pPr>
              <a:t>13.4.2024.</a:t>
            </a:fld>
            <a:endParaRPr lang="sr-Latn-CS" altLang="en-US"/>
          </a:p>
        </p:txBody>
      </p:sp>
      <p:sp>
        <p:nvSpPr>
          <p:cNvPr id="6" name="Footer Placeholder 5">
            <a:extLst>
              <a:ext uri="{FF2B5EF4-FFF2-40B4-BE49-F238E27FC236}">
                <a16:creationId xmlns:a16="http://schemas.microsoft.com/office/drawing/2014/main" id="{D3D784BA-6902-9FDE-CC83-D12BBE1D720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6">
            <a:extLst>
              <a:ext uri="{FF2B5EF4-FFF2-40B4-BE49-F238E27FC236}">
                <a16:creationId xmlns:a16="http://schemas.microsoft.com/office/drawing/2014/main" id="{B2204F20-B8D6-A55A-3CFC-4082CA21B7EE}"/>
              </a:ext>
            </a:extLst>
          </p:cNvPr>
          <p:cNvSpPr>
            <a:spLocks noGrp="1" noChangeArrowheads="1"/>
          </p:cNvSpPr>
          <p:nvPr>
            <p:ph type="sldNum" sz="quarter" idx="12"/>
          </p:nvPr>
        </p:nvSpPr>
        <p:spPr>
          <a:ln/>
        </p:spPr>
        <p:txBody>
          <a:bodyPr/>
          <a:lstStyle>
            <a:lvl1pPr>
              <a:defRPr/>
            </a:lvl1pPr>
          </a:lstStyle>
          <a:p>
            <a:pPr>
              <a:defRPr/>
            </a:pPr>
            <a:fld id="{5326F808-CD5A-44C2-8642-884FF89825EB}" type="slidenum">
              <a:rPr lang="sr-Latn-CS" altLang="en-US"/>
              <a:pPr>
                <a:defRPr/>
              </a:pPr>
              <a:t>‹#›</a:t>
            </a:fld>
            <a:endParaRPr lang="sr-Latn-CS" altLang="en-US"/>
          </a:p>
        </p:txBody>
      </p:sp>
    </p:spTree>
    <p:extLst>
      <p:ext uri="{BB962C8B-B14F-4D97-AF65-F5344CB8AC3E}">
        <p14:creationId xmlns:p14="http://schemas.microsoft.com/office/powerpoint/2010/main" val="2975310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a:extLst>
              <a:ext uri="{FF2B5EF4-FFF2-40B4-BE49-F238E27FC236}">
                <a16:creationId xmlns:a16="http://schemas.microsoft.com/office/drawing/2014/main" id="{EED3A686-A6E3-43D8-6A84-91DBFB9A7A32}"/>
              </a:ext>
            </a:extLst>
          </p:cNvPr>
          <p:cNvSpPr>
            <a:spLocks noGrp="1" noChangeArrowheads="1"/>
          </p:cNvSpPr>
          <p:nvPr>
            <p:ph type="dt" sz="half" idx="10"/>
          </p:nvPr>
        </p:nvSpPr>
        <p:spPr>
          <a:ln/>
        </p:spPr>
        <p:txBody>
          <a:bodyPr/>
          <a:lstStyle>
            <a:lvl1pPr>
              <a:defRPr/>
            </a:lvl1pPr>
          </a:lstStyle>
          <a:p>
            <a:pPr>
              <a:defRPr/>
            </a:pPr>
            <a:fld id="{3460821F-04F0-44EC-BF44-DFE15F2F24E1}" type="datetimeFigureOut">
              <a:rPr lang="sr-Latn-CS" altLang="en-US"/>
              <a:pPr>
                <a:defRPr/>
              </a:pPr>
              <a:t>13.4.2024.</a:t>
            </a:fld>
            <a:endParaRPr lang="sr-Latn-CS" altLang="en-US"/>
          </a:p>
        </p:txBody>
      </p:sp>
      <p:sp>
        <p:nvSpPr>
          <p:cNvPr id="8" name="Footer Placeholder 5">
            <a:extLst>
              <a:ext uri="{FF2B5EF4-FFF2-40B4-BE49-F238E27FC236}">
                <a16:creationId xmlns:a16="http://schemas.microsoft.com/office/drawing/2014/main" id="{C8AE83DA-CFE7-1D0B-1647-B323716C933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Slide Number Placeholder 6">
            <a:extLst>
              <a:ext uri="{FF2B5EF4-FFF2-40B4-BE49-F238E27FC236}">
                <a16:creationId xmlns:a16="http://schemas.microsoft.com/office/drawing/2014/main" id="{323EAC99-87C7-8BE2-1EBC-E6247E34BE05}"/>
              </a:ext>
            </a:extLst>
          </p:cNvPr>
          <p:cNvSpPr>
            <a:spLocks noGrp="1" noChangeArrowheads="1"/>
          </p:cNvSpPr>
          <p:nvPr>
            <p:ph type="sldNum" sz="quarter" idx="12"/>
          </p:nvPr>
        </p:nvSpPr>
        <p:spPr>
          <a:ln/>
        </p:spPr>
        <p:txBody>
          <a:bodyPr/>
          <a:lstStyle>
            <a:lvl1pPr>
              <a:defRPr/>
            </a:lvl1pPr>
          </a:lstStyle>
          <a:p>
            <a:pPr>
              <a:defRPr/>
            </a:pPr>
            <a:fld id="{1BCC1072-8CAD-488F-A796-50D65F20CF42}" type="slidenum">
              <a:rPr lang="sr-Latn-CS" altLang="en-US"/>
              <a:pPr>
                <a:defRPr/>
              </a:pPr>
              <a:t>‹#›</a:t>
            </a:fld>
            <a:endParaRPr lang="sr-Latn-CS" altLang="en-US"/>
          </a:p>
        </p:txBody>
      </p:sp>
    </p:spTree>
    <p:extLst>
      <p:ext uri="{BB962C8B-B14F-4D97-AF65-F5344CB8AC3E}">
        <p14:creationId xmlns:p14="http://schemas.microsoft.com/office/powerpoint/2010/main" val="2708825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24">
            <a:extLst>
              <a:ext uri="{FF2B5EF4-FFF2-40B4-BE49-F238E27FC236}">
                <a16:creationId xmlns:a16="http://schemas.microsoft.com/office/drawing/2014/main" id="{F61AE08A-349C-3C7D-199F-148DE22827B0}"/>
              </a:ext>
            </a:extLst>
          </p:cNvPr>
          <p:cNvSpPr>
            <a:spLocks noGrp="1" noChangeArrowheads="1"/>
          </p:cNvSpPr>
          <p:nvPr>
            <p:ph type="dt" sz="half" idx="10"/>
          </p:nvPr>
        </p:nvSpPr>
        <p:spPr>
          <a:ln/>
        </p:spPr>
        <p:txBody>
          <a:bodyPr/>
          <a:lstStyle>
            <a:lvl1pPr>
              <a:defRPr/>
            </a:lvl1pPr>
          </a:lstStyle>
          <a:p>
            <a:pPr>
              <a:defRPr/>
            </a:pPr>
            <a:fld id="{F56B95CD-5D37-4587-8E76-E4CB1A9C46C8}" type="datetimeFigureOut">
              <a:rPr lang="sr-Latn-CS" altLang="en-US"/>
              <a:pPr>
                <a:defRPr/>
              </a:pPr>
              <a:t>13.4.2024.</a:t>
            </a:fld>
            <a:endParaRPr lang="sr-Latn-CS" altLang="en-US"/>
          </a:p>
        </p:txBody>
      </p:sp>
      <p:sp>
        <p:nvSpPr>
          <p:cNvPr id="8" name="Footer Placeholder 17">
            <a:extLst>
              <a:ext uri="{FF2B5EF4-FFF2-40B4-BE49-F238E27FC236}">
                <a16:creationId xmlns:a16="http://schemas.microsoft.com/office/drawing/2014/main" id="{1D7087B4-AC19-58FB-83E9-D9AE1663BBC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Slide Number Placeholder 4">
            <a:extLst>
              <a:ext uri="{FF2B5EF4-FFF2-40B4-BE49-F238E27FC236}">
                <a16:creationId xmlns:a16="http://schemas.microsoft.com/office/drawing/2014/main" id="{4FEA9B2C-4EBA-5D6F-244B-2AF15D28D7E5}"/>
              </a:ext>
            </a:extLst>
          </p:cNvPr>
          <p:cNvSpPr>
            <a:spLocks noGrp="1" noChangeArrowheads="1"/>
          </p:cNvSpPr>
          <p:nvPr>
            <p:ph type="sldNum" sz="quarter" idx="12"/>
          </p:nvPr>
        </p:nvSpPr>
        <p:spPr>
          <a:ln/>
        </p:spPr>
        <p:txBody>
          <a:bodyPr/>
          <a:lstStyle>
            <a:lvl1pPr>
              <a:defRPr/>
            </a:lvl1pPr>
          </a:lstStyle>
          <a:p>
            <a:pPr>
              <a:defRPr/>
            </a:pPr>
            <a:fld id="{91B90788-E732-4E1D-8333-FAD615F3A5B4}" type="slidenum">
              <a:rPr lang="sr-Latn-CS" altLang="en-US"/>
              <a:pPr>
                <a:defRPr/>
              </a:pPr>
              <a:t>‹#›</a:t>
            </a:fld>
            <a:endParaRPr lang="sr-Latn-CS" altLang="en-US"/>
          </a:p>
        </p:txBody>
      </p:sp>
    </p:spTree>
    <p:extLst>
      <p:ext uri="{BB962C8B-B14F-4D97-AF65-F5344CB8AC3E}">
        <p14:creationId xmlns:p14="http://schemas.microsoft.com/office/powerpoint/2010/main" val="41142847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a:extLst>
              <a:ext uri="{FF2B5EF4-FFF2-40B4-BE49-F238E27FC236}">
                <a16:creationId xmlns:a16="http://schemas.microsoft.com/office/drawing/2014/main" id="{E4E33178-52B0-5509-B39F-299F51D768E3}"/>
              </a:ext>
            </a:extLst>
          </p:cNvPr>
          <p:cNvSpPr>
            <a:spLocks noGrp="1" noChangeArrowheads="1"/>
          </p:cNvSpPr>
          <p:nvPr>
            <p:ph type="dt" sz="half" idx="10"/>
          </p:nvPr>
        </p:nvSpPr>
        <p:spPr>
          <a:ln/>
        </p:spPr>
        <p:txBody>
          <a:bodyPr/>
          <a:lstStyle>
            <a:lvl1pPr>
              <a:defRPr/>
            </a:lvl1pPr>
          </a:lstStyle>
          <a:p>
            <a:pPr>
              <a:defRPr/>
            </a:pPr>
            <a:fld id="{B7646C56-9CF3-4D43-B0B6-83AFB8DECFD9}" type="datetimeFigureOut">
              <a:rPr lang="sr-Latn-CS" altLang="en-US"/>
              <a:pPr>
                <a:defRPr/>
              </a:pPr>
              <a:t>13.4.2024.</a:t>
            </a:fld>
            <a:endParaRPr lang="sr-Latn-CS" altLang="en-US"/>
          </a:p>
        </p:txBody>
      </p:sp>
      <p:sp>
        <p:nvSpPr>
          <p:cNvPr id="4" name="Footer Placeholder 5">
            <a:extLst>
              <a:ext uri="{FF2B5EF4-FFF2-40B4-BE49-F238E27FC236}">
                <a16:creationId xmlns:a16="http://schemas.microsoft.com/office/drawing/2014/main" id="{48E39EDB-1CE6-9662-6B73-FB9A81B1FBA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Slide Number Placeholder 6">
            <a:extLst>
              <a:ext uri="{FF2B5EF4-FFF2-40B4-BE49-F238E27FC236}">
                <a16:creationId xmlns:a16="http://schemas.microsoft.com/office/drawing/2014/main" id="{73AF68C8-DE84-357C-B669-42B202D38C3B}"/>
              </a:ext>
            </a:extLst>
          </p:cNvPr>
          <p:cNvSpPr>
            <a:spLocks noGrp="1" noChangeArrowheads="1"/>
          </p:cNvSpPr>
          <p:nvPr>
            <p:ph type="sldNum" sz="quarter" idx="12"/>
          </p:nvPr>
        </p:nvSpPr>
        <p:spPr>
          <a:ln/>
        </p:spPr>
        <p:txBody>
          <a:bodyPr/>
          <a:lstStyle>
            <a:lvl1pPr>
              <a:defRPr/>
            </a:lvl1pPr>
          </a:lstStyle>
          <a:p>
            <a:pPr>
              <a:defRPr/>
            </a:pPr>
            <a:fld id="{1CBC5D48-EFC6-4E95-8DE8-970EF51F35E3}" type="slidenum">
              <a:rPr lang="sr-Latn-CS" altLang="en-US"/>
              <a:pPr>
                <a:defRPr/>
              </a:pPr>
              <a:t>‹#›</a:t>
            </a:fld>
            <a:endParaRPr lang="sr-Latn-CS" altLang="en-US"/>
          </a:p>
        </p:txBody>
      </p:sp>
    </p:spTree>
    <p:extLst>
      <p:ext uri="{BB962C8B-B14F-4D97-AF65-F5344CB8AC3E}">
        <p14:creationId xmlns:p14="http://schemas.microsoft.com/office/powerpoint/2010/main" val="39109601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C430C57-B224-8DF2-7E67-0D4F3496EE62}"/>
              </a:ext>
            </a:extLst>
          </p:cNvPr>
          <p:cNvSpPr>
            <a:spLocks noGrp="1" noChangeArrowheads="1"/>
          </p:cNvSpPr>
          <p:nvPr>
            <p:ph type="dt" sz="half" idx="10"/>
          </p:nvPr>
        </p:nvSpPr>
        <p:spPr>
          <a:ln/>
        </p:spPr>
        <p:txBody>
          <a:bodyPr/>
          <a:lstStyle>
            <a:lvl1pPr>
              <a:defRPr/>
            </a:lvl1pPr>
          </a:lstStyle>
          <a:p>
            <a:pPr>
              <a:defRPr/>
            </a:pPr>
            <a:fld id="{A9291163-7731-468E-B4D0-A5ABB2366464}" type="datetimeFigureOut">
              <a:rPr lang="sr-Latn-CS" altLang="en-US"/>
              <a:pPr>
                <a:defRPr/>
              </a:pPr>
              <a:t>13.4.2024.</a:t>
            </a:fld>
            <a:endParaRPr lang="sr-Latn-CS" altLang="en-US"/>
          </a:p>
        </p:txBody>
      </p:sp>
      <p:sp>
        <p:nvSpPr>
          <p:cNvPr id="3" name="Footer Placeholder 5">
            <a:extLst>
              <a:ext uri="{FF2B5EF4-FFF2-40B4-BE49-F238E27FC236}">
                <a16:creationId xmlns:a16="http://schemas.microsoft.com/office/drawing/2014/main" id="{883FDCF3-AE0D-5AFD-27B8-3D392DADA50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Slide Number Placeholder 6">
            <a:extLst>
              <a:ext uri="{FF2B5EF4-FFF2-40B4-BE49-F238E27FC236}">
                <a16:creationId xmlns:a16="http://schemas.microsoft.com/office/drawing/2014/main" id="{5DB22469-40E6-9B61-02EF-80D6267D8FFE}"/>
              </a:ext>
            </a:extLst>
          </p:cNvPr>
          <p:cNvSpPr>
            <a:spLocks noGrp="1" noChangeArrowheads="1"/>
          </p:cNvSpPr>
          <p:nvPr>
            <p:ph type="sldNum" sz="quarter" idx="12"/>
          </p:nvPr>
        </p:nvSpPr>
        <p:spPr>
          <a:ln/>
        </p:spPr>
        <p:txBody>
          <a:bodyPr/>
          <a:lstStyle>
            <a:lvl1pPr>
              <a:defRPr/>
            </a:lvl1pPr>
          </a:lstStyle>
          <a:p>
            <a:pPr>
              <a:defRPr/>
            </a:pPr>
            <a:fld id="{52AFE856-481B-442A-8F0B-6DFC1EDC9CED}" type="slidenum">
              <a:rPr lang="sr-Latn-CS" altLang="en-US"/>
              <a:pPr>
                <a:defRPr/>
              </a:pPr>
              <a:t>‹#›</a:t>
            </a:fld>
            <a:endParaRPr lang="sr-Latn-CS" altLang="en-US"/>
          </a:p>
        </p:txBody>
      </p:sp>
    </p:spTree>
    <p:extLst>
      <p:ext uri="{BB962C8B-B14F-4D97-AF65-F5344CB8AC3E}">
        <p14:creationId xmlns:p14="http://schemas.microsoft.com/office/powerpoint/2010/main" val="42210806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D38B25-514C-EAF8-4F05-00621AD3033A}"/>
              </a:ext>
            </a:extLst>
          </p:cNvPr>
          <p:cNvSpPr>
            <a:spLocks noGrp="1" noChangeArrowheads="1"/>
          </p:cNvSpPr>
          <p:nvPr>
            <p:ph type="dt" sz="half" idx="10"/>
          </p:nvPr>
        </p:nvSpPr>
        <p:spPr>
          <a:ln/>
        </p:spPr>
        <p:txBody>
          <a:bodyPr/>
          <a:lstStyle>
            <a:lvl1pPr>
              <a:defRPr/>
            </a:lvl1pPr>
          </a:lstStyle>
          <a:p>
            <a:pPr>
              <a:defRPr/>
            </a:pPr>
            <a:fld id="{9F5D3A95-0ACF-4CDE-8AE5-C106B4668025}" type="datetimeFigureOut">
              <a:rPr lang="sr-Latn-CS" altLang="en-US"/>
              <a:pPr>
                <a:defRPr/>
              </a:pPr>
              <a:t>13.4.2024.</a:t>
            </a:fld>
            <a:endParaRPr lang="sr-Latn-CS" altLang="en-US"/>
          </a:p>
        </p:txBody>
      </p:sp>
      <p:sp>
        <p:nvSpPr>
          <p:cNvPr id="6" name="Footer Placeholder 5">
            <a:extLst>
              <a:ext uri="{FF2B5EF4-FFF2-40B4-BE49-F238E27FC236}">
                <a16:creationId xmlns:a16="http://schemas.microsoft.com/office/drawing/2014/main" id="{DE1B988A-DCC8-0526-FBDE-C9299C3B7CE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6">
            <a:extLst>
              <a:ext uri="{FF2B5EF4-FFF2-40B4-BE49-F238E27FC236}">
                <a16:creationId xmlns:a16="http://schemas.microsoft.com/office/drawing/2014/main" id="{DC77B056-696C-3BF3-CC95-395FBF310AC1}"/>
              </a:ext>
            </a:extLst>
          </p:cNvPr>
          <p:cNvSpPr>
            <a:spLocks noGrp="1" noChangeArrowheads="1"/>
          </p:cNvSpPr>
          <p:nvPr>
            <p:ph type="sldNum" sz="quarter" idx="12"/>
          </p:nvPr>
        </p:nvSpPr>
        <p:spPr>
          <a:ln/>
        </p:spPr>
        <p:txBody>
          <a:bodyPr/>
          <a:lstStyle>
            <a:lvl1pPr>
              <a:defRPr/>
            </a:lvl1pPr>
          </a:lstStyle>
          <a:p>
            <a:pPr>
              <a:defRPr/>
            </a:pPr>
            <a:fld id="{70DABD07-2903-4051-98F1-C386F6ABB27A}" type="slidenum">
              <a:rPr lang="sr-Latn-CS" altLang="en-US"/>
              <a:pPr>
                <a:defRPr/>
              </a:pPr>
              <a:t>‹#›</a:t>
            </a:fld>
            <a:endParaRPr lang="sr-Latn-CS" altLang="en-US"/>
          </a:p>
        </p:txBody>
      </p:sp>
    </p:spTree>
    <p:extLst>
      <p:ext uri="{BB962C8B-B14F-4D97-AF65-F5344CB8AC3E}">
        <p14:creationId xmlns:p14="http://schemas.microsoft.com/office/powerpoint/2010/main" val="33014090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91D75B-EE99-0A0D-8810-1034B113307A}"/>
              </a:ext>
            </a:extLst>
          </p:cNvPr>
          <p:cNvSpPr>
            <a:spLocks noGrp="1" noChangeArrowheads="1"/>
          </p:cNvSpPr>
          <p:nvPr>
            <p:ph type="dt" sz="half" idx="10"/>
          </p:nvPr>
        </p:nvSpPr>
        <p:spPr>
          <a:ln/>
        </p:spPr>
        <p:txBody>
          <a:bodyPr/>
          <a:lstStyle>
            <a:lvl1pPr>
              <a:defRPr/>
            </a:lvl1pPr>
          </a:lstStyle>
          <a:p>
            <a:pPr>
              <a:defRPr/>
            </a:pPr>
            <a:fld id="{E6F35D1B-9824-48AF-B809-9FB987027E03}" type="datetimeFigureOut">
              <a:rPr lang="sr-Latn-CS" altLang="en-US"/>
              <a:pPr>
                <a:defRPr/>
              </a:pPr>
              <a:t>13.4.2024.</a:t>
            </a:fld>
            <a:endParaRPr lang="sr-Latn-CS" altLang="en-US"/>
          </a:p>
        </p:txBody>
      </p:sp>
      <p:sp>
        <p:nvSpPr>
          <p:cNvPr id="6" name="Footer Placeholder 5">
            <a:extLst>
              <a:ext uri="{FF2B5EF4-FFF2-40B4-BE49-F238E27FC236}">
                <a16:creationId xmlns:a16="http://schemas.microsoft.com/office/drawing/2014/main" id="{51E3E596-8825-4753-E9E1-7A3AD8D478C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6">
            <a:extLst>
              <a:ext uri="{FF2B5EF4-FFF2-40B4-BE49-F238E27FC236}">
                <a16:creationId xmlns:a16="http://schemas.microsoft.com/office/drawing/2014/main" id="{F0106AF6-3B09-DE26-38CF-BAC1687D3CD5}"/>
              </a:ext>
            </a:extLst>
          </p:cNvPr>
          <p:cNvSpPr>
            <a:spLocks noGrp="1" noChangeArrowheads="1"/>
          </p:cNvSpPr>
          <p:nvPr>
            <p:ph type="sldNum" sz="quarter" idx="12"/>
          </p:nvPr>
        </p:nvSpPr>
        <p:spPr>
          <a:ln/>
        </p:spPr>
        <p:txBody>
          <a:bodyPr/>
          <a:lstStyle>
            <a:lvl1pPr>
              <a:defRPr/>
            </a:lvl1pPr>
          </a:lstStyle>
          <a:p>
            <a:pPr>
              <a:defRPr/>
            </a:pPr>
            <a:fld id="{FB47D396-FC37-4BC2-8A93-17E70D8793B9}" type="slidenum">
              <a:rPr lang="sr-Latn-CS" altLang="en-US"/>
              <a:pPr>
                <a:defRPr/>
              </a:pPr>
              <a:t>‹#›</a:t>
            </a:fld>
            <a:endParaRPr lang="sr-Latn-CS" altLang="en-US"/>
          </a:p>
        </p:txBody>
      </p:sp>
    </p:spTree>
    <p:extLst>
      <p:ext uri="{BB962C8B-B14F-4D97-AF65-F5344CB8AC3E}">
        <p14:creationId xmlns:p14="http://schemas.microsoft.com/office/powerpoint/2010/main" val="4264584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6702F97A-B047-E123-3C32-9F5C894FBAE0}"/>
              </a:ext>
            </a:extLst>
          </p:cNvPr>
          <p:cNvSpPr>
            <a:spLocks noGrp="1" noChangeArrowheads="1"/>
          </p:cNvSpPr>
          <p:nvPr>
            <p:ph type="dt" sz="half" idx="10"/>
          </p:nvPr>
        </p:nvSpPr>
        <p:spPr>
          <a:ln/>
        </p:spPr>
        <p:txBody>
          <a:bodyPr/>
          <a:lstStyle>
            <a:lvl1pPr>
              <a:defRPr/>
            </a:lvl1pPr>
          </a:lstStyle>
          <a:p>
            <a:pPr>
              <a:defRPr/>
            </a:pPr>
            <a:fld id="{B18DF476-86FE-4355-B942-5AE498A78EA3}" type="datetimeFigureOut">
              <a:rPr lang="sr-Latn-CS" altLang="en-US"/>
              <a:pPr>
                <a:defRPr/>
              </a:pPr>
              <a:t>13.4.2024.</a:t>
            </a:fld>
            <a:endParaRPr lang="sr-Latn-CS" altLang="en-US"/>
          </a:p>
        </p:txBody>
      </p:sp>
      <p:sp>
        <p:nvSpPr>
          <p:cNvPr id="5" name="Footer Placeholder 5">
            <a:extLst>
              <a:ext uri="{FF2B5EF4-FFF2-40B4-BE49-F238E27FC236}">
                <a16:creationId xmlns:a16="http://schemas.microsoft.com/office/drawing/2014/main" id="{E93D9597-831F-2DE0-F498-4987AA363AD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6">
            <a:extLst>
              <a:ext uri="{FF2B5EF4-FFF2-40B4-BE49-F238E27FC236}">
                <a16:creationId xmlns:a16="http://schemas.microsoft.com/office/drawing/2014/main" id="{6B1138FA-1781-DC84-00FA-A93E0608EF89}"/>
              </a:ext>
            </a:extLst>
          </p:cNvPr>
          <p:cNvSpPr>
            <a:spLocks noGrp="1" noChangeArrowheads="1"/>
          </p:cNvSpPr>
          <p:nvPr>
            <p:ph type="sldNum" sz="quarter" idx="12"/>
          </p:nvPr>
        </p:nvSpPr>
        <p:spPr>
          <a:ln/>
        </p:spPr>
        <p:txBody>
          <a:bodyPr/>
          <a:lstStyle>
            <a:lvl1pPr>
              <a:defRPr/>
            </a:lvl1pPr>
          </a:lstStyle>
          <a:p>
            <a:pPr>
              <a:defRPr/>
            </a:pPr>
            <a:fld id="{0A9F5896-4174-44C1-A248-099F8E1D170F}" type="slidenum">
              <a:rPr lang="sr-Latn-CS" altLang="en-US"/>
              <a:pPr>
                <a:defRPr/>
              </a:pPr>
              <a:t>‹#›</a:t>
            </a:fld>
            <a:endParaRPr lang="sr-Latn-CS" altLang="en-US"/>
          </a:p>
        </p:txBody>
      </p:sp>
    </p:spTree>
    <p:extLst>
      <p:ext uri="{BB962C8B-B14F-4D97-AF65-F5344CB8AC3E}">
        <p14:creationId xmlns:p14="http://schemas.microsoft.com/office/powerpoint/2010/main" val="23365689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04651BFA-2DA5-9A7E-758D-01EA7AD351B7}"/>
              </a:ext>
            </a:extLst>
          </p:cNvPr>
          <p:cNvSpPr>
            <a:spLocks noGrp="1" noChangeArrowheads="1"/>
          </p:cNvSpPr>
          <p:nvPr>
            <p:ph type="dt" sz="half" idx="10"/>
          </p:nvPr>
        </p:nvSpPr>
        <p:spPr>
          <a:ln/>
        </p:spPr>
        <p:txBody>
          <a:bodyPr/>
          <a:lstStyle>
            <a:lvl1pPr>
              <a:defRPr/>
            </a:lvl1pPr>
          </a:lstStyle>
          <a:p>
            <a:pPr>
              <a:defRPr/>
            </a:pPr>
            <a:fld id="{314E6532-70A5-44F5-9F53-C87A19C5EA53}" type="datetimeFigureOut">
              <a:rPr lang="sr-Latn-CS" altLang="en-US"/>
              <a:pPr>
                <a:defRPr/>
              </a:pPr>
              <a:t>13.4.2024.</a:t>
            </a:fld>
            <a:endParaRPr lang="sr-Latn-CS" altLang="en-US"/>
          </a:p>
        </p:txBody>
      </p:sp>
      <p:sp>
        <p:nvSpPr>
          <p:cNvPr id="5" name="Footer Placeholder 5">
            <a:extLst>
              <a:ext uri="{FF2B5EF4-FFF2-40B4-BE49-F238E27FC236}">
                <a16:creationId xmlns:a16="http://schemas.microsoft.com/office/drawing/2014/main" id="{8A9A23A1-1807-D257-D5AA-CAA64011C3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Slide Number Placeholder 6">
            <a:extLst>
              <a:ext uri="{FF2B5EF4-FFF2-40B4-BE49-F238E27FC236}">
                <a16:creationId xmlns:a16="http://schemas.microsoft.com/office/drawing/2014/main" id="{DFFDD695-3FC2-C1C1-9D2B-520CA17E640A}"/>
              </a:ext>
            </a:extLst>
          </p:cNvPr>
          <p:cNvSpPr>
            <a:spLocks noGrp="1" noChangeArrowheads="1"/>
          </p:cNvSpPr>
          <p:nvPr>
            <p:ph type="sldNum" sz="quarter" idx="12"/>
          </p:nvPr>
        </p:nvSpPr>
        <p:spPr>
          <a:ln/>
        </p:spPr>
        <p:txBody>
          <a:bodyPr/>
          <a:lstStyle>
            <a:lvl1pPr>
              <a:defRPr/>
            </a:lvl1pPr>
          </a:lstStyle>
          <a:p>
            <a:pPr>
              <a:defRPr/>
            </a:pPr>
            <a:fld id="{627CEAA6-4A03-4D87-850A-3DEAD00C938E}" type="slidenum">
              <a:rPr lang="sr-Latn-CS" altLang="en-US"/>
              <a:pPr>
                <a:defRPr/>
              </a:pPr>
              <a:t>‹#›</a:t>
            </a:fld>
            <a:endParaRPr lang="sr-Latn-CS" altLang="en-US"/>
          </a:p>
        </p:txBody>
      </p:sp>
    </p:spTree>
    <p:extLst>
      <p:ext uri="{BB962C8B-B14F-4D97-AF65-F5344CB8AC3E}">
        <p14:creationId xmlns:p14="http://schemas.microsoft.com/office/powerpoint/2010/main" val="2422072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4">
            <a:extLst>
              <a:ext uri="{FF2B5EF4-FFF2-40B4-BE49-F238E27FC236}">
                <a16:creationId xmlns:a16="http://schemas.microsoft.com/office/drawing/2014/main" id="{1C50334F-723F-C698-961C-DDE6A539CBBA}"/>
              </a:ext>
            </a:extLst>
          </p:cNvPr>
          <p:cNvSpPr>
            <a:spLocks noGrp="1" noChangeArrowheads="1"/>
          </p:cNvSpPr>
          <p:nvPr>
            <p:ph type="dt" sz="half" idx="10"/>
          </p:nvPr>
        </p:nvSpPr>
        <p:spPr>
          <a:ln/>
        </p:spPr>
        <p:txBody>
          <a:bodyPr/>
          <a:lstStyle>
            <a:lvl1pPr>
              <a:defRPr/>
            </a:lvl1pPr>
          </a:lstStyle>
          <a:p>
            <a:pPr>
              <a:defRPr/>
            </a:pPr>
            <a:fld id="{ABCA3248-66DA-4C1D-AC7D-B1FAEF3CD9AC}" type="datetimeFigureOut">
              <a:rPr lang="sr-Latn-CS" altLang="en-US"/>
              <a:pPr>
                <a:defRPr/>
              </a:pPr>
              <a:t>13.4.2024.</a:t>
            </a:fld>
            <a:endParaRPr lang="sr-Latn-CS" altLang="en-US"/>
          </a:p>
        </p:txBody>
      </p:sp>
      <p:sp>
        <p:nvSpPr>
          <p:cNvPr id="4" name="Footer Placeholder 17">
            <a:extLst>
              <a:ext uri="{FF2B5EF4-FFF2-40B4-BE49-F238E27FC236}">
                <a16:creationId xmlns:a16="http://schemas.microsoft.com/office/drawing/2014/main" id="{59C28D0E-C17B-D045-1469-24D7C00E661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Slide Number Placeholder 4">
            <a:extLst>
              <a:ext uri="{FF2B5EF4-FFF2-40B4-BE49-F238E27FC236}">
                <a16:creationId xmlns:a16="http://schemas.microsoft.com/office/drawing/2014/main" id="{4431BD27-0A26-2C67-79A1-50D69AA014EC}"/>
              </a:ext>
            </a:extLst>
          </p:cNvPr>
          <p:cNvSpPr>
            <a:spLocks noGrp="1" noChangeArrowheads="1"/>
          </p:cNvSpPr>
          <p:nvPr>
            <p:ph type="sldNum" sz="quarter" idx="12"/>
          </p:nvPr>
        </p:nvSpPr>
        <p:spPr>
          <a:ln/>
        </p:spPr>
        <p:txBody>
          <a:bodyPr/>
          <a:lstStyle>
            <a:lvl1pPr>
              <a:defRPr/>
            </a:lvl1pPr>
          </a:lstStyle>
          <a:p>
            <a:pPr>
              <a:defRPr/>
            </a:pPr>
            <a:fld id="{F0746D9F-9B91-4F65-A2E6-BD25E7C8D1AE}" type="slidenum">
              <a:rPr lang="sr-Latn-CS" altLang="en-US"/>
              <a:pPr>
                <a:defRPr/>
              </a:pPr>
              <a:t>‹#›</a:t>
            </a:fld>
            <a:endParaRPr lang="sr-Latn-CS" altLang="en-US"/>
          </a:p>
        </p:txBody>
      </p:sp>
    </p:spTree>
    <p:extLst>
      <p:ext uri="{BB962C8B-B14F-4D97-AF65-F5344CB8AC3E}">
        <p14:creationId xmlns:p14="http://schemas.microsoft.com/office/powerpoint/2010/main" val="3726774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4">
            <a:extLst>
              <a:ext uri="{FF2B5EF4-FFF2-40B4-BE49-F238E27FC236}">
                <a16:creationId xmlns:a16="http://schemas.microsoft.com/office/drawing/2014/main" id="{6626077E-C6A3-19BB-527C-85F63F72AA63}"/>
              </a:ext>
            </a:extLst>
          </p:cNvPr>
          <p:cNvSpPr>
            <a:spLocks noGrp="1" noChangeArrowheads="1"/>
          </p:cNvSpPr>
          <p:nvPr>
            <p:ph type="dt" sz="half" idx="10"/>
          </p:nvPr>
        </p:nvSpPr>
        <p:spPr>
          <a:ln/>
        </p:spPr>
        <p:txBody>
          <a:bodyPr/>
          <a:lstStyle>
            <a:lvl1pPr>
              <a:defRPr/>
            </a:lvl1pPr>
          </a:lstStyle>
          <a:p>
            <a:pPr>
              <a:defRPr/>
            </a:pPr>
            <a:fld id="{39EAC09E-8852-4B15-8610-BD1D6F2CA182}" type="datetimeFigureOut">
              <a:rPr lang="sr-Latn-CS" altLang="en-US"/>
              <a:pPr>
                <a:defRPr/>
              </a:pPr>
              <a:t>13.4.2024.</a:t>
            </a:fld>
            <a:endParaRPr lang="sr-Latn-CS" altLang="en-US"/>
          </a:p>
        </p:txBody>
      </p:sp>
      <p:sp>
        <p:nvSpPr>
          <p:cNvPr id="3" name="Footer Placeholder 17">
            <a:extLst>
              <a:ext uri="{FF2B5EF4-FFF2-40B4-BE49-F238E27FC236}">
                <a16:creationId xmlns:a16="http://schemas.microsoft.com/office/drawing/2014/main" id="{722A5471-C595-B50B-0684-8EC5B332BC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Slide Number Placeholder 4">
            <a:extLst>
              <a:ext uri="{FF2B5EF4-FFF2-40B4-BE49-F238E27FC236}">
                <a16:creationId xmlns:a16="http://schemas.microsoft.com/office/drawing/2014/main" id="{40096777-42E1-A621-0534-B56EB4AE3439}"/>
              </a:ext>
            </a:extLst>
          </p:cNvPr>
          <p:cNvSpPr>
            <a:spLocks noGrp="1" noChangeArrowheads="1"/>
          </p:cNvSpPr>
          <p:nvPr>
            <p:ph type="sldNum" sz="quarter" idx="12"/>
          </p:nvPr>
        </p:nvSpPr>
        <p:spPr>
          <a:ln/>
        </p:spPr>
        <p:txBody>
          <a:bodyPr/>
          <a:lstStyle>
            <a:lvl1pPr>
              <a:defRPr/>
            </a:lvl1pPr>
          </a:lstStyle>
          <a:p>
            <a:pPr>
              <a:defRPr/>
            </a:pPr>
            <a:fld id="{212E511F-E499-49B8-B628-B876DBE42652}" type="slidenum">
              <a:rPr lang="sr-Latn-CS" altLang="en-US"/>
              <a:pPr>
                <a:defRPr/>
              </a:pPr>
              <a:t>‹#›</a:t>
            </a:fld>
            <a:endParaRPr lang="sr-Latn-CS" altLang="en-US"/>
          </a:p>
        </p:txBody>
      </p:sp>
    </p:spTree>
    <p:extLst>
      <p:ext uri="{BB962C8B-B14F-4D97-AF65-F5344CB8AC3E}">
        <p14:creationId xmlns:p14="http://schemas.microsoft.com/office/powerpoint/2010/main" val="3446518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4">
            <a:extLst>
              <a:ext uri="{FF2B5EF4-FFF2-40B4-BE49-F238E27FC236}">
                <a16:creationId xmlns:a16="http://schemas.microsoft.com/office/drawing/2014/main" id="{BEC3F494-3A8A-6627-A1B2-76FEAC1B90D8}"/>
              </a:ext>
            </a:extLst>
          </p:cNvPr>
          <p:cNvSpPr>
            <a:spLocks noGrp="1" noChangeArrowheads="1"/>
          </p:cNvSpPr>
          <p:nvPr>
            <p:ph type="dt" sz="half" idx="10"/>
          </p:nvPr>
        </p:nvSpPr>
        <p:spPr>
          <a:ln/>
        </p:spPr>
        <p:txBody>
          <a:bodyPr/>
          <a:lstStyle>
            <a:lvl1pPr>
              <a:defRPr/>
            </a:lvl1pPr>
          </a:lstStyle>
          <a:p>
            <a:pPr>
              <a:defRPr/>
            </a:pPr>
            <a:fld id="{0CB888BF-0E12-4598-B430-C34BB615533F}" type="datetimeFigureOut">
              <a:rPr lang="sr-Latn-CS" altLang="en-US"/>
              <a:pPr>
                <a:defRPr/>
              </a:pPr>
              <a:t>13.4.2024.</a:t>
            </a:fld>
            <a:endParaRPr lang="sr-Latn-CS" altLang="en-US"/>
          </a:p>
        </p:txBody>
      </p:sp>
      <p:sp>
        <p:nvSpPr>
          <p:cNvPr id="6" name="Footer Placeholder 17">
            <a:extLst>
              <a:ext uri="{FF2B5EF4-FFF2-40B4-BE49-F238E27FC236}">
                <a16:creationId xmlns:a16="http://schemas.microsoft.com/office/drawing/2014/main" id="{34FC495C-EFD4-5456-753D-55A9D6FB901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4">
            <a:extLst>
              <a:ext uri="{FF2B5EF4-FFF2-40B4-BE49-F238E27FC236}">
                <a16:creationId xmlns:a16="http://schemas.microsoft.com/office/drawing/2014/main" id="{E93088B5-B9A8-0C19-A6E2-4A0008298E96}"/>
              </a:ext>
            </a:extLst>
          </p:cNvPr>
          <p:cNvSpPr>
            <a:spLocks noGrp="1" noChangeArrowheads="1"/>
          </p:cNvSpPr>
          <p:nvPr>
            <p:ph type="sldNum" sz="quarter" idx="12"/>
          </p:nvPr>
        </p:nvSpPr>
        <p:spPr>
          <a:ln/>
        </p:spPr>
        <p:txBody>
          <a:bodyPr/>
          <a:lstStyle>
            <a:lvl1pPr>
              <a:defRPr/>
            </a:lvl1pPr>
          </a:lstStyle>
          <a:p>
            <a:pPr>
              <a:defRPr/>
            </a:pPr>
            <a:fld id="{B028D5E1-9EBB-46B7-857B-AFCD36439E27}" type="slidenum">
              <a:rPr lang="sr-Latn-CS" altLang="en-US"/>
              <a:pPr>
                <a:defRPr/>
              </a:pPr>
              <a:t>‹#›</a:t>
            </a:fld>
            <a:endParaRPr lang="sr-Latn-CS" altLang="en-US"/>
          </a:p>
        </p:txBody>
      </p:sp>
    </p:spTree>
    <p:extLst>
      <p:ext uri="{BB962C8B-B14F-4D97-AF65-F5344CB8AC3E}">
        <p14:creationId xmlns:p14="http://schemas.microsoft.com/office/powerpoint/2010/main" val="4140793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4">
            <a:extLst>
              <a:ext uri="{FF2B5EF4-FFF2-40B4-BE49-F238E27FC236}">
                <a16:creationId xmlns:a16="http://schemas.microsoft.com/office/drawing/2014/main" id="{736558C3-414A-34A0-81EC-25DE00B8EBF9}"/>
              </a:ext>
            </a:extLst>
          </p:cNvPr>
          <p:cNvSpPr>
            <a:spLocks noGrp="1" noChangeArrowheads="1"/>
          </p:cNvSpPr>
          <p:nvPr>
            <p:ph type="dt" sz="half" idx="10"/>
          </p:nvPr>
        </p:nvSpPr>
        <p:spPr>
          <a:ln/>
        </p:spPr>
        <p:txBody>
          <a:bodyPr/>
          <a:lstStyle>
            <a:lvl1pPr>
              <a:defRPr/>
            </a:lvl1pPr>
          </a:lstStyle>
          <a:p>
            <a:pPr>
              <a:defRPr/>
            </a:pPr>
            <a:fld id="{F8784E80-BCAC-47AE-A9D1-7DCF53E9E89A}" type="datetimeFigureOut">
              <a:rPr lang="sr-Latn-CS" altLang="en-US"/>
              <a:pPr>
                <a:defRPr/>
              </a:pPr>
              <a:t>13.4.2024.</a:t>
            </a:fld>
            <a:endParaRPr lang="sr-Latn-CS" altLang="en-US"/>
          </a:p>
        </p:txBody>
      </p:sp>
      <p:sp>
        <p:nvSpPr>
          <p:cNvPr id="6" name="Footer Placeholder 17">
            <a:extLst>
              <a:ext uri="{FF2B5EF4-FFF2-40B4-BE49-F238E27FC236}">
                <a16:creationId xmlns:a16="http://schemas.microsoft.com/office/drawing/2014/main" id="{A7C6A4D3-5F5B-C549-0EF2-948640E2686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Slide Number Placeholder 4">
            <a:extLst>
              <a:ext uri="{FF2B5EF4-FFF2-40B4-BE49-F238E27FC236}">
                <a16:creationId xmlns:a16="http://schemas.microsoft.com/office/drawing/2014/main" id="{8BE77B1D-00D2-3562-7206-938447FD39AA}"/>
              </a:ext>
            </a:extLst>
          </p:cNvPr>
          <p:cNvSpPr>
            <a:spLocks noGrp="1" noChangeArrowheads="1"/>
          </p:cNvSpPr>
          <p:nvPr>
            <p:ph type="sldNum" sz="quarter" idx="12"/>
          </p:nvPr>
        </p:nvSpPr>
        <p:spPr>
          <a:ln/>
        </p:spPr>
        <p:txBody>
          <a:bodyPr/>
          <a:lstStyle>
            <a:lvl1pPr>
              <a:defRPr/>
            </a:lvl1pPr>
          </a:lstStyle>
          <a:p>
            <a:pPr>
              <a:defRPr/>
            </a:pPr>
            <a:fld id="{59BDCC50-E76F-4412-B140-7041A433D2B8}" type="slidenum">
              <a:rPr lang="sr-Latn-CS" altLang="en-US"/>
              <a:pPr>
                <a:defRPr/>
              </a:pPr>
              <a:t>‹#›</a:t>
            </a:fld>
            <a:endParaRPr lang="sr-Latn-CS" altLang="en-US"/>
          </a:p>
        </p:txBody>
      </p:sp>
    </p:spTree>
    <p:extLst>
      <p:ext uri="{BB962C8B-B14F-4D97-AF65-F5344CB8AC3E}">
        <p14:creationId xmlns:p14="http://schemas.microsoft.com/office/powerpoint/2010/main" val="1077447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66"/>
        </a:solidFill>
        <a:effectLst/>
      </p:bgPr>
    </p:bg>
    <p:spTree>
      <p:nvGrpSpPr>
        <p:cNvPr id="1" name=""/>
        <p:cNvGrpSpPr/>
        <p:nvPr/>
      </p:nvGrpSpPr>
      <p:grpSpPr>
        <a:xfrm>
          <a:off x="0" y="0"/>
          <a:ext cx="0" cy="0"/>
          <a:chOff x="0" y="0"/>
          <a:chExt cx="0" cy="0"/>
        </a:xfrm>
      </p:grpSpPr>
      <p:sp>
        <p:nvSpPr>
          <p:cNvPr id="1026" name="Rounded Rectangle 6">
            <a:extLst>
              <a:ext uri="{FF2B5EF4-FFF2-40B4-BE49-F238E27FC236}">
                <a16:creationId xmlns:a16="http://schemas.microsoft.com/office/drawing/2014/main" id="{82EF24C0-C64D-60B5-8FDC-D40CE4F5ADD5}"/>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nvGrpSpPr>
          <p:cNvPr id="1027" name="Rounded Rectangle 8">
            <a:extLst>
              <a:ext uri="{FF2B5EF4-FFF2-40B4-BE49-F238E27FC236}">
                <a16:creationId xmlns:a16="http://schemas.microsoft.com/office/drawing/2014/main" id="{FA2DBFEC-2C25-AE34-B97B-C5CB3D2D8D36}"/>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8A1874BA-DD8B-CA90-B228-332966E6AFDF}"/>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D736627A-E0BE-E9CF-078D-AED143AF5D54}"/>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sp>
        <p:nvSpPr>
          <p:cNvPr id="1028" name="Title Placeholder 12">
            <a:extLst>
              <a:ext uri="{FF2B5EF4-FFF2-40B4-BE49-F238E27FC236}">
                <a16:creationId xmlns:a16="http://schemas.microsoft.com/office/drawing/2014/main" id="{D29AE461-1F78-D45C-B958-85F9793A2849}"/>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1029" name="Text Placeholder 3">
            <a:extLst>
              <a:ext uri="{FF2B5EF4-FFF2-40B4-BE49-F238E27FC236}">
                <a16:creationId xmlns:a16="http://schemas.microsoft.com/office/drawing/2014/main" id="{D1BA4AFE-6237-1B0D-6BCD-15CCE15882EC}"/>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1032" name="Date Placeholder 24">
            <a:extLst>
              <a:ext uri="{FF2B5EF4-FFF2-40B4-BE49-F238E27FC236}">
                <a16:creationId xmlns:a16="http://schemas.microsoft.com/office/drawing/2014/main" id="{C5951D0F-5237-F2A6-8C15-A9D80F5DE553}"/>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C52A6FE6-C50E-43EB-90EB-562BB0C8AB4A}" type="datetimeFigureOut">
              <a:rPr lang="sr-Latn-CS" altLang="en-US"/>
              <a:pPr>
                <a:defRPr/>
              </a:pPr>
              <a:t>13.4.2024.</a:t>
            </a:fld>
            <a:endParaRPr lang="sr-Latn-CS" altLang="en-US"/>
          </a:p>
        </p:txBody>
      </p:sp>
      <p:sp>
        <p:nvSpPr>
          <p:cNvPr id="1033" name="Footer Placeholder 17">
            <a:extLst>
              <a:ext uri="{FF2B5EF4-FFF2-40B4-BE49-F238E27FC236}">
                <a16:creationId xmlns:a16="http://schemas.microsoft.com/office/drawing/2014/main" id="{B9FBF1D9-3603-9F65-93A3-A87C1A2B6A0B}"/>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7A399"/>
                </a:solidFill>
                <a:latin typeface="+mn-lt"/>
              </a:defRPr>
            </a:lvl1pPr>
          </a:lstStyle>
          <a:p>
            <a:pPr>
              <a:defRPr/>
            </a:pPr>
            <a:endParaRPr lang="en-US" altLang="en-US"/>
          </a:p>
        </p:txBody>
      </p:sp>
      <p:sp>
        <p:nvSpPr>
          <p:cNvPr id="1034" name="Slide Number Placeholder 4">
            <a:extLst>
              <a:ext uri="{FF2B5EF4-FFF2-40B4-BE49-F238E27FC236}">
                <a16:creationId xmlns:a16="http://schemas.microsoft.com/office/drawing/2014/main" id="{BCFBB6D8-403E-7BF4-C274-CB1A1DA9CD73}"/>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450244C7-5EDB-401E-B4D9-E5F8A83A7529}"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66"/>
        </a:solidFill>
        <a:effectLst/>
      </p:bgPr>
    </p:bg>
    <p:spTree>
      <p:nvGrpSpPr>
        <p:cNvPr id="1" name=""/>
        <p:cNvGrpSpPr/>
        <p:nvPr/>
      </p:nvGrpSpPr>
      <p:grpSpPr>
        <a:xfrm>
          <a:off x="0" y="0"/>
          <a:ext cx="0" cy="0"/>
          <a:chOff x="0" y="0"/>
          <a:chExt cx="0" cy="0"/>
        </a:xfrm>
      </p:grpSpPr>
      <p:sp>
        <p:nvSpPr>
          <p:cNvPr id="2050" name="Rounded Rectangle 6">
            <a:extLst>
              <a:ext uri="{FF2B5EF4-FFF2-40B4-BE49-F238E27FC236}">
                <a16:creationId xmlns:a16="http://schemas.microsoft.com/office/drawing/2014/main" id="{C7F64BB3-2EFD-D91A-E6DC-9AAA9BD6B5FA}"/>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nvGrpSpPr>
          <p:cNvPr id="2051" name="Rounded Rectangle 8">
            <a:extLst>
              <a:ext uri="{FF2B5EF4-FFF2-40B4-BE49-F238E27FC236}">
                <a16:creationId xmlns:a16="http://schemas.microsoft.com/office/drawing/2014/main" id="{A8E69AF1-E589-49F0-D72F-B97D4D81AE2B}"/>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8CE7BC29-3E23-9706-8F6B-51C1219B4C68}"/>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2AD12DA1-919B-D8A3-2E90-6F6D6159EB94}"/>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sp>
        <p:nvSpPr>
          <p:cNvPr id="2054" name="Rounded Rectangle 9">
            <a:extLst>
              <a:ext uri="{FF2B5EF4-FFF2-40B4-BE49-F238E27FC236}">
                <a16:creationId xmlns:a16="http://schemas.microsoft.com/office/drawing/2014/main" id="{43A4EB96-B054-4B95-AD77-648203C8FCC5}"/>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nvGrpSpPr>
          <p:cNvPr id="2053" name="Rounded Rectangle 10">
            <a:extLst>
              <a:ext uri="{FF2B5EF4-FFF2-40B4-BE49-F238E27FC236}">
                <a16:creationId xmlns:a16="http://schemas.microsoft.com/office/drawing/2014/main" id="{8878CA62-1641-C645-64AD-55A30ACD5605}"/>
              </a:ext>
            </a:extLst>
          </p:cNvPr>
          <p:cNvGrpSpPr>
            <a:grpSpLocks/>
          </p:cNvGrpSpPr>
          <p:nvPr/>
        </p:nvGrpSpPr>
        <p:grpSpPr bwMode="auto">
          <a:xfrm>
            <a:off x="414338" y="427038"/>
            <a:ext cx="8315325" cy="3121025"/>
            <a:chOff x="0" y="0"/>
            <a:chExt cx="5238" cy="1966"/>
          </a:xfrm>
        </p:grpSpPr>
        <p:pic>
          <p:nvPicPr>
            <p:cNvPr id="2059" name="Rounded Rectangle 10">
              <a:extLst>
                <a:ext uri="{FF2B5EF4-FFF2-40B4-BE49-F238E27FC236}">
                  <a16:creationId xmlns:a16="http://schemas.microsoft.com/office/drawing/2014/main" id="{1FAB4AC0-63E2-4143-DB6C-806E19E1126F}"/>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5238" cy="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Text Box 9">
              <a:extLst>
                <a:ext uri="{FF2B5EF4-FFF2-40B4-BE49-F238E27FC236}">
                  <a16:creationId xmlns:a16="http://schemas.microsoft.com/office/drawing/2014/main" id="{1200B67A-F87D-92EE-ED7F-C9AC20F48AF6}"/>
                </a:ext>
              </a:extLst>
            </p:cNvPr>
            <p:cNvSpPr txBox="1">
              <a:spLocks noChangeArrowheads="1"/>
            </p:cNvSpPr>
            <p:nvPr/>
          </p:nvSpPr>
          <p:spPr bwMode="auto">
            <a:xfrm>
              <a:off x="29" y="31"/>
              <a:ext cx="5180" cy="1906"/>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sp>
        <p:nvSpPr>
          <p:cNvPr id="4" name="Title Placeholder 12">
            <a:extLst>
              <a:ext uri="{FF2B5EF4-FFF2-40B4-BE49-F238E27FC236}">
                <a16:creationId xmlns:a16="http://schemas.microsoft.com/office/drawing/2014/main" id="{D426B5F0-30D4-21D8-F33C-1A189ECA2038}"/>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2055" name="Text Placeholder 3">
            <a:extLst>
              <a:ext uri="{FF2B5EF4-FFF2-40B4-BE49-F238E27FC236}">
                <a16:creationId xmlns:a16="http://schemas.microsoft.com/office/drawing/2014/main" id="{1DDE2B53-6BC8-21A9-43AF-9BCE9F9FD263}"/>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2060" name="Date Placeholder 18">
            <a:extLst>
              <a:ext uri="{FF2B5EF4-FFF2-40B4-BE49-F238E27FC236}">
                <a16:creationId xmlns:a16="http://schemas.microsoft.com/office/drawing/2014/main" id="{83994E48-864E-866F-EA56-BB098AB16CB1}"/>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B92063ED-D24C-43D9-A3F6-8BDB96FE1913}" type="datetimeFigureOut">
              <a:rPr lang="sr-Latn-CS" altLang="en-US"/>
              <a:pPr>
                <a:defRPr/>
              </a:pPr>
              <a:t>13.4.2024.</a:t>
            </a:fld>
            <a:endParaRPr lang="sr-Latn-CS" altLang="en-US"/>
          </a:p>
        </p:txBody>
      </p:sp>
      <p:sp>
        <p:nvSpPr>
          <p:cNvPr id="2061" name="Footer Placeholder 7">
            <a:extLst>
              <a:ext uri="{FF2B5EF4-FFF2-40B4-BE49-F238E27FC236}">
                <a16:creationId xmlns:a16="http://schemas.microsoft.com/office/drawing/2014/main" id="{1B05C347-1148-3FC3-4889-5B73A99ED926}"/>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7A399"/>
                </a:solidFill>
                <a:latin typeface="+mn-lt"/>
              </a:defRPr>
            </a:lvl1pPr>
          </a:lstStyle>
          <a:p>
            <a:pPr>
              <a:defRPr/>
            </a:pPr>
            <a:endParaRPr lang="en-US" altLang="en-US"/>
          </a:p>
        </p:txBody>
      </p:sp>
      <p:sp>
        <p:nvSpPr>
          <p:cNvPr id="2062" name="Slide Number Placeholder 10">
            <a:extLst>
              <a:ext uri="{FF2B5EF4-FFF2-40B4-BE49-F238E27FC236}">
                <a16:creationId xmlns:a16="http://schemas.microsoft.com/office/drawing/2014/main" id="{859428AA-8585-DCFE-F9AE-9644F8A37E86}"/>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37D247A7-138C-41F6-AFB4-435C706E775F}"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66"/>
        </a:solidFill>
        <a:effectLst/>
      </p:bgPr>
    </p:bg>
    <p:spTree>
      <p:nvGrpSpPr>
        <p:cNvPr id="1" name=""/>
        <p:cNvGrpSpPr/>
        <p:nvPr/>
      </p:nvGrpSpPr>
      <p:grpSpPr>
        <a:xfrm>
          <a:off x="0" y="0"/>
          <a:ext cx="0" cy="0"/>
          <a:chOff x="0" y="0"/>
          <a:chExt cx="0" cy="0"/>
        </a:xfrm>
      </p:grpSpPr>
      <p:sp>
        <p:nvSpPr>
          <p:cNvPr id="3074" name="Rounded Rectangle 6">
            <a:extLst>
              <a:ext uri="{FF2B5EF4-FFF2-40B4-BE49-F238E27FC236}">
                <a16:creationId xmlns:a16="http://schemas.microsoft.com/office/drawing/2014/main" id="{7D1EB43E-395E-BF4F-AE1B-8DC775279C95}"/>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nvGrpSpPr>
          <p:cNvPr id="3075" name="Rounded Rectangle 8">
            <a:extLst>
              <a:ext uri="{FF2B5EF4-FFF2-40B4-BE49-F238E27FC236}">
                <a16:creationId xmlns:a16="http://schemas.microsoft.com/office/drawing/2014/main" id="{0CFC4F00-8F80-2979-4E1A-7EFEA2BD3F09}"/>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1EBCAA48-AED8-65DF-34C7-4ECE677E2BE0}"/>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7F98B082-B3B6-01AA-E26C-D19404584D36}"/>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sp>
        <p:nvSpPr>
          <p:cNvPr id="3078" name="Rounded Rectangle 9">
            <a:extLst>
              <a:ext uri="{FF2B5EF4-FFF2-40B4-BE49-F238E27FC236}">
                <a16:creationId xmlns:a16="http://schemas.microsoft.com/office/drawing/2014/main" id="{A14E7F6E-EEC9-6A09-7B61-60BCC8BAFBFF}"/>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nvGrpSpPr>
          <p:cNvPr id="3077" name="Rounded Rectangle 10">
            <a:extLst>
              <a:ext uri="{FF2B5EF4-FFF2-40B4-BE49-F238E27FC236}">
                <a16:creationId xmlns:a16="http://schemas.microsoft.com/office/drawing/2014/main" id="{E05F94C5-9CF2-AC17-07E9-A5E4137B3331}"/>
              </a:ext>
            </a:extLst>
          </p:cNvPr>
          <p:cNvGrpSpPr>
            <a:grpSpLocks/>
          </p:cNvGrpSpPr>
          <p:nvPr/>
        </p:nvGrpSpPr>
        <p:grpSpPr bwMode="auto">
          <a:xfrm>
            <a:off x="414338" y="427038"/>
            <a:ext cx="8315325" cy="4352925"/>
            <a:chOff x="0" y="0"/>
            <a:chExt cx="5238" cy="2742"/>
          </a:xfrm>
        </p:grpSpPr>
        <p:pic>
          <p:nvPicPr>
            <p:cNvPr id="3083" name="Rounded Rectangle 10">
              <a:extLst>
                <a:ext uri="{FF2B5EF4-FFF2-40B4-BE49-F238E27FC236}">
                  <a16:creationId xmlns:a16="http://schemas.microsoft.com/office/drawing/2014/main" id="{C015377F-9942-4467-DEFA-ED7559CC0A9E}"/>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5238" cy="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1" name="Text Box 9">
              <a:extLst>
                <a:ext uri="{FF2B5EF4-FFF2-40B4-BE49-F238E27FC236}">
                  <a16:creationId xmlns:a16="http://schemas.microsoft.com/office/drawing/2014/main" id="{EC5784A4-965E-DD07-8867-AF20C710E64D}"/>
                </a:ext>
              </a:extLst>
            </p:cNvPr>
            <p:cNvSpPr txBox="1">
              <a:spLocks noChangeArrowheads="1"/>
            </p:cNvSpPr>
            <p:nvPr/>
          </p:nvSpPr>
          <p:spPr bwMode="auto">
            <a:xfrm>
              <a:off x="20" y="22"/>
              <a:ext cx="5198" cy="2700"/>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sp>
        <p:nvSpPr>
          <p:cNvPr id="4" name="Title Placeholder 12">
            <a:extLst>
              <a:ext uri="{FF2B5EF4-FFF2-40B4-BE49-F238E27FC236}">
                <a16:creationId xmlns:a16="http://schemas.microsoft.com/office/drawing/2014/main" id="{B7C83B64-8B4A-0ABE-1161-E4B5F004E906}"/>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3079" name="Text Placeholder 3">
            <a:extLst>
              <a:ext uri="{FF2B5EF4-FFF2-40B4-BE49-F238E27FC236}">
                <a16:creationId xmlns:a16="http://schemas.microsoft.com/office/drawing/2014/main" id="{A3E7C936-44AA-2111-6C8D-42EFC7A3188B}"/>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3084" name="Date Placeholder 3">
            <a:extLst>
              <a:ext uri="{FF2B5EF4-FFF2-40B4-BE49-F238E27FC236}">
                <a16:creationId xmlns:a16="http://schemas.microsoft.com/office/drawing/2014/main" id="{B9D40062-4AC2-2EE4-52E9-D8946E1A22CE}"/>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26CB9BCA-E546-4AEC-9D02-2F166C7F5A4E}" type="datetimeFigureOut">
              <a:rPr lang="sr-Latn-CS" altLang="en-US"/>
              <a:pPr>
                <a:defRPr/>
              </a:pPr>
              <a:t>13.4.2024.</a:t>
            </a:fld>
            <a:endParaRPr lang="sr-Latn-CS" altLang="en-US"/>
          </a:p>
        </p:txBody>
      </p:sp>
      <p:sp>
        <p:nvSpPr>
          <p:cNvPr id="3085" name="Footer Placeholder 4">
            <a:extLst>
              <a:ext uri="{FF2B5EF4-FFF2-40B4-BE49-F238E27FC236}">
                <a16:creationId xmlns:a16="http://schemas.microsoft.com/office/drawing/2014/main" id="{FA47FFCA-518F-FEE1-8B1A-3F4410C2FE5C}"/>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7A399"/>
                </a:solidFill>
                <a:latin typeface="+mn-lt"/>
              </a:defRPr>
            </a:lvl1pPr>
          </a:lstStyle>
          <a:p>
            <a:pPr>
              <a:defRPr/>
            </a:pPr>
            <a:endParaRPr lang="en-US" altLang="en-US"/>
          </a:p>
        </p:txBody>
      </p:sp>
      <p:sp>
        <p:nvSpPr>
          <p:cNvPr id="3086" name="Slide Number Placeholder 5">
            <a:extLst>
              <a:ext uri="{FF2B5EF4-FFF2-40B4-BE49-F238E27FC236}">
                <a16:creationId xmlns:a16="http://schemas.microsoft.com/office/drawing/2014/main" id="{EA58C6E1-B041-5D86-800A-FB27384F9C4A}"/>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81832837-5C3B-40ED-865F-25053B182B1A}"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FFF66"/>
        </a:solidFill>
        <a:effectLst/>
      </p:bgPr>
    </p:bg>
    <p:spTree>
      <p:nvGrpSpPr>
        <p:cNvPr id="1" name=""/>
        <p:cNvGrpSpPr/>
        <p:nvPr/>
      </p:nvGrpSpPr>
      <p:grpSpPr>
        <a:xfrm>
          <a:off x="0" y="0"/>
          <a:ext cx="0" cy="0"/>
          <a:chOff x="0" y="0"/>
          <a:chExt cx="0" cy="0"/>
        </a:xfrm>
      </p:grpSpPr>
      <p:sp>
        <p:nvSpPr>
          <p:cNvPr id="4098" name="Rounded Rectangle 6">
            <a:extLst>
              <a:ext uri="{FF2B5EF4-FFF2-40B4-BE49-F238E27FC236}">
                <a16:creationId xmlns:a16="http://schemas.microsoft.com/office/drawing/2014/main" id="{AF14EBFE-2F36-4F23-7352-7F7E82153691}"/>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nvGrpSpPr>
          <p:cNvPr id="4099" name="Rounded Rectangle 8">
            <a:extLst>
              <a:ext uri="{FF2B5EF4-FFF2-40B4-BE49-F238E27FC236}">
                <a16:creationId xmlns:a16="http://schemas.microsoft.com/office/drawing/2014/main" id="{CC762414-3E51-5E7E-07DA-F84517FECB31}"/>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7900FC86-2001-C1E4-E4BE-6AE11744B03A}"/>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71F34B16-94BC-72B6-5691-FD0EF9ED2F3B}"/>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sp>
        <p:nvSpPr>
          <p:cNvPr id="4102" name="Rounded Rectangle 9">
            <a:extLst>
              <a:ext uri="{FF2B5EF4-FFF2-40B4-BE49-F238E27FC236}">
                <a16:creationId xmlns:a16="http://schemas.microsoft.com/office/drawing/2014/main" id="{AE87E4C4-4EAF-67D3-C6EE-2F9A8A3EEF60}"/>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sp>
        <p:nvSpPr>
          <p:cNvPr id="4101" name="Title Placeholder 12">
            <a:extLst>
              <a:ext uri="{FF2B5EF4-FFF2-40B4-BE49-F238E27FC236}">
                <a16:creationId xmlns:a16="http://schemas.microsoft.com/office/drawing/2014/main" id="{841B93EC-4483-5EA4-7A8F-52D11D4C1D72}"/>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4" name="Text Placeholder 3">
            <a:extLst>
              <a:ext uri="{FF2B5EF4-FFF2-40B4-BE49-F238E27FC236}">
                <a16:creationId xmlns:a16="http://schemas.microsoft.com/office/drawing/2014/main" id="{CD5361FC-247D-DC12-6D9F-5D8160F32340}"/>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4105" name="Date Placeholder 1">
            <a:extLst>
              <a:ext uri="{FF2B5EF4-FFF2-40B4-BE49-F238E27FC236}">
                <a16:creationId xmlns:a16="http://schemas.microsoft.com/office/drawing/2014/main" id="{7F09B1AE-EAC1-33E0-BE08-DC392A4D6145}"/>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22E66051-8EDE-4279-86D1-C668C7029A46}" type="datetimeFigureOut">
              <a:rPr lang="sr-Latn-CS" altLang="en-US"/>
              <a:pPr>
                <a:defRPr/>
              </a:pPr>
              <a:t>13.4.2024.</a:t>
            </a:fld>
            <a:endParaRPr lang="sr-Latn-CS" altLang="en-US"/>
          </a:p>
        </p:txBody>
      </p:sp>
      <p:sp>
        <p:nvSpPr>
          <p:cNvPr id="4106" name="Footer Placeholder 2">
            <a:extLst>
              <a:ext uri="{FF2B5EF4-FFF2-40B4-BE49-F238E27FC236}">
                <a16:creationId xmlns:a16="http://schemas.microsoft.com/office/drawing/2014/main" id="{AA69C4C9-FF5D-76CF-CACD-280268C9AD4C}"/>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7A399"/>
                </a:solidFill>
                <a:latin typeface="+mn-lt"/>
              </a:defRPr>
            </a:lvl1pPr>
          </a:lstStyle>
          <a:p>
            <a:pPr>
              <a:defRPr/>
            </a:pPr>
            <a:endParaRPr lang="en-US" altLang="en-US"/>
          </a:p>
        </p:txBody>
      </p:sp>
      <p:sp>
        <p:nvSpPr>
          <p:cNvPr id="4107" name="Slide Number Placeholder 3">
            <a:extLst>
              <a:ext uri="{FF2B5EF4-FFF2-40B4-BE49-F238E27FC236}">
                <a16:creationId xmlns:a16="http://schemas.microsoft.com/office/drawing/2014/main" id="{36EB03BA-FA4A-E0C6-F79B-BA2C4B493D08}"/>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167E499F-53E8-4036-A15F-E1A6C8A689FD}"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FFF66"/>
        </a:solidFill>
        <a:effectLst/>
      </p:bgPr>
    </p:bg>
    <p:spTree>
      <p:nvGrpSpPr>
        <p:cNvPr id="1" name=""/>
        <p:cNvGrpSpPr/>
        <p:nvPr/>
      </p:nvGrpSpPr>
      <p:grpSpPr>
        <a:xfrm>
          <a:off x="0" y="0"/>
          <a:ext cx="0" cy="0"/>
          <a:chOff x="0" y="0"/>
          <a:chExt cx="0" cy="0"/>
        </a:xfrm>
      </p:grpSpPr>
      <p:sp>
        <p:nvSpPr>
          <p:cNvPr id="5122" name="Rounded Rectangle 6">
            <a:extLst>
              <a:ext uri="{FF2B5EF4-FFF2-40B4-BE49-F238E27FC236}">
                <a16:creationId xmlns:a16="http://schemas.microsoft.com/office/drawing/2014/main" id="{9E113FF5-9601-189D-3770-3991BFE95AD0}"/>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nvGrpSpPr>
          <p:cNvPr id="5123" name="Rounded Rectangle 8">
            <a:extLst>
              <a:ext uri="{FF2B5EF4-FFF2-40B4-BE49-F238E27FC236}">
                <a16:creationId xmlns:a16="http://schemas.microsoft.com/office/drawing/2014/main" id="{EB6FAC35-D634-1667-19C9-A5F6600D3C45}"/>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1DB4FC9D-C2FE-9A26-0E90-E2C3C55ED3EE}"/>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5">
              <a:extLst>
                <a:ext uri="{FF2B5EF4-FFF2-40B4-BE49-F238E27FC236}">
                  <a16:creationId xmlns:a16="http://schemas.microsoft.com/office/drawing/2014/main" id="{1DE9ADCD-887B-4C1E-6212-EC4246093AAC}"/>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grpSp>
      <p:sp>
        <p:nvSpPr>
          <p:cNvPr id="5126" name="Rounded Rectangle 9">
            <a:extLst>
              <a:ext uri="{FF2B5EF4-FFF2-40B4-BE49-F238E27FC236}">
                <a16:creationId xmlns:a16="http://schemas.microsoft.com/office/drawing/2014/main" id="{283624CB-0623-CC73-4EE6-1D9B15BD59B0}"/>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sp>
        <p:nvSpPr>
          <p:cNvPr id="5127" name="Round Single Corner Rectangle 10">
            <a:extLst>
              <a:ext uri="{FF2B5EF4-FFF2-40B4-BE49-F238E27FC236}">
                <a16:creationId xmlns:a16="http://schemas.microsoft.com/office/drawing/2014/main" id="{D582312B-E762-C04F-C9FD-B83AFD4AC4DD}"/>
              </a:ext>
            </a:extLst>
          </p:cNvPr>
          <p:cNvSpPr>
            <a:spLocks noChangeArrowheads="1"/>
          </p:cNvSpPr>
          <p:nvPr/>
        </p:nvSpPr>
        <p:spPr bwMode="auto">
          <a:xfrm>
            <a:off x="6400800" y="433388"/>
            <a:ext cx="2324100" cy="4343400"/>
          </a:xfrm>
          <a:custGeom>
            <a:avLst/>
            <a:gdLst>
              <a:gd name="T0" fmla="*/ 1162050 w 2324100"/>
              <a:gd name="T1" fmla="*/ 0 h 4343400"/>
              <a:gd name="T2" fmla="*/ 0 w 2324100"/>
              <a:gd name="T3" fmla="*/ 2171700 h 4343400"/>
              <a:gd name="T4" fmla="*/ 1162050 w 2324100"/>
              <a:gd name="T5" fmla="*/ 4343400 h 4343400"/>
              <a:gd name="T6" fmla="*/ 2324100 w 2324100"/>
              <a:gd name="T7" fmla="*/ 2171700 h 4343400"/>
              <a:gd name="T8" fmla="*/ 17694720 60000 65536"/>
              <a:gd name="T9" fmla="*/ 11796480 60000 65536"/>
              <a:gd name="T10" fmla="*/ 5898240 60000 65536"/>
              <a:gd name="T11" fmla="*/ 0 60000 65536"/>
              <a:gd name="T12" fmla="*/ 0 w 2324100"/>
              <a:gd name="T13" fmla="*/ 0 h 4343400"/>
              <a:gd name="T14" fmla="*/ 2305394 w 2324100"/>
              <a:gd name="T15" fmla="*/ 4343400 h 4343400"/>
            </a:gdLst>
            <a:ahLst/>
            <a:cxnLst>
              <a:cxn ang="T8">
                <a:pos x="T0" y="T1"/>
              </a:cxn>
              <a:cxn ang="T9">
                <a:pos x="T2" y="T3"/>
              </a:cxn>
              <a:cxn ang="T10">
                <a:pos x="T4" y="T5"/>
              </a:cxn>
              <a:cxn ang="T11">
                <a:pos x="T6" y="T7"/>
              </a:cxn>
            </a:cxnLst>
            <a:rect l="T12" t="T13" r="T14" b="T15"/>
            <a:pathLst>
              <a:path w="2324100" h="4343400">
                <a:moveTo>
                  <a:pt x="0" y="0"/>
                </a:moveTo>
                <a:lnTo>
                  <a:pt x="2260234" y="0"/>
                </a:lnTo>
                <a:cubicBezTo>
                  <a:pt x="2295506" y="0"/>
                  <a:pt x="2324100" y="28593"/>
                  <a:pt x="2324100" y="63866"/>
                </a:cubicBezTo>
                <a:lnTo>
                  <a:pt x="2324100" y="4343400"/>
                </a:lnTo>
                <a:lnTo>
                  <a:pt x="0" y="4343400"/>
                </a:lnTo>
                <a:close/>
              </a:path>
            </a:pathLst>
          </a:custGeom>
          <a:solidFill>
            <a:srgbClr val="1C1C1C"/>
          </a:solid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a:solidFill>
                <a:srgbClr val="FFFFFF"/>
              </a:solidFill>
              <a:latin typeface="Verdana" panose="020B0604030504040204" pitchFamily="34" charset="0"/>
            </a:endParaRPr>
          </a:p>
        </p:txBody>
      </p:sp>
      <p:sp>
        <p:nvSpPr>
          <p:cNvPr id="3" name="Title Placeholder 12">
            <a:extLst>
              <a:ext uri="{FF2B5EF4-FFF2-40B4-BE49-F238E27FC236}">
                <a16:creationId xmlns:a16="http://schemas.microsoft.com/office/drawing/2014/main" id="{66239FE4-A02B-A494-C5FD-2A87E160B3E5}"/>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4" name="Text Placeholder 3">
            <a:extLst>
              <a:ext uri="{FF2B5EF4-FFF2-40B4-BE49-F238E27FC236}">
                <a16:creationId xmlns:a16="http://schemas.microsoft.com/office/drawing/2014/main" id="{27DA1B09-BEF6-85E1-35DF-BC0012D2536E}"/>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5130" name="Date Placeholder 4">
            <a:extLst>
              <a:ext uri="{FF2B5EF4-FFF2-40B4-BE49-F238E27FC236}">
                <a16:creationId xmlns:a16="http://schemas.microsoft.com/office/drawing/2014/main" id="{ACD18724-A234-76BC-3E4A-CF3280F107DE}"/>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58173444-63C0-4698-9305-4A38F7D1951E}" type="datetimeFigureOut">
              <a:rPr lang="sr-Latn-CS" altLang="en-US"/>
              <a:pPr>
                <a:defRPr/>
              </a:pPr>
              <a:t>13.4.2024.</a:t>
            </a:fld>
            <a:endParaRPr lang="sr-Latn-CS" altLang="en-US"/>
          </a:p>
        </p:txBody>
      </p:sp>
      <p:sp>
        <p:nvSpPr>
          <p:cNvPr id="5131" name="Footer Placeholder 5">
            <a:extLst>
              <a:ext uri="{FF2B5EF4-FFF2-40B4-BE49-F238E27FC236}">
                <a16:creationId xmlns:a16="http://schemas.microsoft.com/office/drawing/2014/main" id="{1B201F03-FF97-48D7-2138-4C66CFCAAC42}"/>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7A399"/>
                </a:solidFill>
                <a:latin typeface="+mn-lt"/>
              </a:defRPr>
            </a:lvl1pPr>
          </a:lstStyle>
          <a:p>
            <a:pPr>
              <a:defRPr/>
            </a:pPr>
            <a:endParaRPr lang="en-US" altLang="en-US"/>
          </a:p>
        </p:txBody>
      </p:sp>
      <p:sp>
        <p:nvSpPr>
          <p:cNvPr id="5132" name="Slide Number Placeholder 6">
            <a:extLst>
              <a:ext uri="{FF2B5EF4-FFF2-40B4-BE49-F238E27FC236}">
                <a16:creationId xmlns:a16="http://schemas.microsoft.com/office/drawing/2014/main" id="{4A00C7AE-A6C8-16C1-2EB3-23387CC2253D}"/>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7A399"/>
                </a:solidFill>
                <a:latin typeface="+mn-lt"/>
              </a:defRPr>
            </a:lvl1pPr>
          </a:lstStyle>
          <a:p>
            <a:pPr>
              <a:defRPr/>
            </a:pPr>
            <a:fld id="{AB4E1355-D16C-4D0A-8E6F-D0ABC07154A0}"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0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72.png"/><Relationship Id="rId1" Type="http://schemas.openxmlformats.org/officeDocument/2006/relationships/slideLayout" Target="../slideLayouts/slideLayout40.xml"/></Relationships>
</file>

<file path=ppt/slides/_rels/slide10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10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40.xml"/></Relationships>
</file>

<file path=ppt/slides/_rels/slide10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0.xml"/></Relationships>
</file>

<file path=ppt/slides/_rels/slide10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10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0.xml"/></Relationships>
</file>

<file path=ppt/slides/_rels/slide10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10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0.xml"/></Relationships>
</file>

<file path=ppt/slides/_rels/slide10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0.xml"/></Relationships>
</file>

<file path=ppt/slides/_rels/slide10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1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0.xml"/></Relationships>
</file>

<file path=ppt/slides/_rels/slide11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0.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pn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jpeg"/><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0.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png"/><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8.png"/><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8.png"/><Relationship Id="rId1" Type="http://schemas.openxmlformats.org/officeDocument/2006/relationships/slideLayout" Target="../slideLayouts/slideLayout40.xml"/><Relationship Id="rId5" Type="http://schemas.openxmlformats.org/officeDocument/2006/relationships/image" Target="../media/image52.png"/><Relationship Id="rId4" Type="http://schemas.openxmlformats.org/officeDocument/2006/relationships/image" Target="../media/image51.png"/></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1.png"/><Relationship Id="rId1" Type="http://schemas.openxmlformats.org/officeDocument/2006/relationships/slideLayout" Target="../slideLayouts/slideLayout40.xml"/><Relationship Id="rId4" Type="http://schemas.openxmlformats.org/officeDocument/2006/relationships/image" Target="../media/image54.png"/></Relationships>
</file>

<file path=ppt/slides/_rels/slide6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40.xml"/><Relationship Id="rId4" Type="http://schemas.openxmlformats.org/officeDocument/2006/relationships/image" Target="../media/image56.png"/></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0.xml"/><Relationship Id="rId4" Type="http://schemas.openxmlformats.org/officeDocument/2006/relationships/image" Target="../media/image8.png"/></Relationships>
</file>

<file path=ppt/slides/_rels/slide6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9.jpe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9.png"/><Relationship Id="rId1" Type="http://schemas.openxmlformats.org/officeDocument/2006/relationships/slideLayout" Target="../slideLayouts/slideLayout40.xml"/><Relationship Id="rId4" Type="http://schemas.openxmlformats.org/officeDocument/2006/relationships/image" Target="../media/image60.jpeg"/></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9.png"/><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9.png"/><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0.xml"/><Relationship Id="rId4" Type="http://schemas.openxmlformats.org/officeDocument/2006/relationships/image" Target="../media/image64.png"/></Relationships>
</file>

<file path=ppt/slides/_rels/slide7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0.xml"/><Relationship Id="rId5" Type="http://schemas.openxmlformats.org/officeDocument/2006/relationships/image" Target="../media/image61.png"/><Relationship Id="rId4" Type="http://schemas.openxmlformats.org/officeDocument/2006/relationships/image" Target="../media/image65.png"/></Relationships>
</file>

<file path=ppt/slides/_rels/slide7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1.png"/><Relationship Id="rId1" Type="http://schemas.openxmlformats.org/officeDocument/2006/relationships/slideLayout" Target="../slideLayouts/slideLayout40.xml"/><Relationship Id="rId4" Type="http://schemas.openxmlformats.org/officeDocument/2006/relationships/image" Target="../media/image58.pn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4.png"/><Relationship Id="rId1" Type="http://schemas.openxmlformats.org/officeDocument/2006/relationships/slideLayout" Target="../slideLayouts/slideLayout40.xml"/></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4.png"/><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4.png"/><Relationship Id="rId1" Type="http://schemas.openxmlformats.org/officeDocument/2006/relationships/slideLayout" Target="../slideLayouts/slideLayout40.xml"/></Relationships>
</file>

<file path=ppt/slides/_rels/slide8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0.xml"/></Relationships>
</file>

<file path=ppt/slides/_rels/slide8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7.png"/><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4.png"/><Relationship Id="rId1" Type="http://schemas.openxmlformats.org/officeDocument/2006/relationships/slideLayout" Target="../slideLayouts/slideLayout40.xml"/></Relationships>
</file>

<file path=ppt/slides/_rels/slide8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7.png"/><Relationship Id="rId1" Type="http://schemas.openxmlformats.org/officeDocument/2006/relationships/slideLayout" Target="../slideLayouts/slideLayout40.xml"/><Relationship Id="rId4" Type="http://schemas.openxmlformats.org/officeDocument/2006/relationships/image" Target="../media/image6.png"/></Relationships>
</file>

<file path=ppt/slides/_rels/slide8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7.png"/><Relationship Id="rId1" Type="http://schemas.openxmlformats.org/officeDocument/2006/relationships/slideLayout" Target="../slideLayouts/slideLayout40.xml"/><Relationship Id="rId4" Type="http://schemas.openxmlformats.org/officeDocument/2006/relationships/image" Target="../media/image6.png"/></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0.xml"/></Relationships>
</file>

<file path=ppt/slides/_rels/slide9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0.xml"/></Relationships>
</file>

<file path=ppt/slides/_rels/slide9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0.xml"/></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0.xml"/></Relationships>
</file>

<file path=ppt/slides/_rels/slide9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0.xml"/></Relationships>
</file>

<file path=ppt/slides/_rels/slide9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0.png"/><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72.png"/><Relationship Id="rId1" Type="http://schemas.openxmlformats.org/officeDocument/2006/relationships/slideLayout" Target="../slideLayouts/slideLayout40.xml"/></Relationships>
</file>

<file path=ppt/slides/_rels/slide9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72.png"/><Relationship Id="rId1" Type="http://schemas.openxmlformats.org/officeDocument/2006/relationships/slideLayout" Target="../slideLayouts/slideLayout40.xml"/></Relationships>
</file>

<file path=ppt/slides/_rels/slide9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40.xml"/><Relationship Id="rId4" Type="http://schemas.openxmlformats.org/officeDocument/2006/relationships/image" Target="../media/image7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B6307BB-228D-8602-7FCD-6B990A270356}"/>
              </a:ext>
            </a:extLst>
          </p:cNvPr>
          <p:cNvSpPr>
            <a:spLocks noGrp="1"/>
          </p:cNvSpPr>
          <p:nvPr>
            <p:ph type="ctrTitle" idx="4294967295"/>
          </p:nvPr>
        </p:nvSpPr>
        <p:spPr>
          <a:xfrm>
            <a:off x="785813" y="1214438"/>
            <a:ext cx="7772400" cy="1828800"/>
          </a:xfrm>
        </p:spPr>
        <p:txBody>
          <a:bodyPr lIns="45720" rIns="45720"/>
          <a:lstStyle/>
          <a:p>
            <a:pPr algn="ctr" eaLnBrk="1" hangingPunct="1">
              <a:defRPr/>
            </a:pPr>
            <a:r>
              <a:rPr lang="en-GB" altLang="en-US" sz="4100" dirty="0">
                <a:effectLst>
                  <a:outerShdw blurRad="38100" dist="38100" dir="2700000" algn="tl">
                    <a:srgbClr val="000000"/>
                  </a:outerShdw>
                </a:effectLst>
                <a:latin typeface="Comic Sans MS" panose="030F0702030302020204" pitchFamily="66" charset="0"/>
              </a:rPr>
              <a:t>Ear – Organ of hearing and balance</a:t>
            </a:r>
            <a:br>
              <a:rPr lang="en-US" altLang="en-US" sz="4100" dirty="0">
                <a:effectLst>
                  <a:outerShdw blurRad="38100" dist="38100" dir="2700000" algn="tl">
                    <a:srgbClr val="000000"/>
                  </a:outerShdw>
                </a:effectLst>
                <a:latin typeface="Comic Sans MS" panose="030F0702030302020204" pitchFamily="66" charset="0"/>
              </a:rPr>
            </a:br>
            <a:r>
              <a:rPr lang="en-US" altLang="en-US" sz="4100" dirty="0">
                <a:effectLst>
                  <a:outerShdw blurRad="38100" dist="38100" dir="2700000" algn="tl">
                    <a:srgbClr val="000000"/>
                  </a:outerShdw>
                </a:effectLst>
                <a:latin typeface="Comic Sans MS" panose="030F0702030302020204" pitchFamily="66" charset="0"/>
              </a:rPr>
              <a:t>(Organum </a:t>
            </a:r>
            <a:r>
              <a:rPr lang="en-US" altLang="en-US" sz="4100" dirty="0" err="1">
                <a:effectLst>
                  <a:outerShdw blurRad="38100" dist="38100" dir="2700000" algn="tl">
                    <a:srgbClr val="000000"/>
                  </a:outerShdw>
                </a:effectLst>
                <a:latin typeface="Comic Sans MS" panose="030F0702030302020204" pitchFamily="66" charset="0"/>
              </a:rPr>
              <a:t>vestibulocochleare</a:t>
            </a:r>
            <a:r>
              <a:rPr lang="en-US" altLang="en-US" sz="4100" dirty="0">
                <a:effectLst>
                  <a:outerShdw blurRad="38100" dist="38100" dir="2700000" algn="tl">
                    <a:srgbClr val="000000"/>
                  </a:outerShdw>
                </a:effectLst>
                <a:latin typeface="Comic Sans MS" panose="030F0702030302020204" pitchFamily="66" charset="0"/>
              </a:rPr>
              <a:t>)</a:t>
            </a:r>
          </a:p>
        </p:txBody>
      </p:sp>
      <p:pic>
        <p:nvPicPr>
          <p:cNvPr id="7171" name="Picture 3">
            <a:extLst>
              <a:ext uri="{FF2B5EF4-FFF2-40B4-BE49-F238E27FC236}">
                <a16:creationId xmlns:a16="http://schemas.microsoft.com/office/drawing/2014/main" id="{D16FECA7-B914-0470-7480-33EA2DC523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92" t="20235" r="26436" b="28172"/>
          <a:stretch>
            <a:fillRect/>
          </a:stretch>
        </p:blipFill>
        <p:spPr bwMode="auto">
          <a:xfrm>
            <a:off x="2428875" y="3571875"/>
            <a:ext cx="4368800"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B5F9BE3D-A3FA-21B0-CBE1-B50C4233FED8}"/>
              </a:ext>
            </a:extLst>
          </p:cNvPr>
          <p:cNvSpPr>
            <a:spLocks noGrp="1" noRot="1" noChangeArrowheads="1"/>
          </p:cNvSpPr>
          <p:nvPr>
            <p:ph type="title" idx="4294967295"/>
          </p:nvPr>
        </p:nvSpPr>
        <p:spPr>
          <a:xfrm>
            <a:off x="827088" y="333375"/>
            <a:ext cx="8229600" cy="493713"/>
          </a:xfrm>
        </p:spPr>
        <p:txBody>
          <a:bodyPr/>
          <a:lstStyle/>
          <a:p>
            <a:pPr eaLnBrk="1" hangingPunct="1">
              <a:defRPr/>
            </a:pPr>
            <a:r>
              <a:rPr lang="en-US" altLang="en-US" sz="2300" dirty="0">
                <a:effectLst>
                  <a:outerShdw blurRad="38100" dist="38100" dir="2700000" algn="tl">
                    <a:srgbClr val="000000"/>
                  </a:outerShdw>
                </a:effectLst>
                <a:latin typeface="Comic Sans MS" panose="030F0702030302020204" pitchFamily="66" charset="0"/>
              </a:rPr>
              <a:t>AURICULA</a:t>
            </a:r>
            <a:r>
              <a:rPr lang="sr-Cyrl-CS" altLang="en-US" sz="2300" dirty="0">
                <a:effectLst>
                  <a:outerShdw blurRad="38100" dist="38100" dir="2700000" algn="tl">
                    <a:srgbClr val="000000"/>
                  </a:outerShdw>
                </a:effectLst>
                <a:latin typeface="Comic Sans MS" panose="030F0702030302020204" pitchFamily="66" charset="0"/>
              </a:rPr>
              <a:t> – </a:t>
            </a:r>
            <a:r>
              <a:rPr lang="en-GB" altLang="en-US" sz="2300" dirty="0">
                <a:effectLst>
                  <a:outerShdw blurRad="38100" dist="38100" dir="2700000" algn="tl">
                    <a:srgbClr val="000000"/>
                  </a:outerShdw>
                </a:effectLst>
                <a:latin typeface="Comic Sans MS" panose="030F0702030302020204" pitchFamily="66" charset="0"/>
              </a:rPr>
              <a:t>vascularization and innervation</a:t>
            </a:r>
            <a:endParaRPr lang="en-US" altLang="en-US" sz="2300" dirty="0">
              <a:effectLst>
                <a:outerShdw blurRad="38100" dist="38100" dir="2700000" algn="tl">
                  <a:srgbClr val="000000"/>
                </a:outerShdw>
              </a:effectLst>
              <a:latin typeface="Comic Sans MS" panose="030F0702030302020204" pitchFamily="66" charset="0"/>
            </a:endParaRPr>
          </a:p>
        </p:txBody>
      </p:sp>
      <p:sp>
        <p:nvSpPr>
          <p:cNvPr id="17411" name="Rectangle 3">
            <a:extLst>
              <a:ext uri="{FF2B5EF4-FFF2-40B4-BE49-F238E27FC236}">
                <a16:creationId xmlns:a16="http://schemas.microsoft.com/office/drawing/2014/main" id="{07018838-CF2F-619F-57C4-A1762E74096F}"/>
              </a:ext>
            </a:extLst>
          </p:cNvPr>
          <p:cNvSpPr>
            <a:spLocks noGrp="1" noChangeArrowheads="1"/>
          </p:cNvSpPr>
          <p:nvPr>
            <p:ph type="body" idx="4294967295"/>
          </p:nvPr>
        </p:nvSpPr>
        <p:spPr>
          <a:xfrm>
            <a:off x="230188" y="930275"/>
            <a:ext cx="8929687" cy="2520950"/>
          </a:xfrm>
        </p:spPr>
        <p:txBody>
          <a:bodyPr/>
          <a:lstStyle/>
          <a:p>
            <a:pPr eaLnBrk="1" hangingPunct="1"/>
            <a:r>
              <a:rPr lang="en-GB" altLang="en-US" sz="2200" b="1">
                <a:latin typeface="Comic Sans MS" panose="030F0702030302020204" pitchFamily="66" charset="0"/>
              </a:rPr>
              <a:t>ARTERIES</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rr. auriculares anteriores (a. temporalis superficialis)</a:t>
            </a:r>
            <a:br>
              <a:rPr lang="en-US" altLang="en-US" sz="2200" b="1">
                <a:latin typeface="Comic Sans MS" panose="030F0702030302020204" pitchFamily="66" charset="0"/>
              </a:rPr>
            </a:br>
            <a:r>
              <a:rPr lang="en-US" altLang="en-US" sz="2200" b="1">
                <a:latin typeface="Comic Sans MS" panose="030F0702030302020204" pitchFamily="66" charset="0"/>
              </a:rPr>
              <a:t>- r. auricularis (a. auricularis posterior)</a:t>
            </a:r>
          </a:p>
          <a:p>
            <a:pPr eaLnBrk="1" hangingPunct="1"/>
            <a:r>
              <a:rPr lang="en-GB" altLang="en-US" sz="2200" b="1">
                <a:latin typeface="Comic Sans MS" panose="030F0702030302020204" pitchFamily="66" charset="0"/>
              </a:rPr>
              <a:t>VEINS</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v. auricularis posterior </a:t>
            </a:r>
            <a:r>
              <a:rPr lang="en-US" altLang="en-US" sz="1900" b="1">
                <a:latin typeface="Comic Sans MS" panose="030F0702030302020204" pitchFamily="66" charset="0"/>
              </a:rPr>
              <a:t>(</a:t>
            </a:r>
            <a:r>
              <a:rPr lang="en-GB" altLang="en-US" sz="1900" b="1">
                <a:latin typeface="Comic Sans MS" panose="030F0702030302020204" pitchFamily="66" charset="0"/>
              </a:rPr>
              <a:t>tributary to</a:t>
            </a:r>
            <a:r>
              <a:rPr lang="sr-Cyrl-CS" altLang="en-US" sz="1900" b="1">
                <a:latin typeface="Comic Sans MS" panose="030F0702030302020204" pitchFamily="66" charset="0"/>
              </a:rPr>
              <a:t> </a:t>
            </a:r>
            <a:r>
              <a:rPr lang="en-US" altLang="en-US" sz="1900" b="1">
                <a:latin typeface="Comic Sans MS" panose="030F0702030302020204" pitchFamily="66" charset="0"/>
              </a:rPr>
              <a:t>v. jugularis externa)</a:t>
            </a:r>
            <a:br>
              <a:rPr lang="en-US" altLang="en-US" sz="1900" b="1">
                <a:latin typeface="Comic Sans MS" panose="030F0702030302020204" pitchFamily="66" charset="0"/>
              </a:rPr>
            </a:br>
            <a:r>
              <a:rPr lang="en-US" altLang="en-US" sz="2200" b="1">
                <a:latin typeface="Comic Sans MS" panose="030F0702030302020204" pitchFamily="66" charset="0"/>
              </a:rPr>
              <a:t>- v. temporalis superficialis </a:t>
            </a:r>
            <a:r>
              <a:rPr lang="en-US" altLang="en-US" sz="1900" b="1">
                <a:latin typeface="Comic Sans MS" panose="030F0702030302020204" pitchFamily="66" charset="0"/>
              </a:rPr>
              <a:t>(</a:t>
            </a:r>
            <a:r>
              <a:rPr lang="en-GB" altLang="en-US" sz="1900" b="1">
                <a:latin typeface="Comic Sans MS" panose="030F0702030302020204" pitchFamily="66" charset="0"/>
              </a:rPr>
              <a:t>tributary to</a:t>
            </a:r>
            <a:r>
              <a:rPr lang="sr-Cyrl-CS" altLang="en-US" sz="1900" b="1">
                <a:latin typeface="Comic Sans MS" panose="030F0702030302020204" pitchFamily="66" charset="0"/>
              </a:rPr>
              <a:t> </a:t>
            </a:r>
            <a:r>
              <a:rPr lang="en-US" altLang="en-US" sz="1900" b="1">
                <a:latin typeface="Comic Sans MS" panose="030F0702030302020204" pitchFamily="66" charset="0"/>
              </a:rPr>
              <a:t>v. retromandibularis)</a:t>
            </a:r>
          </a:p>
        </p:txBody>
      </p:sp>
      <p:pic>
        <p:nvPicPr>
          <p:cNvPr id="17412" name="Picture 2">
            <a:extLst>
              <a:ext uri="{FF2B5EF4-FFF2-40B4-BE49-F238E27FC236}">
                <a16:creationId xmlns:a16="http://schemas.microsoft.com/office/drawing/2014/main" id="{774590A5-2427-2501-41B4-109FA985A5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3141663"/>
            <a:ext cx="6362700"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4">
            <a:extLst>
              <a:ext uri="{FF2B5EF4-FFF2-40B4-BE49-F238E27FC236}">
                <a16:creationId xmlns:a16="http://schemas.microsoft.com/office/drawing/2014/main" id="{AF607F9E-3E34-475F-9294-16705AF96D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68" t="5779" r="40714" b="44318"/>
          <a:stretch>
            <a:fillRect/>
          </a:stretch>
        </p:blipFill>
        <p:spPr bwMode="auto">
          <a:xfrm>
            <a:off x="5510213" y="4206875"/>
            <a:ext cx="3633787"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3" name="Rectangle 2">
            <a:extLst>
              <a:ext uri="{FF2B5EF4-FFF2-40B4-BE49-F238E27FC236}">
                <a16:creationId xmlns:a16="http://schemas.microsoft.com/office/drawing/2014/main" id="{D506FBEB-A654-3E06-3BC6-47EDF5A952DD}"/>
              </a:ext>
            </a:extLst>
          </p:cNvPr>
          <p:cNvSpPr txBox="1">
            <a:spLocks noRot="1" noChangeArrowheads="1"/>
          </p:cNvSpPr>
          <p:nvPr/>
        </p:nvSpPr>
        <p:spPr bwMode="auto">
          <a:xfrm>
            <a:off x="0" y="285750"/>
            <a:ext cx="9144000" cy="9112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800" b="1" dirty="0">
                <a:solidFill>
                  <a:srgbClr val="FF8D3E"/>
                </a:solidFill>
                <a:effectLst>
                  <a:outerShdw blurRad="38100" dist="38100" dir="2700000" algn="tl">
                    <a:srgbClr val="000000"/>
                  </a:outerShdw>
                </a:effectLst>
                <a:latin typeface="Comic Sans MS" panose="030F0702030302020204" pitchFamily="66" charset="0"/>
              </a:rPr>
              <a:t>Semicircular ducts (Ductus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semicircularis</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a:t>
            </a:r>
            <a:br>
              <a:rPr lang="en-US" altLang="en-US" sz="2800" b="1" dirty="0">
                <a:solidFill>
                  <a:srgbClr val="FF8D3E"/>
                </a:solidFill>
                <a:effectLst>
                  <a:outerShdw blurRad="38100" dist="38100" dir="2700000" algn="tl">
                    <a:srgbClr val="000000"/>
                  </a:outerShdw>
                </a:effectLst>
                <a:latin typeface="Comic Sans MS" panose="030F0702030302020204" pitchFamily="66" charset="0"/>
              </a:rPr>
            </a:b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anterior,posterior,lateralis</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endParaRPr lang="en-US" altLang="en-US" sz="2800" b="1" dirty="0">
              <a:solidFill>
                <a:schemeClr val="accent1"/>
              </a:solidFill>
              <a:effectLst>
                <a:outerShdw blurRad="38100" dist="38100" dir="2700000" algn="tl">
                  <a:srgbClr val="000000"/>
                </a:outerShdw>
              </a:effectLst>
              <a:latin typeface="Comic Sans MS" panose="030F0702030302020204" pitchFamily="66" charset="0"/>
            </a:endParaRPr>
          </a:p>
        </p:txBody>
      </p:sp>
      <p:sp>
        <p:nvSpPr>
          <p:cNvPr id="102404" name="Rectangle 2">
            <a:extLst>
              <a:ext uri="{FF2B5EF4-FFF2-40B4-BE49-F238E27FC236}">
                <a16:creationId xmlns:a16="http://schemas.microsoft.com/office/drawing/2014/main" id="{CFE13C18-1C2C-D854-14FA-DF25B137AC26}"/>
              </a:ext>
            </a:extLst>
          </p:cNvPr>
          <p:cNvSpPr>
            <a:spLocks noChangeArrowheads="1"/>
          </p:cNvSpPr>
          <p:nvPr/>
        </p:nvSpPr>
        <p:spPr bwMode="auto">
          <a:xfrm>
            <a:off x="250031" y="1131691"/>
            <a:ext cx="8643937" cy="5170839"/>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sz="1800" dirty="0">
                <a:solidFill>
                  <a:srgbClr val="0D0D0D"/>
                </a:solidFill>
                <a:highlight>
                  <a:srgbClr val="FFFFFF"/>
                </a:highlight>
                <a:latin typeface="Comic Sans MS" panose="030F0702030302020204" pitchFamily="66" charset="0"/>
              </a:rPr>
              <a:t>The membranous semicircular ducts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(anterior, posterior, and lateral) correspond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in width to 1/4 of the diameter of the bony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semicircular canal.</a:t>
            </a:r>
            <a:endParaRPr lang="en-US" altLang="en-US" sz="1800"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sz="1800" dirty="0">
                <a:solidFill>
                  <a:srgbClr val="0D0D0D"/>
                </a:solidFill>
                <a:highlight>
                  <a:srgbClr val="FFFFFF"/>
                </a:highlight>
                <a:latin typeface="Comic Sans MS" panose="030F0702030302020204" pitchFamily="66" charset="0"/>
              </a:rPr>
              <a:t>They are anchored with their convex side to</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the corresponding bony semicircular canal.</a:t>
            </a:r>
          </a:p>
          <a:p>
            <a:pPr eaLnBrk="1" hangingPunct="1">
              <a:lnSpc>
                <a:spcPct val="150000"/>
              </a:lnSpc>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 </a:t>
            </a:r>
            <a:r>
              <a:rPr lang="en-GB" sz="1800" dirty="0">
                <a:latin typeface="Comic Sans MS" panose="030F0702030302020204" pitchFamily="66" charset="0"/>
              </a:rPr>
              <a:t>Each semicircular duct has a </a:t>
            </a:r>
            <a:r>
              <a:rPr lang="en-GB" sz="1800" b="1" dirty="0">
                <a:latin typeface="Comic Sans MS" panose="030F0702030302020204" pitchFamily="66" charset="0"/>
              </a:rPr>
              <a:t>membranous </a:t>
            </a:r>
            <a:br>
              <a:rPr lang="en-GB" sz="1800" b="1" dirty="0">
                <a:latin typeface="Comic Sans MS" panose="030F0702030302020204" pitchFamily="66" charset="0"/>
              </a:rPr>
            </a:br>
            <a:r>
              <a:rPr lang="en-GB" sz="1800" b="1" dirty="0">
                <a:latin typeface="Comic Sans MS" panose="030F0702030302020204" pitchFamily="66" charset="0"/>
              </a:rPr>
              <a:t>   ampulla (</a:t>
            </a:r>
            <a:r>
              <a:rPr lang="en-GB" sz="1800" b="1" dirty="0" err="1">
                <a:latin typeface="Comic Sans MS" panose="030F0702030302020204" pitchFamily="66" charset="0"/>
              </a:rPr>
              <a:t>ampula</a:t>
            </a:r>
            <a:r>
              <a:rPr lang="en-GB" sz="1800" b="1" dirty="0">
                <a:latin typeface="Comic Sans MS" panose="030F0702030302020204" pitchFamily="66" charset="0"/>
              </a:rPr>
              <a:t> </a:t>
            </a:r>
            <a:r>
              <a:rPr lang="en-GB" sz="1800" b="1" dirty="0" err="1">
                <a:latin typeface="Comic Sans MS" panose="030F0702030302020204" pitchFamily="66" charset="0"/>
              </a:rPr>
              <a:t>membranacea</a:t>
            </a:r>
            <a:r>
              <a:rPr lang="en-GB" sz="1800" b="1" dirty="0">
                <a:latin typeface="Comic Sans MS" panose="030F0702030302020204" pitchFamily="66" charset="0"/>
              </a:rPr>
              <a:t>) </a:t>
            </a:r>
            <a:r>
              <a:rPr lang="en-GB" sz="1800" dirty="0">
                <a:latin typeface="Comic Sans MS" panose="030F0702030302020204" pitchFamily="66" charset="0"/>
              </a:rPr>
              <a:t>at one</a:t>
            </a:r>
            <a:br>
              <a:rPr lang="en-GB" sz="1800" dirty="0">
                <a:latin typeface="Comic Sans MS" panose="030F0702030302020204" pitchFamily="66" charset="0"/>
              </a:rPr>
            </a:br>
            <a:r>
              <a:rPr lang="en-GB" sz="1800" dirty="0">
                <a:latin typeface="Comic Sans MS" panose="030F0702030302020204" pitchFamily="66" charset="0"/>
              </a:rPr>
              <a:t>   end containing a sensory area, </a:t>
            </a:r>
            <a:r>
              <a:rPr lang="en-GB" sz="1800" b="1" dirty="0">
                <a:latin typeface="Comic Sans MS" panose="030F0702030302020204" pitchFamily="66" charset="0"/>
              </a:rPr>
              <a:t>the ampullary</a:t>
            </a:r>
            <a:br>
              <a:rPr lang="en-GB" sz="1800" b="1" dirty="0">
                <a:latin typeface="Comic Sans MS" panose="030F0702030302020204" pitchFamily="66" charset="0"/>
              </a:rPr>
            </a:br>
            <a:r>
              <a:rPr lang="en-GB" sz="1800" b="1" dirty="0">
                <a:latin typeface="Comic Sans MS" panose="030F0702030302020204" pitchFamily="66" charset="0"/>
              </a:rPr>
              <a:t>   crest</a:t>
            </a:r>
            <a:r>
              <a:rPr lang="en-GB" sz="1800" dirty="0">
                <a:latin typeface="Comic Sans MS" panose="030F0702030302020204" pitchFamily="66" charset="0"/>
              </a:rPr>
              <a:t> </a:t>
            </a:r>
            <a:r>
              <a:rPr lang="en-GB" sz="1800" b="1" dirty="0">
                <a:latin typeface="Comic Sans MS" panose="030F0702030302020204" pitchFamily="66" charset="0"/>
              </a:rPr>
              <a:t>(crista </a:t>
            </a:r>
            <a:r>
              <a:rPr lang="en-GB" sz="1800" b="1" dirty="0" err="1">
                <a:latin typeface="Comic Sans MS" panose="030F0702030302020204" pitchFamily="66" charset="0"/>
              </a:rPr>
              <a:t>ampullaris</a:t>
            </a:r>
            <a:r>
              <a:rPr lang="en-GB" sz="1800" b="1" dirty="0">
                <a:latin typeface="Comic Sans MS" panose="030F0702030302020204" pitchFamily="66" charset="0"/>
              </a:rPr>
              <a:t>) </a:t>
            </a:r>
            <a:endParaRPr lang="en-US" altLang="en-US" sz="1800" b="1"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sz="1800" dirty="0">
                <a:solidFill>
                  <a:srgbClr val="0D0D0D"/>
                </a:solidFill>
                <a:highlight>
                  <a:srgbClr val="FFFFFF"/>
                </a:highlight>
                <a:latin typeface="Comic Sans MS" panose="030F0702030302020204" pitchFamily="66" charset="0"/>
              </a:rPr>
              <a:t>The membranous ampullae correspond to the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bony ampullae and fill them almost completely.</a:t>
            </a:r>
            <a:endParaRPr lang="en-US" altLang="en-US" sz="1800" dirty="0">
              <a:latin typeface="Comic Sans MS" panose="030F0702030302020204" pitchFamily="66" charset="0"/>
            </a:endParaRPr>
          </a:p>
        </p:txBody>
      </p:sp>
      <p:pic>
        <p:nvPicPr>
          <p:cNvPr id="110597" name="Picture 4">
            <a:extLst>
              <a:ext uri="{FF2B5EF4-FFF2-40B4-BE49-F238E27FC236}">
                <a16:creationId xmlns:a16="http://schemas.microsoft.com/office/drawing/2014/main" id="{8F648609-B21B-E33F-C4C1-3912DEBC49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88" t="4062" r="38202" b="42227"/>
          <a:stretch>
            <a:fillRect/>
          </a:stretch>
        </p:blipFill>
        <p:spPr bwMode="auto">
          <a:xfrm>
            <a:off x="5340350" y="1346200"/>
            <a:ext cx="3803650" cy="28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4">
            <a:extLst>
              <a:ext uri="{FF2B5EF4-FFF2-40B4-BE49-F238E27FC236}">
                <a16:creationId xmlns:a16="http://schemas.microsoft.com/office/drawing/2014/main" id="{FC0577CE-4F91-AD8A-408E-0C89FBC614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4062" r="38202" b="42227"/>
          <a:stretch>
            <a:fillRect/>
          </a:stretch>
        </p:blipFill>
        <p:spPr bwMode="auto">
          <a:xfrm>
            <a:off x="5037138" y="725488"/>
            <a:ext cx="4108450"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19" name="Picture 4">
            <a:extLst>
              <a:ext uri="{FF2B5EF4-FFF2-40B4-BE49-F238E27FC236}">
                <a16:creationId xmlns:a16="http://schemas.microsoft.com/office/drawing/2014/main" id="{579966AD-70F4-F9A9-1383-80C34E82F3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968" t="5779" r="40714" b="44318"/>
          <a:stretch>
            <a:fillRect/>
          </a:stretch>
        </p:blipFill>
        <p:spPr bwMode="auto">
          <a:xfrm>
            <a:off x="5189538" y="3716338"/>
            <a:ext cx="3954462" cy="28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8" name="Rectangle 2">
            <a:extLst>
              <a:ext uri="{FF2B5EF4-FFF2-40B4-BE49-F238E27FC236}">
                <a16:creationId xmlns:a16="http://schemas.microsoft.com/office/drawing/2014/main" id="{89844308-8841-811C-8F96-57509C872E2B}"/>
              </a:ext>
            </a:extLst>
          </p:cNvPr>
          <p:cNvSpPr txBox="1">
            <a:spLocks noRot="1" noChangeArrowheads="1"/>
          </p:cNvSpPr>
          <p:nvPr/>
        </p:nvSpPr>
        <p:spPr bwMode="auto">
          <a:xfrm>
            <a:off x="179388" y="153988"/>
            <a:ext cx="9055100"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US" altLang="en-US" sz="3200" b="1" dirty="0">
                <a:solidFill>
                  <a:schemeClr val="accent1"/>
                </a:solidFill>
                <a:effectLst>
                  <a:outerShdw blurRad="38100" dist="38100" dir="2700000" algn="tl">
                    <a:srgbClr val="000000"/>
                  </a:outerShdw>
                </a:effectLst>
                <a:latin typeface="Comic Sans MS" panose="030F0702030302020204" pitchFamily="66" charset="0"/>
              </a:rPr>
              <a:t>Ampulla </a:t>
            </a:r>
            <a:r>
              <a:rPr lang="en-US" altLang="en-US" sz="3200" b="1" dirty="0" err="1">
                <a:solidFill>
                  <a:schemeClr val="accent1"/>
                </a:solidFill>
                <a:effectLst>
                  <a:outerShdw blurRad="38100" dist="38100" dir="2700000" algn="tl">
                    <a:srgbClr val="000000"/>
                  </a:outerShdw>
                </a:effectLst>
                <a:latin typeface="Comic Sans MS" panose="030F0702030302020204" pitchFamily="66" charset="0"/>
              </a:rPr>
              <a:t>membranacea</a:t>
            </a:r>
            <a:r>
              <a:rPr lang="en-US" altLang="en-US" sz="3200" b="1" dirty="0">
                <a:solidFill>
                  <a:schemeClr val="accent1"/>
                </a:solidFill>
                <a:effectLst>
                  <a:outerShdw blurRad="38100" dist="38100" dir="2700000" algn="tl">
                    <a:srgbClr val="000000"/>
                  </a:outerShdw>
                </a:effectLst>
                <a:latin typeface="Comic Sans MS" panose="030F0702030302020204" pitchFamily="66" charset="0"/>
              </a:rPr>
              <a:t> (membranous ampulla</a:t>
            </a:r>
            <a:r>
              <a:rPr lang="en-US" altLang="en-US" sz="3200" b="1" i="1" dirty="0">
                <a:solidFill>
                  <a:schemeClr val="accent1"/>
                </a:solidFill>
                <a:effectLst>
                  <a:outerShdw blurRad="38100" dist="38100" dir="2700000" algn="tl">
                    <a:srgbClr val="000000"/>
                  </a:outerShdw>
                </a:effectLst>
                <a:latin typeface="Comic Sans MS" panose="030F0702030302020204" pitchFamily="66" charset="0"/>
              </a:rPr>
              <a:t>)</a:t>
            </a:r>
            <a:endParaRPr lang="en-US" altLang="en-US" sz="3200" b="1" dirty="0">
              <a:solidFill>
                <a:schemeClr val="accent1"/>
              </a:solidFill>
              <a:effectLst>
                <a:outerShdw blurRad="38100" dist="38100" dir="2700000" algn="tl">
                  <a:srgbClr val="000000"/>
                </a:outerShdw>
              </a:effectLst>
              <a:latin typeface="Comic Sans MS" panose="030F0702030302020204" pitchFamily="66" charset="0"/>
            </a:endParaRPr>
          </a:p>
        </p:txBody>
      </p:sp>
      <p:sp>
        <p:nvSpPr>
          <p:cNvPr id="103429" name="Rectangle 2">
            <a:extLst>
              <a:ext uri="{FF2B5EF4-FFF2-40B4-BE49-F238E27FC236}">
                <a16:creationId xmlns:a16="http://schemas.microsoft.com/office/drawing/2014/main" id="{B1293A99-85DB-7146-7930-DD0EDEA71F54}"/>
              </a:ext>
            </a:extLst>
          </p:cNvPr>
          <p:cNvSpPr>
            <a:spLocks noChangeArrowheads="1"/>
          </p:cNvSpPr>
          <p:nvPr/>
        </p:nvSpPr>
        <p:spPr bwMode="auto">
          <a:xfrm>
            <a:off x="250031" y="859065"/>
            <a:ext cx="8643938" cy="5139869"/>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a:t>
            </a:r>
            <a:r>
              <a:rPr lang="en-GB" sz="1800" dirty="0">
                <a:solidFill>
                  <a:srgbClr val="0D0D0D"/>
                </a:solidFill>
                <a:highlight>
                  <a:srgbClr val="FFFFFF"/>
                </a:highlight>
                <a:latin typeface="Comic Sans MS" panose="030F0702030302020204" pitchFamily="66" charset="0"/>
              </a:rPr>
              <a:t>On the outer side of each membranous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ampulla, a branch of the vestibular nerve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exits and creates a transverse groove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(sulcus </a:t>
            </a:r>
            <a:r>
              <a:rPr lang="en-GB" sz="1800" dirty="0" err="1">
                <a:solidFill>
                  <a:srgbClr val="0D0D0D"/>
                </a:solidFill>
                <a:highlight>
                  <a:srgbClr val="FFFFFF"/>
                </a:highlight>
                <a:latin typeface="Comic Sans MS" panose="030F0702030302020204" pitchFamily="66" charset="0"/>
              </a:rPr>
              <a:t>ampullaris</a:t>
            </a:r>
            <a:r>
              <a:rPr lang="en-GB" sz="1800" dirty="0">
                <a:solidFill>
                  <a:srgbClr val="0D0D0D"/>
                </a:solidFill>
                <a:highlight>
                  <a:srgbClr val="FFFFFF"/>
                </a:highlight>
                <a:latin typeface="Comic Sans MS" panose="030F0702030302020204" pitchFamily="66" charset="0"/>
              </a:rPr>
              <a:t>).</a:t>
            </a:r>
          </a:p>
          <a:p>
            <a:pPr eaLnBrk="1" hangingPunct="1">
              <a:spcBef>
                <a:spcPct val="0"/>
              </a:spcBef>
              <a:buClrTx/>
              <a:buSzTx/>
              <a:buFont typeface="Arial" panose="020B0604020202020204" pitchFamily="34" charset="0"/>
              <a:buNone/>
              <a:defRPr/>
            </a:pPr>
            <a:endParaRPr lang="en-US" altLang="en-US" sz="1800" i="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pl-PL" altLang="en-US" sz="2000" dirty="0">
                <a:latin typeface="Comic Sans MS" panose="030F0702030302020204" pitchFamily="66" charset="0"/>
              </a:rPr>
              <a:t>•</a:t>
            </a:r>
            <a:r>
              <a:rPr lang="en-GB" sz="1800" dirty="0">
                <a:solidFill>
                  <a:srgbClr val="0D0D0D"/>
                </a:solidFill>
                <a:highlight>
                  <a:srgbClr val="FFFFFF"/>
                </a:highlight>
                <a:latin typeface="Comic Sans MS" panose="030F0702030302020204" pitchFamily="66" charset="0"/>
              </a:rPr>
              <a:t>At that location, on the inner surface of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the wall, connective tissue supports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epithelium in the form of </a:t>
            </a:r>
            <a:r>
              <a:rPr lang="en-GB" sz="1800" b="1" dirty="0">
                <a:solidFill>
                  <a:srgbClr val="0D0D0D"/>
                </a:solidFill>
                <a:highlight>
                  <a:srgbClr val="FFFFFF"/>
                </a:highlight>
                <a:latin typeface="Comic Sans MS" panose="030F0702030302020204" pitchFamily="66" charset="0"/>
              </a:rPr>
              <a:t>ampullary crest</a:t>
            </a:r>
            <a:br>
              <a:rPr lang="en-GB" sz="1800" b="1" dirty="0">
                <a:solidFill>
                  <a:srgbClr val="0D0D0D"/>
                </a:solidFill>
                <a:highlight>
                  <a:srgbClr val="FFFFFF"/>
                </a:highlight>
                <a:latin typeface="Comic Sans MS" panose="030F0702030302020204" pitchFamily="66" charset="0"/>
              </a:rPr>
            </a:br>
            <a:r>
              <a:rPr lang="en-GB" sz="1800" b="1" dirty="0">
                <a:solidFill>
                  <a:srgbClr val="0D0D0D"/>
                </a:solidFill>
                <a:highlight>
                  <a:srgbClr val="FFFFFF"/>
                </a:highlight>
                <a:latin typeface="Comic Sans MS" panose="030F0702030302020204" pitchFamily="66" charset="0"/>
              </a:rPr>
              <a:t>  (crista </a:t>
            </a:r>
            <a:r>
              <a:rPr lang="en-GB" sz="1800" b="1" dirty="0" err="1">
                <a:solidFill>
                  <a:srgbClr val="0D0D0D"/>
                </a:solidFill>
                <a:highlight>
                  <a:srgbClr val="FFFFFF"/>
                </a:highlight>
                <a:latin typeface="Comic Sans MS" panose="030F0702030302020204" pitchFamily="66" charset="0"/>
              </a:rPr>
              <a:t>ampullaris</a:t>
            </a:r>
            <a:r>
              <a:rPr lang="en-GB" sz="1800" b="1" dirty="0">
                <a:solidFill>
                  <a:srgbClr val="0D0D0D"/>
                </a:solidFill>
                <a:highlight>
                  <a:srgbClr val="FFFFFF"/>
                </a:highlight>
                <a:latin typeface="Comic Sans MS" panose="030F0702030302020204" pitchFamily="66" charset="0"/>
              </a:rPr>
              <a:t>).</a:t>
            </a:r>
          </a:p>
          <a:p>
            <a:pPr eaLnBrk="1" hangingPunct="1">
              <a:spcBef>
                <a:spcPct val="0"/>
              </a:spcBef>
              <a:buClrTx/>
              <a:buSzTx/>
              <a:buFont typeface="Arial" panose="020B0604020202020204" pitchFamily="34" charset="0"/>
              <a:buNone/>
              <a:defRPr/>
            </a:pPr>
            <a:endParaRPr lang="en-US" altLang="en-US" sz="1800" b="1" i="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a:t>
            </a:r>
            <a:r>
              <a:rPr lang="en-GB" sz="1800" dirty="0">
                <a:highlight>
                  <a:srgbClr val="FFFFFF"/>
                </a:highlight>
                <a:latin typeface="Comic Sans MS" panose="030F0702030302020204" pitchFamily="66" charset="0"/>
              </a:rPr>
              <a:t>Like the maculae of the saccule and utricle,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the sensory neuroepithelium in the ampullary</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crest is covered by a gelatinous structure</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called the cupula (WITHOUT OTOLITHS –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difference in relation to macula)</a:t>
            </a:r>
          </a:p>
          <a:p>
            <a:pPr eaLnBrk="1" hangingPunct="1">
              <a:spcBef>
                <a:spcPct val="0"/>
              </a:spcBef>
              <a:buClrTx/>
              <a:buSzTx/>
              <a:buFont typeface="Arial" panose="020B0604020202020204" pitchFamily="34" charset="0"/>
              <a:buNone/>
              <a:defRPr/>
            </a:pPr>
            <a:r>
              <a:rPr lang="en-GB" sz="1800" dirty="0">
                <a:highlight>
                  <a:srgbClr val="FFFFFF"/>
                </a:highlight>
                <a:latin typeface="Comic Sans MS" panose="030F0702030302020204" pitchFamily="66" charset="0"/>
              </a:rPr>
              <a:t> The cupula lags behind during head movement,</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allowing activation of the mechanosensitive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hair cells in the neuroepithelium.</a:t>
            </a:r>
            <a:endParaRPr lang="en-US" altLang="en-US" sz="1800" dirty="0">
              <a:latin typeface="Comic Sans MS" panose="030F0702030302020204" pitchFamily="66"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Box 2">
            <a:extLst>
              <a:ext uri="{FF2B5EF4-FFF2-40B4-BE49-F238E27FC236}">
                <a16:creationId xmlns:a16="http://schemas.microsoft.com/office/drawing/2014/main" id="{BD701E76-0B27-EB65-3D03-96336670C1F7}"/>
              </a:ext>
            </a:extLst>
          </p:cNvPr>
          <p:cNvSpPr txBox="1">
            <a:spLocks noChangeArrowheads="1"/>
          </p:cNvSpPr>
          <p:nvPr/>
        </p:nvSpPr>
        <p:spPr bwMode="auto">
          <a:xfrm>
            <a:off x="358775" y="1052513"/>
            <a:ext cx="87852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 The ampullary crests are sensors rotational acceleration or deceleration of</a:t>
            </a:r>
            <a:br>
              <a:rPr lang="en-GB" altLang="en-US">
                <a:latin typeface="Comic Sans MS" panose="030F0702030302020204" pitchFamily="66" charset="0"/>
              </a:rPr>
            </a:br>
            <a:r>
              <a:rPr lang="en-GB" altLang="en-US">
                <a:latin typeface="Comic Sans MS" panose="030F0702030302020204" pitchFamily="66" charset="0"/>
              </a:rPr>
              <a:t>   the head, recording movements of the endolymph in the ampulla resulting</a:t>
            </a:r>
            <a:br>
              <a:rPr lang="en-GB" altLang="en-US">
                <a:latin typeface="Comic Sans MS" panose="030F0702030302020204" pitchFamily="66" charset="0"/>
              </a:rPr>
            </a:br>
            <a:r>
              <a:rPr lang="en-GB" altLang="en-US">
                <a:latin typeface="Comic Sans MS" panose="030F0702030302020204" pitchFamily="66" charset="0"/>
              </a:rPr>
              <a:t>   from rotation of the head in the plane of the duct. </a:t>
            </a:r>
            <a:br>
              <a:rPr lang="en-GB" altLang="en-US">
                <a:latin typeface="Comic Sans MS" panose="030F0702030302020204" pitchFamily="66" charset="0"/>
              </a:rPr>
            </a:br>
            <a:br>
              <a:rPr lang="en-GB" altLang="en-US">
                <a:latin typeface="Comic Sans MS" panose="030F0702030302020204" pitchFamily="66" charset="0"/>
              </a:rPr>
            </a:br>
            <a:r>
              <a:rPr lang="en-GB" altLang="en-US">
                <a:latin typeface="Comic Sans MS" panose="030F0702030302020204" pitchFamily="66" charset="0"/>
              </a:rPr>
              <a:t>* The hair cells of the ampullary crests, like those of the maculae, stimulate</a:t>
            </a:r>
            <a:br>
              <a:rPr lang="en-GB" altLang="en-US">
                <a:latin typeface="Comic Sans MS" panose="030F0702030302020204" pitchFamily="66" charset="0"/>
              </a:rPr>
            </a:br>
            <a:r>
              <a:rPr lang="en-GB" altLang="en-US">
                <a:latin typeface="Comic Sans MS" panose="030F0702030302020204" pitchFamily="66" charset="0"/>
              </a:rPr>
              <a:t>   primary sensory neurons of the vestibular nerve, whose cell bodies are also in</a:t>
            </a:r>
            <a:br>
              <a:rPr lang="en-GB" altLang="en-US">
                <a:latin typeface="Comic Sans MS" panose="030F0702030302020204" pitchFamily="66" charset="0"/>
              </a:rPr>
            </a:br>
            <a:r>
              <a:rPr lang="en-GB" altLang="en-US">
                <a:latin typeface="Comic Sans MS" panose="030F0702030302020204" pitchFamily="66" charset="0"/>
              </a:rPr>
              <a:t>   the vestibular ganglion.</a:t>
            </a:r>
          </a:p>
        </p:txBody>
      </p:sp>
      <p:sp>
        <p:nvSpPr>
          <p:cNvPr id="4" name="Rectangle 2">
            <a:extLst>
              <a:ext uri="{FF2B5EF4-FFF2-40B4-BE49-F238E27FC236}">
                <a16:creationId xmlns:a16="http://schemas.microsoft.com/office/drawing/2014/main" id="{A8897821-3C35-61C6-098F-C10B4BC11168}"/>
              </a:ext>
            </a:extLst>
          </p:cNvPr>
          <p:cNvSpPr txBox="1">
            <a:spLocks noRot="1" noChangeArrowheads="1"/>
          </p:cNvSpPr>
          <p:nvPr/>
        </p:nvSpPr>
        <p:spPr bwMode="auto">
          <a:xfrm>
            <a:off x="223838" y="260350"/>
            <a:ext cx="9055100"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US" altLang="en-US" sz="3200" b="1" dirty="0">
                <a:solidFill>
                  <a:schemeClr val="accent1"/>
                </a:solidFill>
                <a:effectLst>
                  <a:outerShdw blurRad="38100" dist="38100" dir="2700000" algn="tl">
                    <a:srgbClr val="000000"/>
                  </a:outerShdw>
                </a:effectLst>
                <a:latin typeface="Comic Sans MS" panose="030F0702030302020204" pitchFamily="66" charset="0"/>
              </a:rPr>
              <a:t>Ampulla </a:t>
            </a:r>
            <a:r>
              <a:rPr lang="en-US" altLang="en-US" sz="3200" b="1" dirty="0" err="1">
                <a:solidFill>
                  <a:schemeClr val="accent1"/>
                </a:solidFill>
                <a:effectLst>
                  <a:outerShdw blurRad="38100" dist="38100" dir="2700000" algn="tl">
                    <a:srgbClr val="000000"/>
                  </a:outerShdw>
                </a:effectLst>
                <a:latin typeface="Comic Sans MS" panose="030F0702030302020204" pitchFamily="66" charset="0"/>
              </a:rPr>
              <a:t>membranacea</a:t>
            </a:r>
            <a:r>
              <a:rPr lang="en-US" altLang="en-US" sz="3200" b="1" dirty="0">
                <a:solidFill>
                  <a:schemeClr val="accent1"/>
                </a:solidFill>
                <a:effectLst>
                  <a:outerShdw blurRad="38100" dist="38100" dir="2700000" algn="tl">
                    <a:srgbClr val="000000"/>
                  </a:outerShdw>
                </a:effectLst>
                <a:latin typeface="Comic Sans MS" panose="030F0702030302020204" pitchFamily="66" charset="0"/>
              </a:rPr>
              <a:t> (membranous ampulla</a:t>
            </a:r>
            <a:r>
              <a:rPr lang="en-US" altLang="en-US" sz="3200" b="1" i="1" dirty="0">
                <a:solidFill>
                  <a:schemeClr val="accent1"/>
                </a:solidFill>
                <a:effectLst>
                  <a:outerShdw blurRad="38100" dist="38100" dir="2700000" algn="tl">
                    <a:srgbClr val="000000"/>
                  </a:outerShdw>
                </a:effectLst>
                <a:latin typeface="Comic Sans MS" panose="030F0702030302020204" pitchFamily="66" charset="0"/>
              </a:rPr>
              <a:t>)</a:t>
            </a:r>
            <a:endParaRPr lang="en-US" altLang="en-US" sz="3200" b="1" dirty="0">
              <a:solidFill>
                <a:schemeClr val="accent1"/>
              </a:solidFill>
              <a:effectLst>
                <a:outerShdw blurRad="38100" dist="38100" dir="2700000" algn="tl">
                  <a:srgbClr val="000000"/>
                </a:outerShdw>
              </a:effectLst>
              <a:latin typeface="Comic Sans MS" panose="030F0702030302020204" pitchFamily="66" charset="0"/>
            </a:endParaRPr>
          </a:p>
        </p:txBody>
      </p:sp>
      <p:pic>
        <p:nvPicPr>
          <p:cNvPr id="112644" name="Picture 2" descr="Vestibular System – Oto Surgery Atlas">
            <a:extLst>
              <a:ext uri="{FF2B5EF4-FFF2-40B4-BE49-F238E27FC236}">
                <a16:creationId xmlns:a16="http://schemas.microsoft.com/office/drawing/2014/main" id="{0C3521DB-10A3-7FBD-0041-3A7240E042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1388" y="3429000"/>
            <a:ext cx="4081462"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5" name="Picture 5">
            <a:extLst>
              <a:ext uri="{FF2B5EF4-FFF2-40B4-BE49-F238E27FC236}">
                <a16:creationId xmlns:a16="http://schemas.microsoft.com/office/drawing/2014/main" id="{E4F963A9-A9F4-8A97-671E-99E2D816A5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775" y="3773488"/>
            <a:ext cx="4525963" cy="246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a:extLst>
              <a:ext uri="{FF2B5EF4-FFF2-40B4-BE49-F238E27FC236}">
                <a16:creationId xmlns:a16="http://schemas.microsoft.com/office/drawing/2014/main" id="{4EBC347B-E7B5-50F2-9F40-3E64E2BFCC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763" y="2303463"/>
            <a:ext cx="6848475" cy="402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7" name="TextBox 3">
            <a:extLst>
              <a:ext uri="{FF2B5EF4-FFF2-40B4-BE49-F238E27FC236}">
                <a16:creationId xmlns:a16="http://schemas.microsoft.com/office/drawing/2014/main" id="{FE2311F6-1200-6485-ACEA-233E074C745C}"/>
              </a:ext>
            </a:extLst>
          </p:cNvPr>
          <p:cNvSpPr txBox="1">
            <a:spLocks noChangeArrowheads="1"/>
          </p:cNvSpPr>
          <p:nvPr/>
        </p:nvSpPr>
        <p:spPr bwMode="auto">
          <a:xfrm>
            <a:off x="2024063" y="1898650"/>
            <a:ext cx="1684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n. vestibularis </a:t>
            </a:r>
          </a:p>
        </p:txBody>
      </p:sp>
      <p:cxnSp>
        <p:nvCxnSpPr>
          <p:cNvPr id="113668" name="Straight Arrow Connector 5">
            <a:extLst>
              <a:ext uri="{FF2B5EF4-FFF2-40B4-BE49-F238E27FC236}">
                <a16:creationId xmlns:a16="http://schemas.microsoft.com/office/drawing/2014/main" id="{4C4D7550-1B12-A73D-9354-53575F387802}"/>
              </a:ext>
            </a:extLst>
          </p:cNvPr>
          <p:cNvCxnSpPr>
            <a:cxnSpLocks noChangeShapeType="1"/>
          </p:cNvCxnSpPr>
          <p:nvPr/>
        </p:nvCxnSpPr>
        <p:spPr bwMode="auto">
          <a:xfrm>
            <a:off x="3492500" y="2349500"/>
            <a:ext cx="1835150" cy="947738"/>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3669" name="TextBox 10">
            <a:extLst>
              <a:ext uri="{FF2B5EF4-FFF2-40B4-BE49-F238E27FC236}">
                <a16:creationId xmlns:a16="http://schemas.microsoft.com/office/drawing/2014/main" id="{B9F1A294-54BF-60FC-558F-3654DB1C318A}"/>
              </a:ext>
            </a:extLst>
          </p:cNvPr>
          <p:cNvSpPr txBox="1">
            <a:spLocks noChangeArrowheads="1"/>
          </p:cNvSpPr>
          <p:nvPr/>
        </p:nvSpPr>
        <p:spPr bwMode="auto">
          <a:xfrm>
            <a:off x="611188" y="533400"/>
            <a:ext cx="27384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 n. saccularis, </a:t>
            </a:r>
            <a:br>
              <a:rPr lang="en-GB" altLang="en-US">
                <a:latin typeface="Comic Sans MS" panose="030F0702030302020204" pitchFamily="66" charset="0"/>
              </a:rPr>
            </a:br>
            <a:r>
              <a:rPr lang="en-GB" altLang="en-US">
                <a:latin typeface="Comic Sans MS" panose="030F0702030302020204" pitchFamily="66" charset="0"/>
              </a:rPr>
              <a:t>- n. utriculoampullaris </a:t>
            </a:r>
            <a:br>
              <a:rPr lang="en-GB" altLang="en-US">
                <a:latin typeface="Comic Sans MS" panose="030F0702030302020204" pitchFamily="66" charset="0"/>
              </a:rPr>
            </a:br>
            <a:r>
              <a:rPr lang="en-GB" altLang="en-US">
                <a:latin typeface="Comic Sans MS" panose="030F0702030302020204" pitchFamily="66" charset="0"/>
              </a:rPr>
              <a:t>- n. ampullaris posterior</a:t>
            </a:r>
          </a:p>
        </p:txBody>
      </p:sp>
      <p:sp>
        <p:nvSpPr>
          <p:cNvPr id="113670" name="TextBox 12">
            <a:extLst>
              <a:ext uri="{FF2B5EF4-FFF2-40B4-BE49-F238E27FC236}">
                <a16:creationId xmlns:a16="http://schemas.microsoft.com/office/drawing/2014/main" id="{F793EDBB-813A-6207-A0C8-B12D509387C0}"/>
              </a:ext>
            </a:extLst>
          </p:cNvPr>
          <p:cNvSpPr txBox="1">
            <a:spLocks noChangeArrowheads="1"/>
          </p:cNvSpPr>
          <p:nvPr/>
        </p:nvSpPr>
        <p:spPr bwMode="auto">
          <a:xfrm>
            <a:off x="3702050" y="354013"/>
            <a:ext cx="51181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 carry stimuli of sense of balance from</a:t>
            </a:r>
            <a:br>
              <a:rPr lang="en-GB" altLang="en-US">
                <a:latin typeface="Comic Sans MS" panose="030F0702030302020204" pitchFamily="66" charset="0"/>
              </a:rPr>
            </a:br>
            <a:r>
              <a:rPr lang="en-GB" altLang="en-US">
                <a:latin typeface="Comic Sans MS" panose="030F0702030302020204" pitchFamily="66" charset="0"/>
              </a:rPr>
              <a:t>   macula saculi/utriculi and ampullary crest</a:t>
            </a:r>
            <a:br>
              <a:rPr lang="en-GB" altLang="en-US">
                <a:latin typeface="Comic Sans MS" panose="030F0702030302020204" pitchFamily="66" charset="0"/>
              </a:rPr>
            </a:br>
            <a:r>
              <a:rPr lang="en-GB" altLang="en-US">
                <a:latin typeface="Comic Sans MS" panose="030F0702030302020204" pitchFamily="66" charset="0"/>
              </a:rPr>
              <a:t>   in vestibular ganglion</a:t>
            </a:r>
            <a:br>
              <a:rPr lang="en-GB" altLang="en-US">
                <a:latin typeface="Comic Sans MS" panose="030F0702030302020204" pitchFamily="66" charset="0"/>
              </a:rPr>
            </a:br>
            <a:r>
              <a:rPr lang="en-GB" altLang="en-US">
                <a:latin typeface="Comic Sans MS" panose="030F0702030302020204" pitchFamily="66" charset="0"/>
              </a:rPr>
              <a:t>- n. vestibularis exit vestibular ganglion and</a:t>
            </a:r>
            <a:br>
              <a:rPr lang="en-GB" altLang="en-US">
                <a:latin typeface="Comic Sans MS" panose="030F0702030302020204" pitchFamily="66" charset="0"/>
              </a:rPr>
            </a:br>
            <a:r>
              <a:rPr lang="en-GB" altLang="en-US">
                <a:latin typeface="Comic Sans MS" panose="030F0702030302020204" pitchFamily="66" charset="0"/>
              </a:rPr>
              <a:t>   carries stimuli toward the brain </a:t>
            </a:r>
          </a:p>
        </p:txBody>
      </p:sp>
      <p:sp>
        <p:nvSpPr>
          <p:cNvPr id="113671" name="Right Brace 14">
            <a:extLst>
              <a:ext uri="{FF2B5EF4-FFF2-40B4-BE49-F238E27FC236}">
                <a16:creationId xmlns:a16="http://schemas.microsoft.com/office/drawing/2014/main" id="{28011B58-ABE1-CFC2-FFE2-A0500005F675}"/>
              </a:ext>
            </a:extLst>
          </p:cNvPr>
          <p:cNvSpPr>
            <a:spLocks/>
          </p:cNvSpPr>
          <p:nvPr/>
        </p:nvSpPr>
        <p:spPr bwMode="auto">
          <a:xfrm>
            <a:off x="3349625" y="354013"/>
            <a:ext cx="501650" cy="1477962"/>
          </a:xfrm>
          <a:prstGeom prst="rightBrace">
            <a:avLst>
              <a:gd name="adj1" fmla="val 8348"/>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endParaRPr lang="en-GB"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262118F5-8BAB-7AD8-556F-BD201AD44223}"/>
              </a:ext>
            </a:extLst>
          </p:cNvPr>
          <p:cNvSpPr txBox="1">
            <a:spLocks noRot="1" noChangeArrowheads="1"/>
          </p:cNvSpPr>
          <p:nvPr/>
        </p:nvSpPr>
        <p:spPr bwMode="auto">
          <a:xfrm>
            <a:off x="342900" y="303213"/>
            <a:ext cx="8466138"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Perilymphatic</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 space (</a:t>
            </a: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Spatium</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 </a:t>
            </a: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perilymphaticum</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a:t>
            </a:r>
          </a:p>
        </p:txBody>
      </p:sp>
      <p:pic>
        <p:nvPicPr>
          <p:cNvPr id="114691" name="Picture 4">
            <a:extLst>
              <a:ext uri="{FF2B5EF4-FFF2-40B4-BE49-F238E27FC236}">
                <a16:creationId xmlns:a16="http://schemas.microsoft.com/office/drawing/2014/main" id="{46ECD67D-A31F-074B-B7CC-1AF85E6EB9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4062" r="38202" b="42227"/>
          <a:stretch>
            <a:fillRect/>
          </a:stretch>
        </p:blipFill>
        <p:spPr bwMode="auto">
          <a:xfrm>
            <a:off x="5357813" y="3714750"/>
            <a:ext cx="3424237"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2" name="Rectangle 7">
            <a:extLst>
              <a:ext uri="{FF2B5EF4-FFF2-40B4-BE49-F238E27FC236}">
                <a16:creationId xmlns:a16="http://schemas.microsoft.com/office/drawing/2014/main" id="{5680E11C-6992-569A-6821-A6ED50738DA2}"/>
              </a:ext>
            </a:extLst>
          </p:cNvPr>
          <p:cNvSpPr>
            <a:spLocks noChangeArrowheads="1"/>
          </p:cNvSpPr>
          <p:nvPr/>
        </p:nvSpPr>
        <p:spPr bwMode="auto">
          <a:xfrm>
            <a:off x="203821" y="928688"/>
            <a:ext cx="8605837" cy="5632311"/>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a:t>
            </a:r>
            <a:r>
              <a:rPr lang="vi-VN" altLang="en-US" sz="1800" dirty="0"/>
              <a:t> </a:t>
            </a:r>
            <a:r>
              <a:rPr lang="en-GB" sz="1800" dirty="0">
                <a:solidFill>
                  <a:srgbClr val="0D0D0D"/>
                </a:solidFill>
                <a:highlight>
                  <a:srgbClr val="FFFFFF"/>
                </a:highlight>
                <a:latin typeface="Comic Sans MS" panose="030F0702030302020204" pitchFamily="66" charset="0"/>
              </a:rPr>
              <a:t>The </a:t>
            </a:r>
            <a:r>
              <a:rPr lang="en-GB" sz="1800" dirty="0" err="1">
                <a:solidFill>
                  <a:srgbClr val="0D0D0D"/>
                </a:solidFill>
                <a:highlight>
                  <a:srgbClr val="FFFFFF"/>
                </a:highlight>
                <a:latin typeface="Comic Sans MS" panose="030F0702030302020204" pitchFamily="66" charset="0"/>
              </a:rPr>
              <a:t>perilymphatic</a:t>
            </a:r>
            <a:r>
              <a:rPr lang="en-GB" sz="1800" dirty="0">
                <a:solidFill>
                  <a:srgbClr val="0D0D0D"/>
                </a:solidFill>
                <a:highlight>
                  <a:srgbClr val="FFFFFF"/>
                </a:highlight>
                <a:latin typeface="Comic Sans MS" panose="030F0702030302020204" pitchFamily="66" charset="0"/>
              </a:rPr>
              <a:t> space represents the space between the walls of the</a:t>
            </a:r>
          </a:p>
          <a:p>
            <a:pPr eaLnBrk="1" hangingPunct="1">
              <a:spcBef>
                <a:spcPct val="0"/>
              </a:spcBef>
              <a:buClrTx/>
              <a:buSzTx/>
              <a:buFont typeface="Arial" panose="020B0604020202020204" pitchFamily="34" charset="0"/>
              <a:buNone/>
              <a:defRPr/>
            </a:pPr>
            <a:r>
              <a:rPr lang="en-GB" sz="1800" dirty="0">
                <a:solidFill>
                  <a:srgbClr val="0D0D0D"/>
                </a:solidFill>
                <a:highlight>
                  <a:srgbClr val="FFFFFF"/>
                </a:highlight>
                <a:latin typeface="Comic Sans MS" panose="030F0702030302020204" pitchFamily="66" charset="0"/>
              </a:rPr>
              <a:t>   membranous and bony labyrinth in the cochlea, vestibule, and semicircular</a:t>
            </a:r>
          </a:p>
          <a:p>
            <a:pPr eaLnBrk="1" hangingPunct="1">
              <a:spcBef>
                <a:spcPct val="0"/>
              </a:spcBef>
              <a:buClrTx/>
              <a:buSzTx/>
              <a:buFont typeface="Arial" panose="020B0604020202020204" pitchFamily="34" charset="0"/>
              <a:buNone/>
              <a:defRPr/>
            </a:pPr>
            <a:r>
              <a:rPr lang="en-GB" sz="1800" dirty="0">
                <a:solidFill>
                  <a:srgbClr val="0D0D0D"/>
                </a:solidFill>
                <a:highlight>
                  <a:srgbClr val="FFFFFF"/>
                </a:highlight>
                <a:latin typeface="Comic Sans MS" panose="030F0702030302020204" pitchFamily="66" charset="0"/>
              </a:rPr>
              <a:t>   canals.</a:t>
            </a:r>
            <a:endParaRPr lang="pl-PL"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endParaRPr lang="pl-PL"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In </a:t>
            </a:r>
            <a:r>
              <a:rPr lang="en-GB" altLang="en-US" sz="1800" b="1" dirty="0">
                <a:latin typeface="Comic Sans MS" panose="030F0702030302020204" pitchFamily="66" charset="0"/>
              </a:rPr>
              <a:t>vestibule, </a:t>
            </a:r>
            <a:r>
              <a:rPr lang="en-GB" altLang="en-US" sz="1800" dirty="0">
                <a:latin typeface="Comic Sans MS" panose="030F0702030302020204" pitchFamily="66" charset="0"/>
              </a:rPr>
              <a:t>the greatest part of </a:t>
            </a:r>
            <a:r>
              <a:rPr lang="en-GB" altLang="en-US" sz="1800" dirty="0" err="1">
                <a:latin typeface="Comic Sans MS" panose="030F0702030302020204" pitchFamily="66" charset="0"/>
              </a:rPr>
              <a:t>perilymphatic</a:t>
            </a:r>
            <a:r>
              <a:rPr lang="en-GB" altLang="en-US" sz="1800" dirty="0">
                <a:latin typeface="Comic Sans MS" panose="030F0702030302020204" pitchFamily="66" charset="0"/>
              </a:rPr>
              <a:t> space is laterally from</a:t>
            </a:r>
            <a:br>
              <a:rPr lang="en-GB" altLang="en-US" sz="1800" dirty="0">
                <a:latin typeface="Comic Sans MS" panose="030F0702030302020204" pitchFamily="66" charset="0"/>
              </a:rPr>
            </a:br>
            <a:r>
              <a:rPr lang="en-GB" altLang="en-US" sz="1800" dirty="0">
                <a:latin typeface="Comic Sans MS" panose="030F0702030302020204" pitchFamily="66" charset="0"/>
              </a:rPr>
              <a:t>   saccule and utricle</a:t>
            </a:r>
            <a:r>
              <a:rPr lang="en-US" altLang="en-US" sz="1800" dirty="0">
                <a:latin typeface="Comic Sans MS" panose="030F0702030302020204" pitchFamily="66" charset="0"/>
              </a:rPr>
              <a:t>; </a:t>
            </a:r>
            <a:r>
              <a:rPr lang="en-GB" altLang="en-US" sz="1800" dirty="0">
                <a:latin typeface="Comic Sans MS" panose="030F0702030302020204" pitchFamily="66" charset="0"/>
              </a:rPr>
              <a:t>it continues</a:t>
            </a:r>
            <a:r>
              <a:rPr lang="en-US" altLang="en-US" sz="1800" b="1" dirty="0">
                <a:latin typeface="Comic Sans MS" panose="030F0702030302020204" pitchFamily="66" charset="0"/>
              </a:rPr>
              <a:t> </a:t>
            </a:r>
            <a:r>
              <a:rPr lang="en-GB" altLang="en-US" sz="1800" dirty="0">
                <a:latin typeface="Comic Sans MS" panose="030F0702030302020204" pitchFamily="66" charset="0"/>
              </a:rPr>
              <a:t>through</a:t>
            </a:r>
            <a:r>
              <a:rPr lang="en-GB" altLang="en-US" sz="1800" b="1" dirty="0">
                <a:latin typeface="Comic Sans MS" panose="030F0702030302020204" pitchFamily="66" charset="0"/>
              </a:rPr>
              <a:t> cochlea </a:t>
            </a:r>
            <a:r>
              <a:rPr lang="en-GB" sz="1800" dirty="0">
                <a:solidFill>
                  <a:srgbClr val="0D0D0D"/>
                </a:solidFill>
                <a:highlight>
                  <a:srgbClr val="FFFFFF"/>
                </a:highlight>
                <a:latin typeface="Comic Sans MS" panose="030F0702030302020204" pitchFamily="66" charset="0"/>
              </a:rPr>
              <a:t>as the scala vestibuli and</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scala tympani, which communicates with scala tympani via the helicotrema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opening at the level of apex of cochlea (scala vestibuli and scala tympani are</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separated through the rest of cochlea by the bony spiral lamina and the</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cochlear duct).</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In</a:t>
            </a:r>
            <a:r>
              <a:rPr lang="en-US" altLang="en-US" sz="1800" dirty="0">
                <a:latin typeface="Comic Sans MS" panose="030F0702030302020204" pitchFamily="66" charset="0"/>
              </a:rPr>
              <a:t> </a:t>
            </a:r>
            <a:r>
              <a:rPr lang="en-GB" altLang="en-US" sz="1800" b="1" dirty="0">
                <a:latin typeface="Comic Sans MS" panose="030F0702030302020204" pitchFamily="66" charset="0"/>
              </a:rPr>
              <a:t>semicircular bony ducts </a:t>
            </a:r>
            <a:r>
              <a:rPr lang="en-GB" altLang="en-US" sz="1800" dirty="0" err="1">
                <a:latin typeface="Comic Sans MS" panose="030F0702030302020204" pitchFamily="66" charset="0"/>
              </a:rPr>
              <a:t>perilymphatic</a:t>
            </a:r>
            <a:r>
              <a:rPr lang="en-GB"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  space extends adjacent to its medial wall.</a:t>
            </a:r>
          </a:p>
          <a:p>
            <a:pPr eaLnBrk="1" hangingPunct="1">
              <a:spcBef>
                <a:spcPct val="0"/>
              </a:spcBef>
              <a:buClrTx/>
              <a:buSzTx/>
              <a:buFont typeface="Arial" panose="020B0604020202020204" pitchFamily="34" charset="0"/>
              <a:buNone/>
              <a:defRPr/>
            </a:pP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sz="1800" dirty="0">
                <a:solidFill>
                  <a:srgbClr val="0D0D0D"/>
                </a:solidFill>
                <a:highlight>
                  <a:srgbClr val="FFFFFF"/>
                </a:highlight>
                <a:latin typeface="Comic Sans MS" panose="030F0702030302020204" pitchFamily="66" charset="0"/>
              </a:rPr>
              <a:t>The </a:t>
            </a:r>
            <a:r>
              <a:rPr lang="en-GB" sz="1800" dirty="0" err="1">
                <a:solidFill>
                  <a:srgbClr val="0D0D0D"/>
                </a:solidFill>
                <a:highlight>
                  <a:srgbClr val="FFFFFF"/>
                </a:highlight>
                <a:latin typeface="Comic Sans MS" panose="030F0702030302020204" pitchFamily="66" charset="0"/>
              </a:rPr>
              <a:t>perilymphatic</a:t>
            </a:r>
            <a:r>
              <a:rPr lang="en-GB" sz="1800" dirty="0">
                <a:solidFill>
                  <a:srgbClr val="0D0D0D"/>
                </a:solidFill>
                <a:highlight>
                  <a:srgbClr val="FFFFFF"/>
                </a:highlight>
                <a:latin typeface="Comic Sans MS" panose="030F0702030302020204" pitchFamily="66" charset="0"/>
              </a:rPr>
              <a:t> space is absent in areas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where the wall of the membranous labyrinth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has fused with the bony wall.</a:t>
            </a:r>
            <a:r>
              <a:rPr lang="en-US" altLang="en-US" sz="1800" dirty="0">
                <a:latin typeface="Comic Sans MS" panose="030F0702030302020204" pitchFamily="66" charset="0"/>
              </a:rPr>
              <a:t> </a:t>
            </a:r>
            <a:r>
              <a:rPr lang="en-GB" altLang="en-US" sz="1800" dirty="0">
                <a:latin typeface="Comic Sans MS" panose="030F0702030302020204" pitchFamily="66" charset="0"/>
              </a:rPr>
              <a:t>These are the </a:t>
            </a:r>
            <a:br>
              <a:rPr lang="en-GB" altLang="en-US" sz="1800" dirty="0">
                <a:latin typeface="Comic Sans MS" panose="030F0702030302020204" pitchFamily="66" charset="0"/>
              </a:rPr>
            </a:br>
            <a:r>
              <a:rPr lang="en-GB" altLang="en-US" sz="1800" dirty="0">
                <a:latin typeface="Comic Sans MS" panose="030F0702030302020204" pitchFamily="66" charset="0"/>
              </a:rPr>
              <a:t>   locations of</a:t>
            </a:r>
            <a:r>
              <a:rPr lang="en-US" altLang="en-US" sz="1800" dirty="0">
                <a:latin typeface="Comic Sans MS" panose="030F0702030302020204" pitchFamily="66" charset="0"/>
              </a:rPr>
              <a:t>: macula sacculi, macula utriculi, </a:t>
            </a:r>
            <a:br>
              <a:rPr lang="en-US" altLang="en-US" sz="1800" dirty="0">
                <a:latin typeface="Comic Sans MS" panose="030F0702030302020204" pitchFamily="66" charset="0"/>
              </a:rPr>
            </a:br>
            <a:r>
              <a:rPr lang="en-US" altLang="en-US" sz="1800" dirty="0">
                <a:latin typeface="Comic Sans MS" panose="030F0702030302020204" pitchFamily="66" charset="0"/>
              </a:rPr>
              <a:t>   ampullary crests, </a:t>
            </a:r>
            <a:r>
              <a:rPr lang="en-GB" altLang="en-US" sz="1800" dirty="0">
                <a:latin typeface="Comic Sans MS" panose="030F0702030302020204" pitchFamily="66" charset="0"/>
              </a:rPr>
              <a:t>outer wall of semicircular</a:t>
            </a:r>
            <a:br>
              <a:rPr lang="en-GB" altLang="en-US" sz="1800" dirty="0">
                <a:latin typeface="Comic Sans MS" panose="030F0702030302020204" pitchFamily="66" charset="0"/>
              </a:rPr>
            </a:br>
            <a:r>
              <a:rPr lang="en-GB" altLang="en-US" sz="1800" dirty="0">
                <a:latin typeface="Comic Sans MS" panose="030F0702030302020204" pitchFamily="66" charset="0"/>
              </a:rPr>
              <a:t>   membranous ducts and outer wall</a:t>
            </a:r>
            <a:r>
              <a:rPr lang="en-US" altLang="en-US" sz="1800" dirty="0">
                <a:latin typeface="Comic Sans MS" panose="030F0702030302020204" pitchFamily="66" charset="0"/>
              </a:rPr>
              <a:t> of cochlear</a:t>
            </a:r>
            <a:br>
              <a:rPr lang="en-US" altLang="en-US" sz="1800" dirty="0">
                <a:latin typeface="Comic Sans MS" panose="030F0702030302020204" pitchFamily="66" charset="0"/>
              </a:rPr>
            </a:br>
            <a:r>
              <a:rPr lang="en-US" altLang="en-US" sz="1800" dirty="0">
                <a:latin typeface="Comic Sans MS" panose="030F0702030302020204" pitchFamily="66" charset="0"/>
              </a:rPr>
              <a:t>   duct</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7">
            <a:extLst>
              <a:ext uri="{FF2B5EF4-FFF2-40B4-BE49-F238E27FC236}">
                <a16:creationId xmlns:a16="http://schemas.microsoft.com/office/drawing/2014/main" id="{4BDD72E7-0B1A-99E1-11FB-F52B64098C4A}"/>
              </a:ext>
            </a:extLst>
          </p:cNvPr>
          <p:cNvSpPr>
            <a:spLocks noChangeArrowheads="1"/>
          </p:cNvSpPr>
          <p:nvPr/>
        </p:nvSpPr>
        <p:spPr bwMode="auto">
          <a:xfrm>
            <a:off x="250825" y="1196752"/>
            <a:ext cx="8893175" cy="4093428"/>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altLang="en-US" sz="2000" dirty="0" err="1">
                <a:latin typeface="Comic Sans MS" panose="030F0702030302020204" pitchFamily="66" charset="0"/>
              </a:rPr>
              <a:t>Perilympahtic</a:t>
            </a:r>
            <a:r>
              <a:rPr lang="en-GB" altLang="en-US" sz="2000" dirty="0">
                <a:latin typeface="Comic Sans MS" panose="030F0702030302020204" pitchFamily="66" charset="0"/>
              </a:rPr>
              <a:t> space is connected with subarachnoid space by</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US" altLang="en-US" sz="2000" b="1" dirty="0" err="1">
                <a:latin typeface="Comic Sans MS" panose="030F0702030302020204" pitchFamily="66" charset="0"/>
              </a:rPr>
              <a:t>perilymphatic</a:t>
            </a:r>
            <a:r>
              <a:rPr lang="en-US" altLang="en-US" sz="2000" b="1" dirty="0">
                <a:latin typeface="Comic Sans MS" panose="030F0702030302020204" pitchFamily="66" charset="0"/>
              </a:rPr>
              <a:t> duct. </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p>
          <a:p>
            <a:pPr eaLnBrk="1" hangingPunct="1">
              <a:spcBef>
                <a:spcPct val="0"/>
              </a:spcBef>
              <a:buClrTx/>
              <a:buSzTx/>
              <a:buFont typeface="Arial" panose="020B0604020202020204" pitchFamily="34" charset="0"/>
              <a:buNone/>
              <a:defRPr/>
            </a:pPr>
            <a:r>
              <a:rPr lang="en-GB" sz="1800" dirty="0">
                <a:highlight>
                  <a:srgbClr val="FFFFFF"/>
                </a:highlight>
                <a:latin typeface="Comic Sans MS" panose="030F0702030302020204" pitchFamily="66" charset="0"/>
              </a:rPr>
              <a:t>The </a:t>
            </a:r>
            <a:r>
              <a:rPr lang="en-GB" sz="1800" b="1" dirty="0" err="1">
                <a:highlight>
                  <a:srgbClr val="FFFFFF"/>
                </a:highlight>
                <a:latin typeface="Comic Sans MS" panose="030F0702030302020204" pitchFamily="66" charset="0"/>
              </a:rPr>
              <a:t>perilymphatic</a:t>
            </a:r>
            <a:r>
              <a:rPr lang="en-GB" sz="1800" b="1" dirty="0">
                <a:highlight>
                  <a:srgbClr val="FFFFFF"/>
                </a:highlight>
                <a:latin typeface="Comic Sans MS" panose="030F0702030302020204" pitchFamily="66" charset="0"/>
              </a:rPr>
              <a:t> duct </a:t>
            </a:r>
            <a:r>
              <a:rPr lang="en-GB" sz="1800" dirty="0">
                <a:highlight>
                  <a:srgbClr val="FFFFFF"/>
                </a:highlight>
                <a:latin typeface="Comic Sans MS" panose="030F0702030302020204" pitchFamily="66" charset="0"/>
              </a:rPr>
              <a:t>is a small epithelial-line channel that passes through the cochlear aqueduct in the bony labyrinth.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It arises from </a:t>
            </a:r>
            <a:r>
              <a:rPr lang="en-GB" sz="1800" dirty="0" err="1">
                <a:highlight>
                  <a:srgbClr val="FFFFFF"/>
                </a:highlight>
                <a:latin typeface="Comic Sans MS" panose="030F0702030302020204" pitchFamily="66" charset="0"/>
              </a:rPr>
              <a:t>perilymphatic</a:t>
            </a:r>
            <a:r>
              <a:rPr lang="en-GB" sz="1800" dirty="0">
                <a:highlight>
                  <a:srgbClr val="FFFFFF"/>
                </a:highlight>
                <a:latin typeface="Comic Sans MS" panose="030F0702030302020204" pitchFamily="66" charset="0"/>
              </a:rPr>
              <a:t> space and drains perilymph into the cerebrospinal fluid of the subarachnoid space of the posterior cranial fossa near the lateral aspect of the jugular foramen.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It runs through cochlear aqueduct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inferior and parallel to the internal</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auditory canal.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It does not communicate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with the endolymphatic duct.</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endParaRPr lang="en-US" altLang="en-US" sz="2000" dirty="0">
              <a:latin typeface="Comic Sans MS" panose="030F0702030302020204" pitchFamily="66" charset="0"/>
            </a:endParaRPr>
          </a:p>
        </p:txBody>
      </p:sp>
      <p:sp>
        <p:nvSpPr>
          <p:cNvPr id="2" name="Rectangle 2">
            <a:extLst>
              <a:ext uri="{FF2B5EF4-FFF2-40B4-BE49-F238E27FC236}">
                <a16:creationId xmlns:a16="http://schemas.microsoft.com/office/drawing/2014/main" id="{639A63E2-EC92-650F-E463-DAE2DA3AE696}"/>
              </a:ext>
            </a:extLst>
          </p:cNvPr>
          <p:cNvSpPr txBox="1">
            <a:spLocks noRot="1" noChangeArrowheads="1"/>
          </p:cNvSpPr>
          <p:nvPr/>
        </p:nvSpPr>
        <p:spPr bwMode="auto">
          <a:xfrm>
            <a:off x="468313" y="374650"/>
            <a:ext cx="8424862"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Perilymphatic</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 space (</a:t>
            </a: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Spatium</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 </a:t>
            </a: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perilymphaticum</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a:t>
            </a:r>
          </a:p>
        </p:txBody>
      </p:sp>
      <p:pic>
        <p:nvPicPr>
          <p:cNvPr id="115716" name="Picture 8" descr="Demonstration of the communication between cerebrospinal fluid (CSF)... |  Download Scientific Diagram">
            <a:extLst>
              <a:ext uri="{FF2B5EF4-FFF2-40B4-BE49-F238E27FC236}">
                <a16:creationId xmlns:a16="http://schemas.microsoft.com/office/drawing/2014/main" id="{690289BB-2098-6BA9-0908-8734075833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3552825"/>
            <a:ext cx="3832225"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6BCDC8CF-2B11-1477-3117-E489420558EE}"/>
              </a:ext>
            </a:extLst>
          </p:cNvPr>
          <p:cNvSpPr txBox="1">
            <a:spLocks noRot="1" noChangeArrowheads="1"/>
          </p:cNvSpPr>
          <p:nvPr/>
        </p:nvSpPr>
        <p:spPr bwMode="auto">
          <a:xfrm>
            <a:off x="233363" y="374650"/>
            <a:ext cx="8929687" cy="80645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endParaRPr lang="en-US" altLang="en-US" sz="2800" b="1" dirty="0">
              <a:solidFill>
                <a:schemeClr val="accent1"/>
              </a:solidFill>
              <a:effectLst>
                <a:outerShdw blurRad="38100" dist="38100" dir="2700000" algn="tl">
                  <a:srgbClr val="000000"/>
                </a:outerShdw>
              </a:effectLst>
              <a:latin typeface="Comic Sans MS" panose="030F0702030302020204" pitchFamily="66" charset="0"/>
            </a:endParaRPr>
          </a:p>
          <a:p>
            <a:pPr eaLnBrk="1" hangingPunct="1">
              <a:buFont typeface="Arial" panose="020B0604020202020204" pitchFamily="34" charset="0"/>
              <a:buNone/>
              <a:defRPr/>
            </a:pPr>
            <a:endParaRPr lang="en-US" altLang="en-US" sz="2800" b="1" dirty="0">
              <a:solidFill>
                <a:schemeClr val="accent1"/>
              </a:solidFill>
              <a:effectLst>
                <a:outerShdw blurRad="38100" dist="38100" dir="2700000" algn="tl">
                  <a:srgbClr val="000000"/>
                </a:outerShdw>
              </a:effectLst>
              <a:latin typeface="Comic Sans MS" panose="030F0702030302020204" pitchFamily="66" charset="0"/>
            </a:endParaRPr>
          </a:p>
          <a:p>
            <a:pPr algn="ctr" eaLnBrk="1" hangingPunct="1">
              <a:buFont typeface="Arial" panose="020B0604020202020204" pitchFamily="34" charset="0"/>
              <a:buNone/>
              <a:defRPr/>
            </a:pPr>
            <a:r>
              <a:rPr lang="en-US" altLang="en-US" sz="2500" b="1" dirty="0">
                <a:solidFill>
                  <a:schemeClr val="accent1"/>
                </a:solidFill>
                <a:effectLst>
                  <a:outerShdw blurRad="38100" dist="38100" dir="2700000" algn="tl">
                    <a:srgbClr val="000000"/>
                  </a:outerShdw>
                </a:effectLst>
                <a:latin typeface="Comic Sans MS" panose="030F0702030302020204" pitchFamily="66" charset="0"/>
              </a:rPr>
              <a:t>Endolymphatic duct and endolymphatic sac</a:t>
            </a:r>
            <a:br>
              <a:rPr lang="en-US" altLang="en-US" sz="2500" b="1" dirty="0">
                <a:solidFill>
                  <a:schemeClr val="accent1"/>
                </a:solidFill>
                <a:effectLst>
                  <a:outerShdw blurRad="38100" dist="38100" dir="2700000" algn="tl">
                    <a:srgbClr val="000000"/>
                  </a:outerShdw>
                </a:effectLst>
                <a:latin typeface="Comic Sans MS" panose="030F0702030302020204" pitchFamily="66" charset="0"/>
              </a:rPr>
            </a:br>
            <a:r>
              <a:rPr lang="en-US" altLang="en-US" sz="2500" b="1" dirty="0">
                <a:solidFill>
                  <a:schemeClr val="accent1"/>
                </a:solidFill>
                <a:effectLst>
                  <a:outerShdw blurRad="38100" dist="38100" dir="2700000" algn="tl">
                    <a:srgbClr val="000000"/>
                  </a:outerShdw>
                </a:effectLst>
                <a:latin typeface="Comic Sans MS" panose="030F0702030302020204" pitchFamily="66" charset="0"/>
              </a:rPr>
              <a:t>(Ductus </a:t>
            </a:r>
            <a:r>
              <a:rPr lang="en-US" altLang="en-US" sz="2500" b="1" dirty="0" err="1">
                <a:solidFill>
                  <a:schemeClr val="accent1"/>
                </a:solidFill>
                <a:effectLst>
                  <a:outerShdw blurRad="38100" dist="38100" dir="2700000" algn="tl">
                    <a:srgbClr val="000000"/>
                  </a:outerShdw>
                </a:effectLst>
                <a:latin typeface="Comic Sans MS" panose="030F0702030302020204" pitchFamily="66" charset="0"/>
              </a:rPr>
              <a:t>endolymphaticus</a:t>
            </a:r>
            <a:r>
              <a:rPr lang="en-US" altLang="en-US" sz="2500" b="1" dirty="0">
                <a:solidFill>
                  <a:schemeClr val="accent1"/>
                </a:solidFill>
                <a:effectLst>
                  <a:outerShdw blurRad="38100" dist="38100" dir="2700000" algn="tl">
                    <a:srgbClr val="000000"/>
                  </a:outerShdw>
                </a:effectLst>
                <a:latin typeface="Comic Sans MS" panose="030F0702030302020204" pitchFamily="66" charset="0"/>
              </a:rPr>
              <a:t> </a:t>
            </a:r>
            <a:r>
              <a:rPr lang="en-GB" altLang="en-US" sz="2500" b="1" dirty="0">
                <a:solidFill>
                  <a:schemeClr val="accent1"/>
                </a:solidFill>
                <a:effectLst>
                  <a:outerShdw blurRad="38100" dist="38100" dir="2700000" algn="tl">
                    <a:srgbClr val="000000"/>
                  </a:outerShdw>
                </a:effectLst>
                <a:latin typeface="Comic Sans MS" panose="030F0702030302020204" pitchFamily="66" charset="0"/>
              </a:rPr>
              <a:t>and</a:t>
            </a:r>
            <a:r>
              <a:rPr lang="en-US" altLang="en-US" sz="2500" b="1" dirty="0">
                <a:solidFill>
                  <a:schemeClr val="accent1"/>
                </a:solidFill>
                <a:effectLst>
                  <a:outerShdw blurRad="38100" dist="38100" dir="2700000" algn="tl">
                    <a:srgbClr val="000000"/>
                  </a:outerShdw>
                </a:effectLst>
                <a:latin typeface="Comic Sans MS" panose="030F0702030302020204" pitchFamily="66" charset="0"/>
              </a:rPr>
              <a:t> </a:t>
            </a:r>
            <a:r>
              <a:rPr lang="en-US" altLang="en-US" sz="2500" b="1" dirty="0" err="1">
                <a:solidFill>
                  <a:schemeClr val="accent1"/>
                </a:solidFill>
                <a:effectLst>
                  <a:outerShdw blurRad="38100" dist="38100" dir="2700000" algn="tl">
                    <a:srgbClr val="000000"/>
                  </a:outerShdw>
                </a:effectLst>
                <a:latin typeface="Comic Sans MS" panose="030F0702030302020204" pitchFamily="66" charset="0"/>
              </a:rPr>
              <a:t>saccus</a:t>
            </a:r>
            <a:r>
              <a:rPr lang="en-US" altLang="en-US" sz="2500" b="1" dirty="0">
                <a:solidFill>
                  <a:schemeClr val="accent1"/>
                </a:solidFill>
                <a:effectLst>
                  <a:outerShdw blurRad="38100" dist="38100" dir="2700000" algn="tl">
                    <a:srgbClr val="000000"/>
                  </a:outerShdw>
                </a:effectLst>
                <a:latin typeface="Comic Sans MS" panose="030F0702030302020204" pitchFamily="66" charset="0"/>
              </a:rPr>
              <a:t> </a:t>
            </a: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endolymphaticus</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a:t>
            </a:r>
          </a:p>
        </p:txBody>
      </p:sp>
      <p:pic>
        <p:nvPicPr>
          <p:cNvPr id="116739" name="Picture 4">
            <a:extLst>
              <a:ext uri="{FF2B5EF4-FFF2-40B4-BE49-F238E27FC236}">
                <a16:creationId xmlns:a16="http://schemas.microsoft.com/office/drawing/2014/main" id="{843A5806-1138-4B3F-8920-24DD767386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4062" r="38202" b="42227"/>
          <a:stretch>
            <a:fillRect/>
          </a:stretch>
        </p:blipFill>
        <p:spPr bwMode="auto">
          <a:xfrm>
            <a:off x="4414838" y="3143250"/>
            <a:ext cx="4478337"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Rectangle 7">
            <a:extLst>
              <a:ext uri="{FF2B5EF4-FFF2-40B4-BE49-F238E27FC236}">
                <a16:creationId xmlns:a16="http://schemas.microsoft.com/office/drawing/2014/main" id="{7E4DAAB3-8051-2124-5053-96F3BAC0F7C3}"/>
              </a:ext>
            </a:extLst>
          </p:cNvPr>
          <p:cNvSpPr>
            <a:spLocks noChangeArrowheads="1"/>
          </p:cNvSpPr>
          <p:nvPr/>
        </p:nvSpPr>
        <p:spPr bwMode="auto">
          <a:xfrm>
            <a:off x="254561" y="1243092"/>
            <a:ext cx="8893175" cy="5078313"/>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GB" sz="1800" dirty="0">
                <a:latin typeface="Comic Sans MS" panose="030F0702030302020204" pitchFamily="66" charset="0"/>
              </a:rPr>
              <a:t>* The endolymphatic duct traverses the vestibular aqueduct and emerges</a:t>
            </a:r>
            <a:br>
              <a:rPr lang="en-GB" sz="1800" dirty="0">
                <a:latin typeface="Comic Sans MS" panose="030F0702030302020204" pitchFamily="66" charset="0"/>
              </a:rPr>
            </a:br>
            <a:r>
              <a:rPr lang="en-GB" sz="1800" dirty="0">
                <a:latin typeface="Comic Sans MS" panose="030F0702030302020204" pitchFamily="66" charset="0"/>
              </a:rPr>
              <a:t>   through the bone of the posterior cranial fossa, where it expands into a blind</a:t>
            </a:r>
            <a:br>
              <a:rPr lang="en-GB" sz="1800" dirty="0">
                <a:latin typeface="Comic Sans MS" panose="030F0702030302020204" pitchFamily="66" charset="0"/>
              </a:rPr>
            </a:br>
            <a:r>
              <a:rPr lang="en-GB" sz="1800" dirty="0">
                <a:latin typeface="Comic Sans MS" panose="030F0702030302020204" pitchFamily="66" charset="0"/>
              </a:rPr>
              <a:t>   pouch, the endolymphatic sac.</a:t>
            </a:r>
            <a:br>
              <a:rPr lang="en-GB" sz="1800" dirty="0">
                <a:latin typeface="Comic Sans MS" panose="030F0702030302020204" pitchFamily="66" charset="0"/>
              </a:rPr>
            </a:br>
            <a:r>
              <a:rPr lang="en-GB" sz="1800" dirty="0">
                <a:latin typeface="Comic Sans MS" panose="030F0702030302020204" pitchFamily="66" charset="0"/>
              </a:rPr>
              <a:t>* The endolymphatic sac is located between the two layers of dura mater on the</a:t>
            </a:r>
            <a:br>
              <a:rPr lang="en-GB" sz="1800" dirty="0">
                <a:latin typeface="Comic Sans MS" panose="030F0702030302020204" pitchFamily="66" charset="0"/>
              </a:rPr>
            </a:br>
            <a:r>
              <a:rPr lang="en-GB" sz="1800" dirty="0">
                <a:latin typeface="Comic Sans MS" panose="030F0702030302020204" pitchFamily="66" charset="0"/>
              </a:rPr>
              <a:t>   posterior surface of the petrous part of the temporal bone. The sac is a </a:t>
            </a:r>
            <a:br>
              <a:rPr lang="en-GB" sz="1800" dirty="0">
                <a:latin typeface="Comic Sans MS" panose="030F0702030302020204" pitchFamily="66" charset="0"/>
              </a:rPr>
            </a:br>
            <a:r>
              <a:rPr lang="en-GB" sz="1800" dirty="0">
                <a:latin typeface="Comic Sans MS" panose="030F0702030302020204" pitchFamily="66" charset="0"/>
              </a:rPr>
              <a:t>   storage reservoir for excess endolymph, formed by the blood capillaries in the</a:t>
            </a:r>
            <a:br>
              <a:rPr lang="en-GB" sz="1800" dirty="0">
                <a:latin typeface="Comic Sans MS" panose="030F0702030302020204" pitchFamily="66" charset="0"/>
              </a:rPr>
            </a:br>
            <a:r>
              <a:rPr lang="en-GB" sz="1800" dirty="0">
                <a:latin typeface="Comic Sans MS" panose="030F0702030302020204" pitchFamily="66" charset="0"/>
              </a:rPr>
              <a:t>   membranous labyrinth.</a:t>
            </a:r>
          </a:p>
          <a:p>
            <a:pPr eaLnBrk="1" hangingPunct="1">
              <a:spcBef>
                <a:spcPct val="0"/>
              </a:spcBef>
              <a:buClrTx/>
              <a:buSzTx/>
              <a:buFont typeface="Arial" panose="020B0604020202020204" pitchFamily="34" charset="0"/>
              <a:buNone/>
              <a:defRPr/>
            </a:pPr>
            <a:r>
              <a:rPr lang="en-GB" sz="1800" dirty="0">
                <a:latin typeface="Comic Sans MS" panose="030F0702030302020204" pitchFamily="66" charset="0"/>
              </a:rPr>
              <a:t> </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US" altLang="en-US" sz="1800" b="1" dirty="0">
                <a:latin typeface="Comic Sans MS" panose="030F0702030302020204" pitchFamily="66" charset="0"/>
              </a:rPr>
              <a:t>Endolymphatic sac </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US" altLang="en-US" sz="1800" b="1" dirty="0" err="1">
                <a:latin typeface="Comic Sans MS" panose="030F0702030302020204" pitchFamily="66" charset="0"/>
              </a:rPr>
              <a:t>Saccus</a:t>
            </a:r>
            <a:r>
              <a:rPr lang="en-US" altLang="en-US" sz="1800" b="1" dirty="0">
                <a:latin typeface="Comic Sans MS" panose="030F0702030302020204" pitchFamily="66" charset="0"/>
              </a:rPr>
              <a:t> </a:t>
            </a:r>
            <a:r>
              <a:rPr lang="en-US" altLang="en-US" sz="1800" b="1" dirty="0" err="1">
                <a:latin typeface="Comic Sans MS" panose="030F0702030302020204" pitchFamily="66" charset="0"/>
              </a:rPr>
              <a:t>endolymphaticus</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US" altLang="en-US" sz="1800" dirty="0">
                <a:latin typeface="Comic Sans MS" panose="030F0702030302020204" pitchFamily="66" charset="0"/>
              </a:rPr>
              <a:t>diameter</a:t>
            </a:r>
            <a:r>
              <a:rPr lang="en-US" altLang="en-US" sz="1800" b="1" dirty="0">
                <a:latin typeface="Comic Sans MS" panose="030F0702030302020204" pitchFamily="66" charset="0"/>
              </a:rPr>
              <a:t>: </a:t>
            </a:r>
            <a:r>
              <a:rPr lang="en-US" altLang="en-US" sz="1800" dirty="0">
                <a:latin typeface="Comic Sans MS" panose="030F0702030302020204" pitchFamily="66" charset="0"/>
              </a:rPr>
              <a:t>8 mm</a:t>
            </a:r>
            <a:br>
              <a:rPr lang="en-US" altLang="en-US" sz="1800" dirty="0">
                <a:latin typeface="Comic Sans MS" panose="030F0702030302020204" pitchFamily="66" charset="0"/>
              </a:rPr>
            </a:br>
            <a:r>
              <a:rPr lang="en-US" altLang="en-US" sz="1800" dirty="0">
                <a:latin typeface="Comic Sans MS" panose="030F0702030302020204" pitchFamily="66" charset="0"/>
              </a:rPr>
              <a:t>   roles:</a:t>
            </a: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resorbs endolymph </a:t>
            </a:r>
            <a:br>
              <a:rPr lang="en-GB" altLang="en-US" sz="1800" dirty="0">
                <a:latin typeface="Comic Sans MS" panose="030F0702030302020204" pitchFamily="66" charset="0"/>
              </a:rPr>
            </a:br>
            <a:r>
              <a:rPr lang="en-GB" altLang="en-US" sz="1800" dirty="0">
                <a:latin typeface="Comic Sans MS" panose="030F0702030302020204" pitchFamily="66" charset="0"/>
              </a:rPr>
              <a:t>- reservoir for excess endolymph</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pl-PL" altLang="en-US" sz="1800" dirty="0">
                <a:latin typeface="Comic Sans MS" panose="030F0702030302020204" pitchFamily="66" charset="0"/>
              </a:rPr>
              <a:t>- </a:t>
            </a:r>
            <a:r>
              <a:rPr lang="en-GB" altLang="en-US" sz="1800" dirty="0">
                <a:latin typeface="Comic Sans MS" panose="030F0702030302020204" pitchFamily="66" charset="0"/>
              </a:rPr>
              <a:t>regulates the pressure in labyrinth</a:t>
            </a:r>
            <a:endParaRPr lang="pl-PL"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sz="1800" dirty="0">
                <a:solidFill>
                  <a:srgbClr val="0D0D0D"/>
                </a:solidFill>
                <a:highlight>
                  <a:srgbClr val="FFFFFF"/>
                </a:highlight>
                <a:latin typeface="Comic Sans MS" panose="030F0702030302020204" pitchFamily="66" charset="0"/>
              </a:rPr>
              <a:t>prevents the transmission of</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infection from the ear into the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endocranium</a:t>
            </a:r>
            <a:endParaRPr lang="en-US" altLang="en-US" sz="1800" dirty="0">
              <a:latin typeface="Comic Sans MS" panose="030F0702030302020204" pitchFamily="66"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a:extLst>
              <a:ext uri="{FF2B5EF4-FFF2-40B4-BE49-F238E27FC236}">
                <a16:creationId xmlns:a16="http://schemas.microsoft.com/office/drawing/2014/main" id="{ECB78D75-7D88-665B-7362-164CB2591E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475" t="20235" r="16515" b="12297"/>
          <a:stretch>
            <a:fillRect/>
          </a:stretch>
        </p:blipFill>
        <p:spPr bwMode="auto">
          <a:xfrm>
            <a:off x="3857625" y="2571750"/>
            <a:ext cx="4914900" cy="334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3" name="Rectangle 1">
            <a:extLst>
              <a:ext uri="{FF2B5EF4-FFF2-40B4-BE49-F238E27FC236}">
                <a16:creationId xmlns:a16="http://schemas.microsoft.com/office/drawing/2014/main" id="{418A0C18-9D7F-DDC3-8EB2-A1BC89C10057}"/>
              </a:ext>
            </a:extLst>
          </p:cNvPr>
          <p:cNvSpPr>
            <a:spLocks noChangeArrowheads="1"/>
          </p:cNvSpPr>
          <p:nvPr/>
        </p:nvSpPr>
        <p:spPr bwMode="auto">
          <a:xfrm>
            <a:off x="214313" y="928688"/>
            <a:ext cx="878681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AutoNum type="arabicParenR"/>
            </a:pPr>
            <a:r>
              <a:rPr lang="pl-PL" altLang="en-US" sz="2000" b="1" i="1">
                <a:latin typeface="Comic Sans MS" panose="030F0702030302020204" pitchFamily="66" charset="0"/>
              </a:rPr>
              <a:t>a. tympanica superior</a:t>
            </a:r>
            <a:r>
              <a:rPr lang="en-US" altLang="en-US" sz="2000" b="1" i="1">
                <a:latin typeface="Comic Sans MS" panose="030F0702030302020204" pitchFamily="66" charset="0"/>
              </a:rPr>
              <a:t> </a:t>
            </a:r>
            <a:r>
              <a:rPr lang="en-US" altLang="en-US" sz="2000" i="1">
                <a:latin typeface="Comic Sans MS" panose="030F0702030302020204" pitchFamily="66" charset="0"/>
              </a:rPr>
              <a:t>(a. meningea media) </a:t>
            </a:r>
            <a:r>
              <a:rPr lang="en-US" altLang="en-US" sz="2000">
                <a:latin typeface="Comic Sans MS" panose="030F0702030302020204" pitchFamily="66" charset="0"/>
              </a:rPr>
              <a:t>– </a:t>
            </a:r>
            <a:r>
              <a:rPr lang="en-GB" altLang="en-US" sz="1700">
                <a:latin typeface="Comic Sans MS" panose="030F0702030302020204" pitchFamily="66" charset="0"/>
              </a:rPr>
              <a:t>for vestibulum and cochlea</a:t>
            </a:r>
            <a:r>
              <a:rPr lang="en-US" altLang="en-US" sz="170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2000" i="1">
                <a:latin typeface="Comic Sans MS" panose="030F0702030302020204" pitchFamily="66" charset="0"/>
              </a:rPr>
              <a:t>2)  </a:t>
            </a:r>
            <a:r>
              <a:rPr lang="en-US" altLang="en-US" sz="2000" b="1" i="1">
                <a:latin typeface="Comic Sans MS" panose="030F0702030302020204" pitchFamily="66" charset="0"/>
              </a:rPr>
              <a:t>aa. caroticotympanicae </a:t>
            </a:r>
            <a:r>
              <a:rPr lang="en-US" altLang="en-US" sz="2000" i="1">
                <a:latin typeface="Comic Sans MS" panose="030F0702030302020204" pitchFamily="66" charset="0"/>
              </a:rPr>
              <a:t>(a. carotis interna) – </a:t>
            </a:r>
            <a:r>
              <a:rPr lang="en-GB" altLang="en-US" sz="1700">
                <a:latin typeface="Comic Sans MS" panose="030F0702030302020204" pitchFamily="66" charset="0"/>
              </a:rPr>
              <a:t>for anterior part of bony labyrinth</a:t>
            </a:r>
            <a:endParaRPr lang="en-US" altLang="en-US" sz="1700">
              <a:latin typeface="Comic Sans MS" panose="030F0702030302020204" pitchFamily="66" charset="0"/>
            </a:endParaRPr>
          </a:p>
          <a:p>
            <a:pPr eaLnBrk="1" hangingPunct="1">
              <a:spcBef>
                <a:spcPct val="0"/>
              </a:spcBef>
              <a:buClrTx/>
              <a:buSzTx/>
              <a:buFont typeface="Arial" panose="020B0604020202020204" pitchFamily="34" charset="0"/>
              <a:buNone/>
            </a:pPr>
            <a:r>
              <a:rPr lang="it-IT" altLang="en-US" sz="2000" i="1">
                <a:latin typeface="Comic Sans MS" panose="030F0702030302020204" pitchFamily="66" charset="0"/>
              </a:rPr>
              <a:t>3) </a:t>
            </a:r>
            <a:r>
              <a:rPr lang="en-US" altLang="en-US" sz="2000" i="1">
                <a:latin typeface="Comic Sans MS" panose="030F0702030302020204" pitchFamily="66" charset="0"/>
              </a:rPr>
              <a:t> </a:t>
            </a:r>
            <a:r>
              <a:rPr lang="en-US" altLang="en-US" sz="2000" b="1" i="1">
                <a:latin typeface="Comic Sans MS" panose="030F0702030302020204" pitchFamily="66" charset="0"/>
              </a:rPr>
              <a:t>a.</a:t>
            </a:r>
            <a:r>
              <a:rPr lang="it-IT" altLang="en-US" sz="2000" b="1" i="1">
                <a:latin typeface="Comic Sans MS" panose="030F0702030302020204" pitchFamily="66" charset="0"/>
              </a:rPr>
              <a:t> subarcuata</a:t>
            </a:r>
            <a:r>
              <a:rPr lang="en-US" altLang="en-US" sz="2000" i="1">
                <a:latin typeface="Comic Sans MS" panose="030F0702030302020204" pitchFamily="66" charset="0"/>
              </a:rPr>
              <a:t> </a:t>
            </a:r>
            <a:r>
              <a:rPr lang="en-US" altLang="en-US" sz="2000">
                <a:latin typeface="Comic Sans MS" panose="030F0702030302020204" pitchFamily="66" charset="0"/>
              </a:rPr>
              <a:t>(a</a:t>
            </a:r>
            <a:r>
              <a:rPr lang="it-IT" altLang="en-US" sz="2000">
                <a:latin typeface="Comic Sans MS" panose="030F0702030302020204" pitchFamily="66" charset="0"/>
              </a:rPr>
              <a:t>. inferior anterior cerebelli</a:t>
            </a:r>
            <a:r>
              <a:rPr lang="en-US" altLang="en-US" sz="2000">
                <a:latin typeface="Comic Sans MS" panose="030F0702030302020204" pitchFamily="66" charset="0"/>
              </a:rPr>
              <a:t>/a.labyrinthi – branches of vestibular and basilar artery) – </a:t>
            </a:r>
            <a:r>
              <a:rPr lang="en-GB" altLang="en-US" sz="1700">
                <a:latin typeface="Comic Sans MS" panose="030F0702030302020204" pitchFamily="66" charset="0"/>
              </a:rPr>
              <a:t>for semicircular bony canals</a:t>
            </a:r>
            <a:endParaRPr lang="en-US" altLang="en-US" sz="1700">
              <a:latin typeface="Comic Sans MS" panose="030F0702030302020204" pitchFamily="66" charset="0"/>
            </a:endParaRPr>
          </a:p>
        </p:txBody>
      </p:sp>
      <p:sp>
        <p:nvSpPr>
          <p:cNvPr id="117764" name="TextBox 4">
            <a:extLst>
              <a:ext uri="{FF2B5EF4-FFF2-40B4-BE49-F238E27FC236}">
                <a16:creationId xmlns:a16="http://schemas.microsoft.com/office/drawing/2014/main" id="{448C7054-2C08-EDC8-AA96-154BA6D09ACA}"/>
              </a:ext>
            </a:extLst>
          </p:cNvPr>
          <p:cNvSpPr txBox="1">
            <a:spLocks noChangeArrowheads="1"/>
          </p:cNvSpPr>
          <p:nvPr/>
        </p:nvSpPr>
        <p:spPr bwMode="auto">
          <a:xfrm>
            <a:off x="285750" y="500063"/>
            <a:ext cx="5072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a:solidFill>
                  <a:schemeClr val="accent1"/>
                </a:solidFill>
                <a:latin typeface="Comic Sans MS" panose="030F0702030302020204" pitchFamily="66" charset="0"/>
              </a:rPr>
              <a:t>Vascularization of bony labyrinth: </a:t>
            </a:r>
            <a:endParaRPr lang="en-US" altLang="en-US" sz="2000">
              <a:solidFill>
                <a:schemeClr val="accent1"/>
              </a:solidFill>
              <a:latin typeface="Comic Sans MS" panose="030F0702030302020204" pitchFamily="66" charset="0"/>
            </a:endParaRPr>
          </a:p>
        </p:txBody>
      </p:sp>
      <p:sp>
        <p:nvSpPr>
          <p:cNvPr id="117765" name="TextBox 5">
            <a:extLst>
              <a:ext uri="{FF2B5EF4-FFF2-40B4-BE49-F238E27FC236}">
                <a16:creationId xmlns:a16="http://schemas.microsoft.com/office/drawing/2014/main" id="{3E836516-F229-EB5D-54D0-BC806F1F9F0D}"/>
              </a:ext>
            </a:extLst>
          </p:cNvPr>
          <p:cNvSpPr txBox="1">
            <a:spLocks noChangeArrowheads="1"/>
          </p:cNvSpPr>
          <p:nvPr/>
        </p:nvSpPr>
        <p:spPr bwMode="auto">
          <a:xfrm>
            <a:off x="357188" y="3357563"/>
            <a:ext cx="40719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a:solidFill>
                  <a:schemeClr val="accent1"/>
                </a:solidFill>
                <a:latin typeface="Comic Sans MS" panose="030F0702030302020204" pitchFamily="66" charset="0"/>
              </a:rPr>
              <a:t>Vascularization of membranous </a:t>
            </a:r>
            <a:br>
              <a:rPr lang="en-GB" altLang="en-US" sz="2000">
                <a:solidFill>
                  <a:schemeClr val="accent1"/>
                </a:solidFill>
                <a:latin typeface="Comic Sans MS" panose="030F0702030302020204" pitchFamily="66" charset="0"/>
              </a:rPr>
            </a:br>
            <a:r>
              <a:rPr lang="en-GB" altLang="en-US" sz="2000">
                <a:solidFill>
                  <a:schemeClr val="accent1"/>
                </a:solidFill>
                <a:latin typeface="Comic Sans MS" panose="030F0702030302020204" pitchFamily="66" charset="0"/>
              </a:rPr>
              <a:t>labyrinth:</a:t>
            </a:r>
            <a:endParaRPr lang="en-US" altLang="en-US" sz="2000">
              <a:solidFill>
                <a:schemeClr val="accent1"/>
              </a:solidFill>
              <a:latin typeface="Comic Sans MS" panose="030F0702030302020204" pitchFamily="66" charset="0"/>
            </a:endParaRPr>
          </a:p>
        </p:txBody>
      </p:sp>
      <p:sp>
        <p:nvSpPr>
          <p:cNvPr id="117766" name="Rectangle 6">
            <a:extLst>
              <a:ext uri="{FF2B5EF4-FFF2-40B4-BE49-F238E27FC236}">
                <a16:creationId xmlns:a16="http://schemas.microsoft.com/office/drawing/2014/main" id="{3F65438F-6C4C-26B4-CC91-7094B07D116B}"/>
              </a:ext>
            </a:extLst>
          </p:cNvPr>
          <p:cNvSpPr>
            <a:spLocks noChangeArrowheads="1"/>
          </p:cNvSpPr>
          <p:nvPr/>
        </p:nvSpPr>
        <p:spPr bwMode="auto">
          <a:xfrm>
            <a:off x="357188" y="4071938"/>
            <a:ext cx="18589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pl-PL" altLang="en-US" sz="2000" b="1" i="1">
                <a:latin typeface="Comic Sans MS" panose="030F0702030302020204" pitchFamily="66" charset="0"/>
              </a:rPr>
              <a:t>- a. labyrithi</a:t>
            </a:r>
            <a:endParaRPr lang="en-US" altLang="en-US" sz="2000"/>
          </a:p>
        </p:txBody>
      </p:sp>
      <p:sp>
        <p:nvSpPr>
          <p:cNvPr id="117767" name="Rectangle 7">
            <a:extLst>
              <a:ext uri="{FF2B5EF4-FFF2-40B4-BE49-F238E27FC236}">
                <a16:creationId xmlns:a16="http://schemas.microsoft.com/office/drawing/2014/main" id="{EB896642-AB5E-81FA-F542-6ADA5A2424D6}"/>
              </a:ext>
            </a:extLst>
          </p:cNvPr>
          <p:cNvSpPr>
            <a:spLocks noChangeArrowheads="1"/>
          </p:cNvSpPr>
          <p:nvPr/>
        </p:nvSpPr>
        <p:spPr bwMode="auto">
          <a:xfrm>
            <a:off x="285750" y="4572000"/>
            <a:ext cx="4572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a:t>
            </a:r>
            <a:r>
              <a:rPr lang="en-GB" altLang="en-US" sz="2000">
                <a:latin typeface="Comic Sans MS" panose="030F0702030302020204" pitchFamily="66" charset="0"/>
              </a:rPr>
              <a:t>branch of</a:t>
            </a:r>
            <a:r>
              <a:rPr lang="en-US" altLang="en-US" sz="2000">
                <a:latin typeface="Comic Sans MS" panose="030F0702030302020204" pitchFamily="66" charset="0"/>
              </a:rPr>
              <a:t> </a:t>
            </a:r>
            <a:r>
              <a:rPr lang="pl-PL" altLang="en-US" sz="2000">
                <a:latin typeface="Comic Sans MS" panose="030F0702030302020204" pitchFamily="66" charset="0"/>
              </a:rPr>
              <a:t>a. basilaris)</a:t>
            </a:r>
          </a:p>
          <a:p>
            <a:pPr eaLnBrk="1" hangingPunct="1">
              <a:spcBef>
                <a:spcPct val="0"/>
              </a:spcBef>
              <a:buClrTx/>
              <a:buSzTx/>
              <a:buFont typeface="Arial" panose="020B0604020202020204" pitchFamily="34" charset="0"/>
              <a:buNone/>
            </a:pPr>
            <a:endParaRPr lang="pl-PL"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2000">
                <a:latin typeface="Comic Sans MS" panose="030F0702030302020204" pitchFamily="66" charset="0"/>
              </a:rPr>
              <a:t>It is terminal artery,</a:t>
            </a:r>
          </a:p>
          <a:p>
            <a:pPr eaLnBrk="1" hangingPunct="1">
              <a:spcBef>
                <a:spcPct val="0"/>
              </a:spcBef>
              <a:buClrTx/>
              <a:buSzTx/>
              <a:buFont typeface="Arial" panose="020B0604020202020204" pitchFamily="34" charset="0"/>
              <a:buNone/>
            </a:pPr>
            <a:r>
              <a:rPr lang="en-GB" altLang="en-US" sz="2000">
                <a:latin typeface="Comic Sans MS" panose="030F0702030302020204" pitchFamily="66" charset="0"/>
              </a:rPr>
              <a:t>does not form anstomoses</a:t>
            </a:r>
            <a:endParaRPr lang="pl-PL" altLang="en-US" sz="2000">
              <a:latin typeface="Comic Sans MS" panose="030F0702030302020204" pitchFamily="66"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a:extLst>
              <a:ext uri="{FF2B5EF4-FFF2-40B4-BE49-F238E27FC236}">
                <a16:creationId xmlns:a16="http://schemas.microsoft.com/office/drawing/2014/main" id="{75AFDDCC-011D-BDD5-9799-9C8C94E8B7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475" t="20235" r="16515" b="12297"/>
          <a:stretch>
            <a:fillRect/>
          </a:stretch>
        </p:blipFill>
        <p:spPr bwMode="auto">
          <a:xfrm>
            <a:off x="4664075" y="3716338"/>
            <a:ext cx="4157663"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Rectangle 8">
            <a:extLst>
              <a:ext uri="{FF2B5EF4-FFF2-40B4-BE49-F238E27FC236}">
                <a16:creationId xmlns:a16="http://schemas.microsoft.com/office/drawing/2014/main" id="{CB952BF1-C852-559B-A182-EE97155ABA26}"/>
              </a:ext>
            </a:extLst>
          </p:cNvPr>
          <p:cNvSpPr>
            <a:spLocks noChangeAspect="1" noChangeArrowheads="1"/>
          </p:cNvSpPr>
          <p:nvPr/>
        </p:nvSpPr>
        <p:spPr bwMode="auto">
          <a:xfrm>
            <a:off x="323528" y="948507"/>
            <a:ext cx="7715250" cy="4339650"/>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altLang="en-US" sz="2000" dirty="0">
                <a:latin typeface="Comic Sans MS" panose="030F0702030302020204" pitchFamily="66" charset="0"/>
              </a:rPr>
              <a:t>Veins of </a:t>
            </a:r>
            <a:r>
              <a:rPr lang="en-GB" altLang="en-US" sz="2000" b="1" dirty="0">
                <a:latin typeface="Comic Sans MS" panose="030F0702030302020204" pitchFamily="66" charset="0"/>
              </a:rPr>
              <a:t>cochlea</a:t>
            </a:r>
            <a:r>
              <a:rPr lang="en-US" altLang="en-US" sz="2000"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US" altLang="en-US" sz="2000" i="1" dirty="0">
                <a:latin typeface="Comic Sans MS" panose="030F0702030302020204" pitchFamily="66" charset="0"/>
              </a:rPr>
              <a:t>vv. l</a:t>
            </a:r>
            <a:r>
              <a:rPr lang="nl-NL" altLang="en-US" sz="2000" i="1" dirty="0">
                <a:latin typeface="Comic Sans MS" panose="030F0702030302020204" pitchFamily="66" charset="0"/>
              </a:rPr>
              <a:t>abyrinthicae</a:t>
            </a:r>
            <a:br>
              <a:rPr lang="en-US" altLang="en-US" sz="2000" i="1" dirty="0">
                <a:latin typeface="Comic Sans MS" panose="030F0702030302020204" pitchFamily="66" charset="0"/>
              </a:rPr>
            </a:br>
            <a:r>
              <a:rPr lang="en-US" altLang="en-US" sz="2000" i="1" dirty="0">
                <a:latin typeface="Comic Sans MS" panose="030F0702030302020204" pitchFamily="66" charset="0"/>
              </a:rPr>
              <a:t>    </a:t>
            </a:r>
            <a:r>
              <a:rPr lang="en-GB" altLang="en-US" sz="2000" dirty="0">
                <a:latin typeface="Comic Sans MS" panose="030F0702030302020204" pitchFamily="66" charset="0"/>
              </a:rPr>
              <a:t>drains into </a:t>
            </a:r>
            <a:r>
              <a:rPr lang="nl-NL" altLang="en-US" sz="2000" dirty="0">
                <a:latin typeface="Comic Sans MS" panose="030F0702030302020204" pitchFamily="66" charset="0"/>
              </a:rPr>
              <a:t>sinus</a:t>
            </a:r>
            <a:r>
              <a:rPr lang="en-US" altLang="en-US" sz="2000" i="1" dirty="0">
                <a:latin typeface="Comic Sans MS" panose="030F0702030302020204" pitchFamily="66" charset="0"/>
              </a:rPr>
              <a:t> </a:t>
            </a:r>
            <a:r>
              <a:rPr lang="es-ES" altLang="en-US" sz="2000" dirty="0" err="1">
                <a:latin typeface="Comic Sans MS" panose="030F0702030302020204" pitchFamily="66" charset="0"/>
              </a:rPr>
              <a:t>petrosus</a:t>
            </a:r>
            <a:r>
              <a:rPr lang="es-ES" altLang="en-US" sz="2000" dirty="0">
                <a:latin typeface="Comic Sans MS" panose="030F0702030302020204" pitchFamily="66" charset="0"/>
              </a:rPr>
              <a:t> inferior </a:t>
            </a:r>
            <a:r>
              <a:rPr lang="en-GB" altLang="en-US" sz="2000" dirty="0">
                <a:latin typeface="Comic Sans MS" panose="030F0702030302020204" pitchFamily="66" charset="0"/>
              </a:rPr>
              <a:t>or</a:t>
            </a:r>
            <a:r>
              <a:rPr lang="es-ES" altLang="en-US" sz="2000" dirty="0">
                <a:latin typeface="Comic Sans MS" panose="030F0702030302020204" pitchFamily="66" charset="0"/>
              </a:rPr>
              <a:t> </a:t>
            </a:r>
            <a:r>
              <a:rPr lang="es-ES" altLang="en-US" sz="2000" dirty="0" err="1">
                <a:latin typeface="Comic Sans MS" panose="030F0702030302020204" pitchFamily="66" charset="0"/>
              </a:rPr>
              <a:t>sinus</a:t>
            </a:r>
            <a:r>
              <a:rPr lang="es-ES" altLang="en-US" sz="2000" dirty="0">
                <a:latin typeface="Comic Sans MS" panose="030F0702030302020204" pitchFamily="66" charset="0"/>
              </a:rPr>
              <a:t> </a:t>
            </a:r>
            <a:r>
              <a:rPr lang="es-ES" altLang="en-US" sz="2000" dirty="0" err="1">
                <a:latin typeface="Comic Sans MS" panose="030F0702030302020204" pitchFamily="66" charset="0"/>
              </a:rPr>
              <a:t>transversus</a:t>
            </a:r>
            <a:endParaRPr lang="es-E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i="1" dirty="0">
                <a:latin typeface="Comic Sans MS" panose="030F0702030302020204" pitchFamily="66" charset="0"/>
              </a:rPr>
              <a:t>  - </a:t>
            </a:r>
            <a:r>
              <a:rPr lang="es-ES" altLang="en-US" sz="2000" i="1" dirty="0">
                <a:latin typeface="Comic Sans MS" panose="030F0702030302020204" pitchFamily="66" charset="0"/>
              </a:rPr>
              <a:t>v. </a:t>
            </a:r>
            <a:r>
              <a:rPr lang="es-ES" altLang="en-US" sz="2000" i="1" dirty="0" err="1">
                <a:latin typeface="Comic Sans MS" panose="030F0702030302020204" pitchFamily="66" charset="0"/>
              </a:rPr>
              <a:t>aquaeductus</a:t>
            </a:r>
            <a:r>
              <a:rPr lang="es-ES" altLang="en-US" sz="2000" i="1" dirty="0">
                <a:latin typeface="Comic Sans MS" panose="030F0702030302020204" pitchFamily="66" charset="0"/>
              </a:rPr>
              <a:t> </a:t>
            </a:r>
            <a:r>
              <a:rPr lang="es-ES" altLang="en-US" sz="2000" i="1" dirty="0" err="1">
                <a:latin typeface="Comic Sans MS" panose="030F0702030302020204" pitchFamily="66" charset="0"/>
              </a:rPr>
              <a:t>cochleae</a:t>
            </a:r>
            <a:r>
              <a:rPr lang="es-ES" altLang="en-US" sz="2000" i="1" dirty="0">
                <a:latin typeface="Comic Sans MS" panose="030F0702030302020204" pitchFamily="66" charset="0"/>
              </a:rPr>
              <a:t> </a:t>
            </a:r>
            <a:br>
              <a:rPr lang="en-US" altLang="en-US" sz="2000" i="1" dirty="0">
                <a:latin typeface="Comic Sans MS" panose="030F0702030302020204" pitchFamily="66" charset="0"/>
              </a:rPr>
            </a:br>
            <a:r>
              <a:rPr lang="en-US" altLang="en-US" sz="2000" i="1" dirty="0">
                <a:latin typeface="Comic Sans MS" panose="030F0702030302020204" pitchFamily="66" charset="0"/>
              </a:rPr>
              <a:t>    </a:t>
            </a:r>
            <a:r>
              <a:rPr lang="en-GB" altLang="en-US" sz="2000" dirty="0">
                <a:latin typeface="Comic Sans MS" panose="030F0702030302020204" pitchFamily="66" charset="0"/>
              </a:rPr>
              <a:t>drains in</a:t>
            </a:r>
            <a:r>
              <a:rPr lang="en-US" altLang="en-US" sz="2000" dirty="0">
                <a:latin typeface="Comic Sans MS" panose="030F0702030302020204" pitchFamily="66" charset="0"/>
              </a:rPr>
              <a:t> bulbus of v. jugularis interna</a:t>
            </a:r>
            <a:br>
              <a:rPr lang="en-US" altLang="en-US" sz="2000" dirty="0">
                <a:latin typeface="Comic Sans MS" panose="030F0702030302020204" pitchFamily="66" charset="0"/>
              </a:rPr>
            </a:b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pl-PL" altLang="en-US" sz="2000" dirty="0">
                <a:latin typeface="Comic Sans MS" panose="030F0702030302020204" pitchFamily="66" charset="0"/>
              </a:rPr>
              <a:t>• </a:t>
            </a:r>
            <a:r>
              <a:rPr lang="en-GB" altLang="en-US" sz="2000" dirty="0">
                <a:latin typeface="Comic Sans MS" panose="030F0702030302020204" pitchFamily="66" charset="0"/>
              </a:rPr>
              <a:t>Veins of </a:t>
            </a:r>
            <a:r>
              <a:rPr lang="en-GB" altLang="en-US" sz="2000" b="1" dirty="0">
                <a:latin typeface="Comic Sans MS" panose="030F0702030302020204" pitchFamily="66" charset="0"/>
              </a:rPr>
              <a:t>vestibule and semicircular bony canals</a:t>
            </a:r>
            <a:r>
              <a:rPr lang="pl-PL" altLang="en-US" sz="2000" b="1" dirty="0">
                <a:latin typeface="Comic Sans MS" panose="030F0702030302020204" pitchFamily="66" charset="0"/>
              </a:rPr>
              <a:t>:</a:t>
            </a:r>
          </a:p>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 </a:t>
            </a:r>
            <a:r>
              <a:rPr lang="en-US" altLang="en-US" sz="2000" i="1" dirty="0">
                <a:latin typeface="Comic Sans MS" panose="030F0702030302020204" pitchFamily="66" charset="0"/>
              </a:rPr>
              <a:t>vv. </a:t>
            </a:r>
            <a:r>
              <a:rPr lang="en-US" altLang="en-US" sz="2000" i="1" dirty="0" err="1">
                <a:latin typeface="Comic Sans MS" panose="030F0702030302020204" pitchFamily="66" charset="0"/>
              </a:rPr>
              <a:t>vestibulares</a:t>
            </a:r>
            <a:endParaRPr lang="en-US" altLang="en-US" sz="2000" i="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i="1" dirty="0">
                <a:latin typeface="Comic Sans MS" panose="030F0702030302020204" pitchFamily="66" charset="0"/>
              </a:rPr>
              <a:t>      </a:t>
            </a:r>
            <a:r>
              <a:rPr lang="en-GB" altLang="en-US" sz="2000" dirty="0">
                <a:latin typeface="Comic Sans MS" panose="030F0702030302020204" pitchFamily="66" charset="0"/>
              </a:rPr>
              <a:t>drains into </a:t>
            </a:r>
            <a:r>
              <a:rPr lang="en-US" altLang="en-US" sz="2000" i="1" dirty="0">
                <a:latin typeface="Comic Sans MS" panose="030F0702030302020204" pitchFamily="66" charset="0"/>
              </a:rPr>
              <a:t>v.</a:t>
            </a:r>
            <a:r>
              <a:rPr lang="es-ES" altLang="en-US" sz="2000" i="1" dirty="0" err="1">
                <a:latin typeface="Comic Sans MS" panose="030F0702030302020204" pitchFamily="66" charset="0"/>
              </a:rPr>
              <a:t>aquaeductus</a:t>
            </a:r>
            <a:r>
              <a:rPr lang="es-ES" altLang="en-US" sz="2000" i="1" dirty="0">
                <a:latin typeface="Comic Sans MS" panose="030F0702030302020204" pitchFamily="66" charset="0"/>
              </a:rPr>
              <a:t> </a:t>
            </a:r>
            <a:r>
              <a:rPr lang="es-ES" altLang="en-US" sz="2000" i="1" dirty="0" err="1">
                <a:latin typeface="Comic Sans MS" panose="030F0702030302020204" pitchFamily="66" charset="0"/>
              </a:rPr>
              <a:t>vestibuli</a:t>
            </a:r>
            <a:r>
              <a:rPr lang="en-US" altLang="en-US" sz="2000" i="1" dirty="0">
                <a:latin typeface="Comic Sans MS" panose="030F0702030302020204" pitchFamily="66" charset="0"/>
              </a:rPr>
              <a:t>,</a:t>
            </a:r>
            <a:br>
              <a:rPr lang="en-US" altLang="en-US" sz="2000" i="1" dirty="0">
                <a:latin typeface="Comic Sans MS" panose="030F0702030302020204" pitchFamily="66" charset="0"/>
              </a:rPr>
            </a:br>
            <a:r>
              <a:rPr lang="en-US" altLang="en-US" sz="2000" i="1" dirty="0">
                <a:latin typeface="Comic Sans MS" panose="030F0702030302020204" pitchFamily="66" charset="0"/>
              </a:rPr>
              <a:t>      </a:t>
            </a:r>
            <a:r>
              <a:rPr lang="en-GB" altLang="en-US" sz="2000" dirty="0">
                <a:latin typeface="Comic Sans MS" panose="030F0702030302020204" pitchFamily="66" charset="0"/>
              </a:rPr>
              <a:t>that drains in </a:t>
            </a:r>
            <a:r>
              <a:rPr lang="es-ES" altLang="en-US" sz="2000" dirty="0" err="1">
                <a:latin typeface="Comic Sans MS" panose="030F0702030302020204" pitchFamily="66" charset="0"/>
              </a:rPr>
              <a:t>sinus</a:t>
            </a:r>
            <a:r>
              <a:rPr lang="en-US" altLang="en-US" sz="2000" dirty="0">
                <a:latin typeface="Comic Sans MS" panose="030F0702030302020204" pitchFamily="66" charset="0"/>
              </a:rPr>
              <a:t> </a:t>
            </a:r>
            <a:r>
              <a:rPr lang="en-US" altLang="en-US" sz="2000" dirty="0" err="1">
                <a:latin typeface="Comic Sans MS" panose="030F0702030302020204" pitchFamily="66" charset="0"/>
              </a:rPr>
              <a:t>petrosus</a:t>
            </a:r>
            <a:r>
              <a:rPr lang="en-US" altLang="en-US" sz="2000" dirty="0">
                <a:latin typeface="Comic Sans MS" panose="030F0702030302020204" pitchFamily="66" charset="0"/>
              </a:rPr>
              <a:t> superior</a:t>
            </a:r>
            <a:br>
              <a:rPr lang="en-US" altLang="en-US" sz="2000" dirty="0">
                <a:latin typeface="Comic Sans MS" panose="030F0702030302020204" pitchFamily="66" charset="0"/>
              </a:rPr>
            </a:b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sz="1800" dirty="0">
                <a:solidFill>
                  <a:srgbClr val="0D0D0D"/>
                </a:solidFill>
                <a:highlight>
                  <a:srgbClr val="FFFFFF"/>
                </a:highlight>
                <a:latin typeface="Comic Sans MS" panose="030F0702030302020204" pitchFamily="66" charset="0"/>
              </a:rPr>
              <a:t>A portion of venous blood also drains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via the </a:t>
            </a:r>
            <a:r>
              <a:rPr lang="en-GB" sz="1800" dirty="0" err="1">
                <a:solidFill>
                  <a:srgbClr val="0D0D0D"/>
                </a:solidFill>
                <a:highlight>
                  <a:srgbClr val="FFFFFF"/>
                </a:highlight>
                <a:latin typeface="Comic Sans MS" panose="030F0702030302020204" pitchFamily="66" charset="0"/>
              </a:rPr>
              <a:t>pericarotid</a:t>
            </a:r>
            <a:r>
              <a:rPr lang="en-GB" sz="1800" dirty="0">
                <a:solidFill>
                  <a:srgbClr val="0D0D0D"/>
                </a:solidFill>
                <a:highlight>
                  <a:srgbClr val="FFFFFF"/>
                </a:highlight>
                <a:latin typeface="Comic Sans MS" panose="030F0702030302020204" pitchFamily="66" charset="0"/>
              </a:rPr>
              <a:t> and </a:t>
            </a:r>
            <a:r>
              <a:rPr lang="en-GB" sz="1800" dirty="0" err="1">
                <a:solidFill>
                  <a:srgbClr val="0D0D0D"/>
                </a:solidFill>
                <a:highlight>
                  <a:srgbClr val="FFFFFF"/>
                </a:highlight>
                <a:latin typeface="Comic Sans MS" panose="030F0702030302020204" pitchFamily="66" charset="0"/>
              </a:rPr>
              <a:t>perimeningeal</a:t>
            </a:r>
            <a:r>
              <a:rPr lang="en-GB" sz="1800" dirty="0">
                <a:solidFill>
                  <a:srgbClr val="0D0D0D"/>
                </a:solidFill>
                <a:highlight>
                  <a:srgbClr val="FFFFFF"/>
                </a:highlight>
                <a:latin typeface="Comic Sans MS" panose="030F0702030302020204" pitchFamily="66" charset="0"/>
              </a:rPr>
              <a:t> </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venous plexus</a:t>
            </a:r>
            <a:endParaRPr lang="en-US" altLang="en-US" sz="1800" dirty="0">
              <a:latin typeface="Comic Sans MS" panose="030F0702030302020204" pitchFamily="66" charset="0"/>
            </a:endParaRPr>
          </a:p>
        </p:txBody>
      </p:sp>
      <p:sp>
        <p:nvSpPr>
          <p:cNvPr id="118788" name="TextBox 9">
            <a:extLst>
              <a:ext uri="{FF2B5EF4-FFF2-40B4-BE49-F238E27FC236}">
                <a16:creationId xmlns:a16="http://schemas.microsoft.com/office/drawing/2014/main" id="{5655932B-731F-AE17-A8A0-C289A32B6628}"/>
              </a:ext>
            </a:extLst>
          </p:cNvPr>
          <p:cNvSpPr txBox="1">
            <a:spLocks noChangeArrowheads="1"/>
          </p:cNvSpPr>
          <p:nvPr/>
        </p:nvSpPr>
        <p:spPr bwMode="auto">
          <a:xfrm>
            <a:off x="2411413" y="404813"/>
            <a:ext cx="5072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a:solidFill>
                  <a:schemeClr val="accent1"/>
                </a:solidFill>
                <a:latin typeface="Comic Sans MS" panose="030F0702030302020204" pitchFamily="66" charset="0"/>
              </a:rPr>
              <a:t>Veins of internal ear</a:t>
            </a:r>
            <a:endParaRPr lang="en-US" altLang="en-US">
              <a:solidFill>
                <a:schemeClr val="accent1"/>
              </a:solidFill>
              <a:latin typeface="Comic Sans MS" panose="030F0702030302020204" pitchFamily="66"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Box 2">
            <a:extLst>
              <a:ext uri="{FF2B5EF4-FFF2-40B4-BE49-F238E27FC236}">
                <a16:creationId xmlns:a16="http://schemas.microsoft.com/office/drawing/2014/main" id="{025862E6-1474-3187-42E6-678E0653B890}"/>
              </a:ext>
            </a:extLst>
          </p:cNvPr>
          <p:cNvSpPr txBox="1">
            <a:spLocks noChangeArrowheads="1"/>
          </p:cNvSpPr>
          <p:nvPr/>
        </p:nvSpPr>
        <p:spPr bwMode="auto">
          <a:xfrm>
            <a:off x="323850" y="1260475"/>
            <a:ext cx="8712200"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700">
                <a:latin typeface="Comic Sans MS" panose="030F0702030302020204" pitchFamily="66" charset="0"/>
              </a:rPr>
              <a:t>1. Sound waves entering the external ear strike the tympanic membrane, causing</a:t>
            </a:r>
            <a:br>
              <a:rPr lang="en-GB" altLang="en-US" sz="1700">
                <a:latin typeface="Comic Sans MS" panose="030F0702030302020204" pitchFamily="66" charset="0"/>
              </a:rPr>
            </a:br>
            <a:r>
              <a:rPr lang="en-GB" altLang="en-US" sz="1700">
                <a:latin typeface="Comic Sans MS" panose="030F0702030302020204" pitchFamily="66" charset="0"/>
              </a:rPr>
              <a:t>    it to vibrate. </a:t>
            </a:r>
            <a:br>
              <a:rPr lang="en-GB" altLang="en-US" sz="1700">
                <a:latin typeface="Comic Sans MS" panose="030F0702030302020204" pitchFamily="66" charset="0"/>
              </a:rPr>
            </a:br>
            <a:r>
              <a:rPr lang="en-GB" altLang="en-US" sz="1700">
                <a:latin typeface="Comic Sans MS" panose="030F0702030302020204" pitchFamily="66" charset="0"/>
              </a:rPr>
              <a:t>2. Vibrations initiated at the tympanic membrane are transmitted through the</a:t>
            </a:r>
            <a:br>
              <a:rPr lang="en-GB" altLang="en-US" sz="1700">
                <a:latin typeface="Comic Sans MS" panose="030F0702030302020204" pitchFamily="66" charset="0"/>
              </a:rPr>
            </a:br>
            <a:r>
              <a:rPr lang="en-GB" altLang="en-US" sz="1700">
                <a:latin typeface="Comic Sans MS" panose="030F0702030302020204" pitchFamily="66" charset="0"/>
              </a:rPr>
              <a:t>    ossicles of the middle ear and their articulations. </a:t>
            </a:r>
          </a:p>
          <a:p>
            <a:r>
              <a:rPr lang="en-GB" altLang="en-US" sz="1700">
                <a:latin typeface="Comic Sans MS" panose="030F0702030302020204" pitchFamily="66" charset="0"/>
              </a:rPr>
              <a:t>3. The base of the stapes vibrates with increased strength and decreased</a:t>
            </a:r>
            <a:br>
              <a:rPr lang="en-GB" altLang="en-US" sz="1700">
                <a:latin typeface="Comic Sans MS" panose="030F0702030302020204" pitchFamily="66" charset="0"/>
              </a:rPr>
            </a:br>
            <a:r>
              <a:rPr lang="en-GB" altLang="en-US" sz="1700">
                <a:latin typeface="Comic Sans MS" panose="030F0702030302020204" pitchFamily="66" charset="0"/>
              </a:rPr>
              <a:t>    amplitude in the oval window. </a:t>
            </a:r>
          </a:p>
          <a:p>
            <a:r>
              <a:rPr lang="en-GB" altLang="en-US" sz="1700">
                <a:latin typeface="Comic Sans MS" panose="030F0702030302020204" pitchFamily="66" charset="0"/>
              </a:rPr>
              <a:t>4. Vibrations of the base of the stapes create pressure waves in the perilymph of</a:t>
            </a:r>
            <a:br>
              <a:rPr lang="en-GB" altLang="en-US" sz="1700">
                <a:latin typeface="Comic Sans MS" panose="030F0702030302020204" pitchFamily="66" charset="0"/>
              </a:rPr>
            </a:br>
            <a:r>
              <a:rPr lang="en-GB" altLang="en-US" sz="1700">
                <a:latin typeface="Comic Sans MS" panose="030F0702030302020204" pitchFamily="66" charset="0"/>
              </a:rPr>
              <a:t>    the scala vestibuli. </a:t>
            </a:r>
          </a:p>
        </p:txBody>
      </p:sp>
      <p:pic>
        <p:nvPicPr>
          <p:cNvPr id="119811" name="Picture 4">
            <a:extLst>
              <a:ext uri="{FF2B5EF4-FFF2-40B4-BE49-F238E27FC236}">
                <a16:creationId xmlns:a16="http://schemas.microsoft.com/office/drawing/2014/main" id="{C16CE162-BA9F-973D-136B-742113BE8D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2075" y="3573463"/>
            <a:ext cx="6419850" cy="291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2" name="TextBox 3">
            <a:extLst>
              <a:ext uri="{FF2B5EF4-FFF2-40B4-BE49-F238E27FC236}">
                <a16:creationId xmlns:a16="http://schemas.microsoft.com/office/drawing/2014/main" id="{641E200F-1BCE-5586-6734-3241B318AACE}"/>
              </a:ext>
            </a:extLst>
          </p:cNvPr>
          <p:cNvSpPr txBox="1">
            <a:spLocks noChangeArrowheads="1"/>
          </p:cNvSpPr>
          <p:nvPr/>
        </p:nvSpPr>
        <p:spPr bwMode="auto">
          <a:xfrm>
            <a:off x="900113" y="423863"/>
            <a:ext cx="7632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2400">
                <a:latin typeface="Comic Sans MS" panose="030F0702030302020204" pitchFamily="66" charset="0"/>
              </a:rPr>
              <a:t>Sound transmission through the ear – classic theory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FBFC1084-4EA2-8950-AE96-9C83928AF4FA}"/>
              </a:ext>
            </a:extLst>
          </p:cNvPr>
          <p:cNvSpPr>
            <a:spLocks noGrp="1" noRot="1" noChangeArrowheads="1"/>
          </p:cNvSpPr>
          <p:nvPr>
            <p:ph type="title" idx="4294967295"/>
          </p:nvPr>
        </p:nvSpPr>
        <p:spPr>
          <a:xfrm>
            <a:off x="827088" y="333375"/>
            <a:ext cx="8229600" cy="493713"/>
          </a:xfrm>
        </p:spPr>
        <p:txBody>
          <a:bodyPr/>
          <a:lstStyle/>
          <a:p>
            <a:pPr eaLnBrk="1" hangingPunct="1">
              <a:defRPr/>
            </a:pPr>
            <a:r>
              <a:rPr lang="en-US" altLang="en-US" sz="2300" dirty="0">
                <a:effectLst>
                  <a:outerShdw blurRad="38100" dist="38100" dir="2700000" algn="tl">
                    <a:srgbClr val="000000"/>
                  </a:outerShdw>
                </a:effectLst>
                <a:latin typeface="Comic Sans MS" panose="030F0702030302020204" pitchFamily="66" charset="0"/>
              </a:rPr>
              <a:t>AURICULA</a:t>
            </a:r>
            <a:r>
              <a:rPr lang="sr-Cyrl-CS" altLang="en-US" sz="2300" dirty="0">
                <a:effectLst>
                  <a:outerShdw blurRad="38100" dist="38100" dir="2700000" algn="tl">
                    <a:srgbClr val="000000"/>
                  </a:outerShdw>
                </a:effectLst>
                <a:latin typeface="Comic Sans MS" panose="030F0702030302020204" pitchFamily="66" charset="0"/>
              </a:rPr>
              <a:t> – </a:t>
            </a:r>
            <a:r>
              <a:rPr lang="en-GB" altLang="en-US" sz="2300" dirty="0">
                <a:effectLst>
                  <a:outerShdw blurRad="38100" dist="38100" dir="2700000" algn="tl">
                    <a:srgbClr val="000000"/>
                  </a:outerShdw>
                </a:effectLst>
                <a:latin typeface="Comic Sans MS" panose="030F0702030302020204" pitchFamily="66" charset="0"/>
              </a:rPr>
              <a:t>vascularization and innervation</a:t>
            </a:r>
            <a:endParaRPr lang="en-US" altLang="en-US" sz="2300" dirty="0">
              <a:effectLst>
                <a:outerShdw blurRad="38100" dist="38100" dir="2700000" algn="tl">
                  <a:srgbClr val="000000"/>
                </a:outerShdw>
              </a:effectLst>
              <a:latin typeface="Comic Sans MS" panose="030F0702030302020204" pitchFamily="66" charset="0"/>
            </a:endParaRPr>
          </a:p>
        </p:txBody>
      </p:sp>
      <p:sp>
        <p:nvSpPr>
          <p:cNvPr id="18435" name="Rectangle 3">
            <a:extLst>
              <a:ext uri="{FF2B5EF4-FFF2-40B4-BE49-F238E27FC236}">
                <a16:creationId xmlns:a16="http://schemas.microsoft.com/office/drawing/2014/main" id="{C1BA954C-530F-144A-DB0D-F1913447A326}"/>
              </a:ext>
            </a:extLst>
          </p:cNvPr>
          <p:cNvSpPr>
            <a:spLocks noGrp="1" noChangeArrowheads="1"/>
          </p:cNvSpPr>
          <p:nvPr>
            <p:ph type="body" idx="4294967295"/>
          </p:nvPr>
        </p:nvSpPr>
        <p:spPr>
          <a:xfrm>
            <a:off x="214313" y="827088"/>
            <a:ext cx="8929687" cy="3538537"/>
          </a:xfrm>
        </p:spPr>
        <p:txBody>
          <a:bodyPr/>
          <a:lstStyle/>
          <a:p>
            <a:pPr eaLnBrk="1" hangingPunct="1"/>
            <a:r>
              <a:rPr lang="en-GB" altLang="en-US" sz="2200" b="1">
                <a:latin typeface="Comic Sans MS" panose="030F0702030302020204" pitchFamily="66" charset="0"/>
              </a:rPr>
              <a:t>LYMPHATIC VESSELS drain into</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nodi lymphatici parotidei </a:t>
            </a:r>
            <a:r>
              <a:rPr lang="en-GB" altLang="en-US" sz="1800" b="1">
                <a:latin typeface="Comic Sans MS" panose="030F0702030302020204" pitchFamily="66" charset="0"/>
              </a:rPr>
              <a:t>(from anterior upper part)</a:t>
            </a:r>
            <a:br>
              <a:rPr lang="en-US" altLang="en-US" sz="2200" b="1">
                <a:latin typeface="Comic Sans MS" panose="030F0702030302020204" pitchFamily="66" charset="0"/>
              </a:rPr>
            </a:br>
            <a:r>
              <a:rPr lang="en-US" altLang="en-US" sz="2200" b="1">
                <a:latin typeface="Comic Sans MS" panose="030F0702030302020204" pitchFamily="66" charset="0"/>
              </a:rPr>
              <a:t>- </a:t>
            </a:r>
            <a:r>
              <a:rPr lang="en-GB" altLang="en-US" sz="2200" b="1">
                <a:latin typeface="Comic Sans MS" panose="030F0702030302020204" pitchFamily="66" charset="0"/>
              </a:rPr>
              <a:t>nodi lymphatici mastoidei </a:t>
            </a:r>
            <a:r>
              <a:rPr lang="en-GB" altLang="en-US" sz="1800" b="1">
                <a:latin typeface="Comic Sans MS" panose="030F0702030302020204" pitchFamily="66" charset="0"/>
              </a:rPr>
              <a:t>(from posterior upper part)</a:t>
            </a:r>
            <a:br>
              <a:rPr lang="en-GB" altLang="en-US" sz="1800" b="1">
                <a:latin typeface="Comic Sans MS" panose="030F0702030302020204" pitchFamily="66" charset="0"/>
              </a:rPr>
            </a:br>
            <a:r>
              <a:rPr lang="en-GB" altLang="en-US" sz="2200" b="1">
                <a:latin typeface="Comic Sans MS" panose="030F0702030302020204" pitchFamily="66" charset="0"/>
              </a:rPr>
              <a:t>- superficical cervical lymph nodes </a:t>
            </a:r>
            <a:r>
              <a:rPr lang="en-GB" altLang="en-US" sz="1800" b="1">
                <a:latin typeface="Comic Sans MS" panose="030F0702030302020204" pitchFamily="66" charset="0"/>
              </a:rPr>
              <a:t>(from lower part)</a:t>
            </a:r>
            <a:endParaRPr lang="en-US" altLang="en-US" sz="1800" b="1">
              <a:latin typeface="Comic Sans MS" panose="030F0702030302020204" pitchFamily="66" charset="0"/>
            </a:endParaRPr>
          </a:p>
          <a:p>
            <a:pPr eaLnBrk="1" hangingPunct="1"/>
            <a:r>
              <a:rPr lang="en-GB" altLang="en-US" sz="2200" b="1">
                <a:latin typeface="Comic Sans MS" panose="030F0702030302020204" pitchFamily="66" charset="0"/>
              </a:rPr>
              <a:t>NERVES</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n. auriculares anteriores (n. auriculotemporalis)</a:t>
            </a:r>
            <a:br>
              <a:rPr lang="en-US" altLang="en-US" sz="2200" b="1">
                <a:latin typeface="Comic Sans MS" panose="030F0702030302020204" pitchFamily="66" charset="0"/>
              </a:rPr>
            </a:br>
            <a:r>
              <a:rPr lang="en-US" altLang="en-US" sz="1700" b="1">
                <a:latin typeface="Comic Sans MS" panose="030F0702030302020204" pitchFamily="66" charset="0"/>
              </a:rPr>
              <a:t>innervates backside (medial surface) and posterior part of lateral surface</a:t>
            </a:r>
            <a:br>
              <a:rPr lang="en-US" altLang="en-US" sz="2400" b="1">
                <a:latin typeface="Comic Sans MS" panose="030F0702030302020204" pitchFamily="66" charset="0"/>
              </a:rPr>
            </a:br>
            <a:r>
              <a:rPr lang="en-US" altLang="en-US" sz="2200" b="1">
                <a:latin typeface="Comic Sans MS" panose="030F0702030302020204" pitchFamily="66" charset="0"/>
              </a:rPr>
              <a:t>- r. auricularis (n. vagus) – </a:t>
            </a:r>
            <a:r>
              <a:rPr lang="en-US" altLang="en-US" sz="1700" b="1">
                <a:latin typeface="Comic Sans MS" panose="030F0702030302020204" pitchFamily="66" charset="0"/>
              </a:rPr>
              <a:t>innervates concha</a:t>
            </a:r>
            <a:br>
              <a:rPr lang="sr-Cyrl-CS" altLang="en-US" sz="2400" b="1">
                <a:latin typeface="Comic Sans MS" panose="030F0702030302020204" pitchFamily="66" charset="0"/>
              </a:rPr>
            </a:br>
            <a:r>
              <a:rPr lang="sr-Cyrl-CS" altLang="en-US" sz="2200" b="1">
                <a:latin typeface="Comic Sans MS" panose="030F0702030302020204" pitchFamily="66" charset="0"/>
              </a:rPr>
              <a:t>- </a:t>
            </a:r>
            <a:r>
              <a:rPr lang="en-US" altLang="en-US" sz="2200" b="1">
                <a:latin typeface="Comic Sans MS" panose="030F0702030302020204" pitchFamily="66" charset="0"/>
              </a:rPr>
              <a:t>n. auricularis magnus (plexus cervivalis)</a:t>
            </a:r>
            <a:br>
              <a:rPr lang="en-US" altLang="en-US" sz="2200" b="1">
                <a:latin typeface="Comic Sans MS" panose="030F0702030302020204" pitchFamily="66" charset="0"/>
              </a:rPr>
            </a:br>
            <a:r>
              <a:rPr lang="en-US" altLang="en-US" sz="1700" b="1">
                <a:latin typeface="Comic Sans MS" panose="030F0702030302020204" pitchFamily="66" charset="0"/>
              </a:rPr>
              <a:t>innervates anterior part of lateral surface</a:t>
            </a:r>
            <a:br>
              <a:rPr lang="en-US" altLang="en-US" sz="2400" b="1">
                <a:latin typeface="Comic Sans MS" panose="030F0702030302020204" pitchFamily="66" charset="0"/>
              </a:rPr>
            </a:br>
            <a:r>
              <a:rPr lang="en-US" altLang="en-US" sz="2200" b="1">
                <a:latin typeface="Comic Sans MS" panose="030F0702030302020204" pitchFamily="66" charset="0"/>
              </a:rPr>
              <a:t>- n. facialis – </a:t>
            </a:r>
            <a:r>
              <a:rPr lang="en-US" altLang="en-US" sz="1800" b="1">
                <a:latin typeface="Comic Sans MS" panose="030F0702030302020204" pitchFamily="66" charset="0"/>
              </a:rPr>
              <a:t>innervates concha</a:t>
            </a:r>
          </a:p>
        </p:txBody>
      </p:sp>
      <p:pic>
        <p:nvPicPr>
          <p:cNvPr id="18436" name="Picture 1">
            <a:extLst>
              <a:ext uri="{FF2B5EF4-FFF2-40B4-BE49-F238E27FC236}">
                <a16:creationId xmlns:a16="http://schemas.microsoft.com/office/drawing/2014/main" id="{8FA0D4B7-D820-5339-1DA4-038FB421CB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0250" y="4506913"/>
            <a:ext cx="4572000" cy="235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Box 2">
            <a:extLst>
              <a:ext uri="{FF2B5EF4-FFF2-40B4-BE49-F238E27FC236}">
                <a16:creationId xmlns:a16="http://schemas.microsoft.com/office/drawing/2014/main" id="{E4AC228A-983E-AD7B-BDED-9CB7D040C64D}"/>
              </a:ext>
            </a:extLst>
          </p:cNvPr>
          <p:cNvSpPr txBox="1">
            <a:spLocks noChangeArrowheads="1"/>
          </p:cNvSpPr>
          <p:nvPr/>
        </p:nvSpPr>
        <p:spPr bwMode="auto">
          <a:xfrm>
            <a:off x="323850" y="855663"/>
            <a:ext cx="871220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700">
                <a:latin typeface="Comic Sans MS" panose="030F0702030302020204" pitchFamily="66" charset="0"/>
              </a:rPr>
              <a:t>5. Pressure waves in the scala vestibuli cause displacement of the basilar</a:t>
            </a:r>
            <a:br>
              <a:rPr lang="en-GB" altLang="en-US" sz="1700">
                <a:latin typeface="Comic Sans MS" panose="030F0702030302020204" pitchFamily="66" charset="0"/>
              </a:rPr>
            </a:br>
            <a:r>
              <a:rPr lang="en-GB" altLang="en-US" sz="1700">
                <a:latin typeface="Comic Sans MS" panose="030F0702030302020204" pitchFamily="66" charset="0"/>
              </a:rPr>
              <a:t>    membrane of the cochlear duct. Short waves (high pitch) cause displacement</a:t>
            </a:r>
            <a:br>
              <a:rPr lang="en-GB" altLang="en-US" sz="1700">
                <a:latin typeface="Comic Sans MS" panose="030F0702030302020204" pitchFamily="66" charset="0"/>
              </a:rPr>
            </a:br>
            <a:r>
              <a:rPr lang="en-GB" altLang="en-US" sz="1700">
                <a:latin typeface="Comic Sans MS" panose="030F0702030302020204" pitchFamily="66" charset="0"/>
              </a:rPr>
              <a:t>    near the oval window. Longer waves (low pitch) cause more distant displacement,</a:t>
            </a:r>
            <a:br>
              <a:rPr lang="en-GB" altLang="en-US" sz="1700">
                <a:latin typeface="Comic Sans MS" panose="030F0702030302020204" pitchFamily="66" charset="0"/>
              </a:rPr>
            </a:br>
            <a:r>
              <a:rPr lang="en-GB" altLang="en-US" sz="1700">
                <a:latin typeface="Comic Sans MS" panose="030F0702030302020204" pitchFamily="66" charset="0"/>
              </a:rPr>
              <a:t>    nearer to the helicotrema at the apex of the cochlea. </a:t>
            </a:r>
            <a:br>
              <a:rPr lang="en-GB" altLang="en-US" sz="1700">
                <a:latin typeface="Comic Sans MS" panose="030F0702030302020204" pitchFamily="66" charset="0"/>
              </a:rPr>
            </a:br>
            <a:r>
              <a:rPr lang="en-GB" altLang="en-US" sz="1700">
                <a:latin typeface="Comic Sans MS" panose="030F0702030302020204" pitchFamily="66" charset="0"/>
              </a:rPr>
              <a:t>    Movement of the basilar membrane bends the hair cells of the spiral organ.</a:t>
            </a:r>
            <a:br>
              <a:rPr lang="en-GB" altLang="en-US" sz="1700">
                <a:latin typeface="Comic Sans MS" panose="030F0702030302020204" pitchFamily="66" charset="0"/>
              </a:rPr>
            </a:br>
            <a:r>
              <a:rPr lang="en-GB" altLang="en-US" sz="1700">
                <a:latin typeface="Comic Sans MS" panose="030F0702030302020204" pitchFamily="66" charset="0"/>
              </a:rPr>
              <a:t>    Neurotransmitter is released, stimulating action potentials conveyed by the</a:t>
            </a:r>
            <a:br>
              <a:rPr lang="en-GB" altLang="en-US" sz="1700">
                <a:latin typeface="Comic Sans MS" panose="030F0702030302020204" pitchFamily="66" charset="0"/>
              </a:rPr>
            </a:br>
            <a:r>
              <a:rPr lang="en-GB" altLang="en-US" sz="1700">
                <a:latin typeface="Comic Sans MS" panose="030F0702030302020204" pitchFamily="66" charset="0"/>
              </a:rPr>
              <a:t>    cochlear nerve to the brain. </a:t>
            </a:r>
          </a:p>
          <a:p>
            <a:r>
              <a:rPr lang="en-GB" altLang="en-US" sz="1700">
                <a:latin typeface="Comic Sans MS" panose="030F0702030302020204" pitchFamily="66" charset="0"/>
              </a:rPr>
              <a:t>6. Vibrations are transferred across the cochlear duct to the perilymph of the scala</a:t>
            </a:r>
            <a:br>
              <a:rPr lang="en-GB" altLang="en-US" sz="1700">
                <a:latin typeface="Comic Sans MS" panose="030F0702030302020204" pitchFamily="66" charset="0"/>
              </a:rPr>
            </a:br>
            <a:r>
              <a:rPr lang="en-GB" altLang="en-US" sz="1700">
                <a:latin typeface="Comic Sans MS" panose="030F0702030302020204" pitchFamily="66" charset="0"/>
              </a:rPr>
              <a:t>    tympani. </a:t>
            </a:r>
            <a:br>
              <a:rPr lang="en-GB" altLang="en-US" sz="1700">
                <a:latin typeface="Comic Sans MS" panose="030F0702030302020204" pitchFamily="66" charset="0"/>
              </a:rPr>
            </a:br>
            <a:r>
              <a:rPr lang="en-GB" altLang="en-US" sz="1700">
                <a:latin typeface="Comic Sans MS" panose="030F0702030302020204" pitchFamily="66" charset="0"/>
              </a:rPr>
              <a:t>7. Pressure waves in the perilymph are dissipated (dampened) by the secondary</a:t>
            </a:r>
            <a:br>
              <a:rPr lang="en-GB" altLang="en-US" sz="1700">
                <a:latin typeface="Comic Sans MS" panose="030F0702030302020204" pitchFamily="66" charset="0"/>
              </a:rPr>
            </a:br>
            <a:r>
              <a:rPr lang="en-GB" altLang="en-US" sz="1700">
                <a:latin typeface="Comic Sans MS" panose="030F0702030302020204" pitchFamily="66" charset="0"/>
              </a:rPr>
              <a:t>   tympanic membrane at the round window into the air of the tympanic cavity</a:t>
            </a:r>
          </a:p>
        </p:txBody>
      </p:sp>
      <p:pic>
        <p:nvPicPr>
          <p:cNvPr id="120835" name="Picture 4">
            <a:extLst>
              <a:ext uri="{FF2B5EF4-FFF2-40B4-BE49-F238E27FC236}">
                <a16:creationId xmlns:a16="http://schemas.microsoft.com/office/drawing/2014/main" id="{B7003E13-33B1-B840-0C73-35C428977C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3798888"/>
            <a:ext cx="60706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6" name="TextBox 1">
            <a:extLst>
              <a:ext uri="{FF2B5EF4-FFF2-40B4-BE49-F238E27FC236}">
                <a16:creationId xmlns:a16="http://schemas.microsoft.com/office/drawing/2014/main" id="{1DFDD080-E3FF-9F5C-C945-23CC32587403}"/>
              </a:ext>
            </a:extLst>
          </p:cNvPr>
          <p:cNvSpPr txBox="1">
            <a:spLocks noChangeArrowheads="1"/>
          </p:cNvSpPr>
          <p:nvPr/>
        </p:nvSpPr>
        <p:spPr bwMode="auto">
          <a:xfrm>
            <a:off x="863600" y="306388"/>
            <a:ext cx="7632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2400">
                <a:latin typeface="Comic Sans MS" panose="030F0702030302020204" pitchFamily="66" charset="0"/>
              </a:rPr>
              <a:t>Sound transmission through the ear – classic theory </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53B8AD-6B77-49CE-30FB-59D38616ECAB}"/>
              </a:ext>
            </a:extLst>
          </p:cNvPr>
          <p:cNvSpPr txBox="1"/>
          <p:nvPr/>
        </p:nvSpPr>
        <p:spPr>
          <a:xfrm>
            <a:off x="377280" y="1243786"/>
            <a:ext cx="8389440" cy="2185214"/>
          </a:xfrm>
          <a:prstGeom prst="rect">
            <a:avLst/>
          </a:prstGeom>
          <a:noFill/>
        </p:spPr>
        <p:txBody>
          <a:bodyPr>
            <a:spAutoFit/>
          </a:bodyPr>
          <a:lstStyle/>
          <a:p>
            <a:pPr>
              <a:defRPr/>
            </a:pPr>
            <a:r>
              <a:rPr lang="en-GB" sz="1600" dirty="0">
                <a:solidFill>
                  <a:srgbClr val="0D0D0D"/>
                </a:solidFill>
                <a:highlight>
                  <a:srgbClr val="FFFFFF"/>
                </a:highlight>
                <a:latin typeface="Comic Sans MS" panose="030F0702030302020204" pitchFamily="66" charset="0"/>
              </a:rPr>
              <a:t>* </a:t>
            </a:r>
            <a:r>
              <a:rPr lang="en-GB" sz="1700" dirty="0">
                <a:solidFill>
                  <a:srgbClr val="0D0D0D"/>
                </a:solidFill>
                <a:highlight>
                  <a:srgbClr val="FFFFFF"/>
                </a:highlight>
                <a:latin typeface="Comic Sans MS" panose="030F0702030302020204" pitchFamily="66" charset="0"/>
              </a:rPr>
              <a:t>According to recent interpretations, not only the basilar but also the</a:t>
            </a:r>
            <a:br>
              <a:rPr lang="en-GB" sz="1700" dirty="0">
                <a:solidFill>
                  <a:srgbClr val="0D0D0D"/>
                </a:solidFill>
                <a:highlight>
                  <a:srgbClr val="FFFFFF"/>
                </a:highlight>
                <a:latin typeface="Comic Sans MS" panose="030F0702030302020204" pitchFamily="66" charset="0"/>
              </a:rPr>
            </a:br>
            <a:r>
              <a:rPr lang="en-GB" sz="1700" dirty="0">
                <a:solidFill>
                  <a:srgbClr val="0D0D0D"/>
                </a:solidFill>
                <a:highlight>
                  <a:srgbClr val="FFFFFF"/>
                </a:highlight>
                <a:latin typeface="Comic Sans MS" panose="030F0702030302020204" pitchFamily="66" charset="0"/>
              </a:rPr>
              <a:t>  vestibular lamina vibrates. The first vibrates most strongly near the spiral</a:t>
            </a:r>
            <a:br>
              <a:rPr lang="en-GB" sz="1700" dirty="0">
                <a:solidFill>
                  <a:srgbClr val="0D0D0D"/>
                </a:solidFill>
                <a:highlight>
                  <a:srgbClr val="FFFFFF"/>
                </a:highlight>
                <a:latin typeface="Comic Sans MS" panose="030F0702030302020204" pitchFamily="66" charset="0"/>
              </a:rPr>
            </a:br>
            <a:r>
              <a:rPr lang="en-GB" sz="1700" dirty="0">
                <a:solidFill>
                  <a:srgbClr val="0D0D0D"/>
                </a:solidFill>
                <a:highlight>
                  <a:srgbClr val="FFFFFF"/>
                </a:highlight>
                <a:latin typeface="Comic Sans MS" panose="030F0702030302020204" pitchFamily="66" charset="0"/>
              </a:rPr>
              <a:t>  ligament, while the second vibrates near the edge of the spiral bony lamina.</a:t>
            </a:r>
            <a:br>
              <a:rPr lang="en-GB" sz="1700" dirty="0">
                <a:solidFill>
                  <a:srgbClr val="0D0D0D"/>
                </a:solidFill>
                <a:highlight>
                  <a:srgbClr val="FFFFFF"/>
                </a:highlight>
                <a:latin typeface="Comic Sans MS" panose="030F0702030302020204" pitchFamily="66" charset="0"/>
              </a:rPr>
            </a:br>
            <a:r>
              <a:rPr lang="en-GB" sz="1700" dirty="0">
                <a:solidFill>
                  <a:srgbClr val="0D0D0D"/>
                </a:solidFill>
                <a:highlight>
                  <a:srgbClr val="FFFFFF"/>
                </a:highlight>
                <a:latin typeface="Comic Sans MS" panose="030F0702030302020204" pitchFamily="66" charset="0"/>
              </a:rPr>
              <a:t>  </a:t>
            </a:r>
            <a:br>
              <a:rPr lang="en-GB" sz="1700" dirty="0">
                <a:solidFill>
                  <a:srgbClr val="0D0D0D"/>
                </a:solidFill>
                <a:highlight>
                  <a:srgbClr val="FFFFFF"/>
                </a:highlight>
                <a:latin typeface="Comic Sans MS" panose="030F0702030302020204" pitchFamily="66" charset="0"/>
              </a:rPr>
            </a:br>
            <a:r>
              <a:rPr lang="en-GB" sz="1700" dirty="0">
                <a:solidFill>
                  <a:srgbClr val="0D0D0D"/>
                </a:solidFill>
                <a:highlight>
                  <a:srgbClr val="FFFFFF"/>
                </a:highlight>
                <a:latin typeface="Comic Sans MS" panose="030F0702030302020204" pitchFamily="66" charset="0"/>
              </a:rPr>
              <a:t>  This causes the endolymph to be pushed from the space bounded by the</a:t>
            </a:r>
            <a:br>
              <a:rPr lang="en-GB" sz="1700" dirty="0">
                <a:solidFill>
                  <a:srgbClr val="0D0D0D"/>
                </a:solidFill>
                <a:highlight>
                  <a:srgbClr val="FFFFFF"/>
                </a:highlight>
                <a:latin typeface="Comic Sans MS" panose="030F0702030302020204" pitchFamily="66" charset="0"/>
              </a:rPr>
            </a:br>
            <a:r>
              <a:rPr lang="en-GB" sz="1700" dirty="0">
                <a:solidFill>
                  <a:srgbClr val="0D0D0D"/>
                </a:solidFill>
                <a:highlight>
                  <a:srgbClr val="FFFFFF"/>
                </a:highlight>
                <a:latin typeface="Comic Sans MS" panose="030F0702030302020204" pitchFamily="66" charset="0"/>
              </a:rPr>
              <a:t>  tectorial membrane and the organ of </a:t>
            </a:r>
            <a:r>
              <a:rPr lang="en-GB" sz="1700" dirty="0" err="1">
                <a:solidFill>
                  <a:srgbClr val="0D0D0D"/>
                </a:solidFill>
                <a:highlight>
                  <a:srgbClr val="FFFFFF"/>
                </a:highlight>
                <a:latin typeface="Comic Sans MS" panose="030F0702030302020204" pitchFamily="66" charset="0"/>
              </a:rPr>
              <a:t>Corti</a:t>
            </a:r>
            <a:r>
              <a:rPr lang="en-GB" sz="1700" dirty="0">
                <a:solidFill>
                  <a:srgbClr val="0D0D0D"/>
                </a:solidFill>
                <a:highlight>
                  <a:srgbClr val="FFFFFF"/>
                </a:highlight>
                <a:latin typeface="Comic Sans MS" panose="030F0702030302020204" pitchFamily="66" charset="0"/>
              </a:rPr>
              <a:t> towards the outer wall of the</a:t>
            </a:r>
            <a:br>
              <a:rPr lang="en-GB" sz="1700" dirty="0">
                <a:solidFill>
                  <a:srgbClr val="0D0D0D"/>
                </a:solidFill>
                <a:highlight>
                  <a:srgbClr val="FFFFFF"/>
                </a:highlight>
                <a:latin typeface="Comic Sans MS" panose="030F0702030302020204" pitchFamily="66" charset="0"/>
              </a:rPr>
            </a:br>
            <a:r>
              <a:rPr lang="en-GB" sz="1700" dirty="0">
                <a:solidFill>
                  <a:srgbClr val="0D0D0D"/>
                </a:solidFill>
                <a:highlight>
                  <a:srgbClr val="FFFFFF"/>
                </a:highlight>
                <a:latin typeface="Comic Sans MS" panose="030F0702030302020204" pitchFamily="66" charset="0"/>
              </a:rPr>
              <a:t>  ductus </a:t>
            </a:r>
            <a:r>
              <a:rPr lang="en-GB" sz="1700" dirty="0" err="1">
                <a:solidFill>
                  <a:srgbClr val="0D0D0D"/>
                </a:solidFill>
                <a:highlight>
                  <a:srgbClr val="FFFFFF"/>
                </a:highlight>
                <a:latin typeface="Comic Sans MS" panose="030F0702030302020204" pitchFamily="66" charset="0"/>
              </a:rPr>
              <a:t>cochlearis</a:t>
            </a:r>
            <a:r>
              <a:rPr lang="en-GB" sz="1700" dirty="0">
                <a:solidFill>
                  <a:srgbClr val="0D0D0D"/>
                </a:solidFill>
                <a:highlight>
                  <a:srgbClr val="FFFFFF"/>
                </a:highlight>
                <a:latin typeface="Comic Sans MS" panose="030F0702030302020204" pitchFamily="66" charset="0"/>
              </a:rPr>
              <a:t> and then pulled back into that space. This flow of endolymph </a:t>
            </a:r>
            <a:br>
              <a:rPr lang="en-GB" sz="1700" dirty="0">
                <a:solidFill>
                  <a:srgbClr val="0D0D0D"/>
                </a:solidFill>
                <a:highlight>
                  <a:srgbClr val="FFFFFF"/>
                </a:highlight>
                <a:latin typeface="Comic Sans MS" panose="030F0702030302020204" pitchFamily="66" charset="0"/>
              </a:rPr>
            </a:br>
            <a:r>
              <a:rPr lang="en-GB" sz="1700" dirty="0">
                <a:solidFill>
                  <a:srgbClr val="0D0D0D"/>
                </a:solidFill>
                <a:highlight>
                  <a:srgbClr val="FFFFFF"/>
                </a:highlight>
                <a:latin typeface="Comic Sans MS" panose="030F0702030302020204" pitchFamily="66" charset="0"/>
              </a:rPr>
              <a:t>  in the radial direction stimulates the hair sensory cells spiral organ of </a:t>
            </a:r>
            <a:r>
              <a:rPr lang="en-GB" sz="1700" dirty="0" err="1">
                <a:solidFill>
                  <a:srgbClr val="0D0D0D"/>
                </a:solidFill>
                <a:highlight>
                  <a:srgbClr val="FFFFFF"/>
                </a:highlight>
                <a:latin typeface="Comic Sans MS" panose="030F0702030302020204" pitchFamily="66" charset="0"/>
              </a:rPr>
              <a:t>Corti</a:t>
            </a:r>
            <a:r>
              <a:rPr lang="en-GB" sz="1700" dirty="0">
                <a:solidFill>
                  <a:srgbClr val="0D0D0D"/>
                </a:solidFill>
                <a:highlight>
                  <a:srgbClr val="FFFFFF"/>
                </a:highlight>
                <a:latin typeface="Comic Sans MS" panose="030F0702030302020204" pitchFamily="66" charset="0"/>
              </a:rPr>
              <a:t>.</a:t>
            </a:r>
            <a:endParaRPr lang="en-GB" sz="1700" dirty="0">
              <a:latin typeface="Comic Sans MS" panose="030F0702030302020204" pitchFamily="66" charset="0"/>
            </a:endParaRPr>
          </a:p>
        </p:txBody>
      </p:sp>
      <p:pic>
        <p:nvPicPr>
          <p:cNvPr id="121859" name="Picture 4">
            <a:extLst>
              <a:ext uri="{FF2B5EF4-FFF2-40B4-BE49-F238E27FC236}">
                <a16:creationId xmlns:a16="http://schemas.microsoft.com/office/drawing/2014/main" id="{98B5B7CB-3D1A-54C6-9503-C958855BF0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3690938"/>
            <a:ext cx="60706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0" name="TextBox 1">
            <a:extLst>
              <a:ext uri="{FF2B5EF4-FFF2-40B4-BE49-F238E27FC236}">
                <a16:creationId xmlns:a16="http://schemas.microsoft.com/office/drawing/2014/main" id="{B3282610-A31C-7F56-C0CD-41B8808751AA}"/>
              </a:ext>
            </a:extLst>
          </p:cNvPr>
          <p:cNvSpPr txBox="1">
            <a:spLocks noChangeArrowheads="1"/>
          </p:cNvSpPr>
          <p:nvPr/>
        </p:nvSpPr>
        <p:spPr bwMode="auto">
          <a:xfrm>
            <a:off x="863600" y="306388"/>
            <a:ext cx="57245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GB" altLang="en-US" sz="2400">
                <a:latin typeface="Comic Sans MS" panose="030F0702030302020204" pitchFamily="66" charset="0"/>
              </a:rPr>
              <a:t>Sound transmission through the ear </a:t>
            </a:r>
            <a:br>
              <a:rPr lang="en-GB" altLang="en-US" sz="2400">
                <a:latin typeface="Comic Sans MS" panose="030F0702030302020204" pitchFamily="66" charset="0"/>
              </a:rPr>
            </a:br>
            <a:r>
              <a:rPr lang="en-GB" altLang="en-US" sz="2400">
                <a:latin typeface="Comic Sans MS" panose="030F0702030302020204" pitchFamily="66" charset="0"/>
              </a:rPr>
              <a:t>– newer theory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2E2E19E-7EA3-6EB1-0A07-67D9D8036EB2}"/>
              </a:ext>
            </a:extLst>
          </p:cNvPr>
          <p:cNvSpPr>
            <a:spLocks noGrp="1" noRot="1" noChangeArrowheads="1"/>
          </p:cNvSpPr>
          <p:nvPr>
            <p:ph type="title" idx="4294967295"/>
          </p:nvPr>
        </p:nvSpPr>
        <p:spPr>
          <a:xfrm>
            <a:off x="1889125" y="131763"/>
            <a:ext cx="5365750" cy="898525"/>
          </a:xfrm>
        </p:spPr>
        <p:txBody>
          <a:bodyPr/>
          <a:lstStyle/>
          <a:p>
            <a:pPr algn="ctr" eaLnBrk="1" hangingPunct="1">
              <a:defRPr/>
            </a:pPr>
            <a:r>
              <a:rPr lang="en-GB" altLang="en-US" sz="2300" dirty="0">
                <a:effectLst>
                  <a:outerShdw blurRad="38100" dist="38100" dir="2700000" algn="tl">
                    <a:srgbClr val="000000"/>
                  </a:outerShdw>
                </a:effectLst>
                <a:latin typeface="Comic Sans MS" panose="030F0702030302020204" pitchFamily="66" charset="0"/>
              </a:rPr>
              <a:t>EXTERNAL ACOUSTIC MEATUS </a:t>
            </a:r>
            <a:br>
              <a:rPr lang="en-GB" altLang="en-US" sz="2300" dirty="0">
                <a:effectLst>
                  <a:outerShdw blurRad="38100" dist="38100" dir="2700000" algn="tl">
                    <a:srgbClr val="000000"/>
                  </a:outerShdw>
                </a:effectLst>
                <a:latin typeface="Comic Sans MS" panose="030F0702030302020204" pitchFamily="66" charset="0"/>
              </a:rPr>
            </a:br>
            <a:r>
              <a:rPr lang="en-GB" altLang="en-US" sz="2300" dirty="0">
                <a:effectLst>
                  <a:outerShdw blurRad="38100" dist="38100" dir="2700000" algn="tl">
                    <a:srgbClr val="000000"/>
                  </a:outerShdw>
                </a:effectLst>
                <a:latin typeface="Comic Sans MS" panose="030F0702030302020204" pitchFamily="66" charset="0"/>
              </a:rPr>
              <a:t>(</a:t>
            </a:r>
            <a:r>
              <a:rPr lang="sr-Latn-CS" altLang="en-US" sz="2300" dirty="0">
                <a:effectLst>
                  <a:outerShdw blurRad="38100" dist="38100" dir="2700000" algn="tl">
                    <a:srgbClr val="000000"/>
                  </a:outerShdw>
                </a:effectLst>
                <a:latin typeface="Comic Sans MS" panose="030F0702030302020204" pitchFamily="66" charset="0"/>
              </a:rPr>
              <a:t>MEATUS ACUSTICUS EXTERNUS</a:t>
            </a:r>
            <a:r>
              <a:rPr lang="en-GB" altLang="en-US" sz="2300" dirty="0">
                <a:effectLst>
                  <a:outerShdw blurRad="38100" dist="38100" dir="2700000" algn="tl">
                    <a:srgbClr val="000000"/>
                  </a:outerShdw>
                </a:effectLst>
                <a:latin typeface="Comic Sans MS" panose="030F0702030302020204" pitchFamily="66" charset="0"/>
              </a:rPr>
              <a:t>)</a:t>
            </a:r>
            <a:endParaRPr lang="sr-Latn-CS" altLang="en-US" sz="2300" dirty="0">
              <a:effectLst>
                <a:outerShdw blurRad="38100" dist="38100" dir="2700000" algn="tl">
                  <a:srgbClr val="000000"/>
                </a:outerShdw>
              </a:effectLst>
              <a:latin typeface="Comic Sans MS" panose="030F0702030302020204" pitchFamily="66" charset="0"/>
            </a:endParaRPr>
          </a:p>
        </p:txBody>
      </p:sp>
      <p:sp>
        <p:nvSpPr>
          <p:cNvPr id="19459" name="Rectangle 3">
            <a:extLst>
              <a:ext uri="{FF2B5EF4-FFF2-40B4-BE49-F238E27FC236}">
                <a16:creationId xmlns:a16="http://schemas.microsoft.com/office/drawing/2014/main" id="{0D500A7D-5D5C-3C9A-C956-44348DB73A5B}"/>
              </a:ext>
            </a:extLst>
          </p:cNvPr>
          <p:cNvSpPr>
            <a:spLocks noGrp="1" noChangeArrowheads="1"/>
          </p:cNvSpPr>
          <p:nvPr>
            <p:ph type="body" idx="4294967295"/>
          </p:nvPr>
        </p:nvSpPr>
        <p:spPr>
          <a:xfrm>
            <a:off x="214313" y="1000125"/>
            <a:ext cx="8929687" cy="5597525"/>
          </a:xfrm>
        </p:spPr>
        <p:txBody>
          <a:bodyPr/>
          <a:lstStyle/>
          <a:p>
            <a:pPr eaLnBrk="1" hangingPunct="1"/>
            <a:r>
              <a:rPr lang="en-GB" altLang="en-US" sz="2000" b="1">
                <a:latin typeface="Comic Sans MS" panose="030F0702030302020204" pitchFamily="66" charset="0"/>
              </a:rPr>
              <a:t>Extends from </a:t>
            </a:r>
            <a:r>
              <a:rPr lang="en-US" altLang="en-US" sz="2000" b="1">
                <a:latin typeface="Comic Sans MS" panose="030F0702030302020204" pitchFamily="66" charset="0"/>
              </a:rPr>
              <a:t>concha of auricle </a:t>
            </a:r>
            <a:r>
              <a:rPr lang="en-GB" altLang="en-US" sz="2000" b="1">
                <a:latin typeface="Comic Sans MS" panose="030F0702030302020204" pitchFamily="66" charset="0"/>
              </a:rPr>
              <a:t>to tympanic membrane</a:t>
            </a:r>
            <a:br>
              <a:rPr lang="en-GB" altLang="en-US" sz="2000" b="1">
                <a:latin typeface="Comic Sans MS" panose="030F0702030302020204" pitchFamily="66" charset="0"/>
              </a:rPr>
            </a:br>
            <a:r>
              <a:rPr lang="en-GB" altLang="en-US" sz="2000" b="1">
                <a:latin typeface="Comic Sans MS" panose="030F0702030302020204" pitchFamily="66" charset="0"/>
              </a:rPr>
              <a:t> (</a:t>
            </a:r>
            <a:r>
              <a:rPr lang="en-US" altLang="en-US" sz="2000" b="1">
                <a:latin typeface="Comic Sans MS" panose="030F0702030302020204" pitchFamily="66" charset="0"/>
              </a:rPr>
              <a:t>membrana tympani)</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r>
              <a:rPr lang="en-GB" altLang="en-US" sz="2000" b="1">
                <a:latin typeface="Comic Sans MS" panose="030F0702030302020204" pitchFamily="66" charset="0"/>
              </a:rPr>
              <a:t>Length:</a:t>
            </a:r>
            <a:r>
              <a:rPr lang="sr-Cyrl-CS" altLang="en-US" sz="2000" b="1">
                <a:latin typeface="Comic Sans MS" panose="030F0702030302020204" pitchFamily="66" charset="0"/>
              </a:rPr>
              <a:t> 2–2,5 </a:t>
            </a:r>
            <a:r>
              <a:rPr lang="en-GB" altLang="en-US" sz="2000" b="1">
                <a:latin typeface="Comic Sans MS" panose="030F0702030302020204" pitchFamily="66" charset="0"/>
              </a:rPr>
              <a:t>cm</a:t>
            </a:r>
            <a:r>
              <a:rPr lang="sr-Cyrl-CS" altLang="en-US" sz="2000" b="1">
                <a:latin typeface="Comic Sans MS" panose="030F0702030302020204" pitchFamily="66" charset="0"/>
              </a:rPr>
              <a:t>; </a:t>
            </a:r>
            <a:r>
              <a:rPr lang="en-GB" altLang="en-US" sz="2000" b="1">
                <a:latin typeface="Comic Sans MS" panose="030F0702030302020204" pitchFamily="66" charset="0"/>
              </a:rPr>
              <a:t>diameter</a:t>
            </a:r>
            <a:r>
              <a:rPr lang="sr-Cyrl-CS" altLang="en-US" sz="2000" b="1">
                <a:latin typeface="Comic Sans MS" panose="030F0702030302020204" pitchFamily="66" charset="0"/>
              </a:rPr>
              <a:t> ≈ 6 </a:t>
            </a:r>
            <a:r>
              <a:rPr lang="en-GB" altLang="en-US" sz="2000" b="1">
                <a:latin typeface="Comic Sans MS" panose="030F0702030302020204" pitchFamily="66" charset="0"/>
              </a:rPr>
              <a:t>mm</a:t>
            </a:r>
            <a:r>
              <a:rPr lang="sr-Cyrl-CS" altLang="en-US" sz="2000" b="1">
                <a:latin typeface="Comic Sans MS" panose="030F0702030302020204" pitchFamily="66" charset="0"/>
              </a:rPr>
              <a:t>; </a:t>
            </a:r>
            <a:r>
              <a:rPr lang="en-GB" altLang="en-US" sz="2000" b="1">
                <a:latin typeface="Comic Sans MS" panose="030F0702030302020204" pitchFamily="66" charset="0"/>
              </a:rPr>
              <a:t>slightly </a:t>
            </a:r>
            <a:r>
              <a:rPr lang="en-US" altLang="en-US" sz="2000" b="1">
                <a:latin typeface="Comic Sans MS" panose="030F0702030302020204" pitchFamily="66" charset="0"/>
              </a:rPr>
              <a:t>S-shaped curved</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r>
              <a:rPr lang="en-GB" altLang="en-US" sz="2000" b="1">
                <a:latin typeface="Comic Sans MS" panose="030F0702030302020204" pitchFamily="66" charset="0"/>
              </a:rPr>
              <a:t>Has</a:t>
            </a:r>
            <a:r>
              <a:rPr lang="sr-Cyrl-CS" altLang="en-US" sz="2000" b="1">
                <a:latin typeface="Comic Sans MS" panose="030F0702030302020204" pitchFamily="66" charset="0"/>
              </a:rPr>
              <a:t> 2 </a:t>
            </a:r>
            <a:r>
              <a:rPr lang="en-GB" altLang="en-US" sz="2000" b="1">
                <a:latin typeface="Comic Sans MS" panose="030F0702030302020204" pitchFamily="66" charset="0"/>
              </a:rPr>
              <a:t>parts</a:t>
            </a:r>
            <a:r>
              <a:rPr lang="en-US" altLang="en-US" sz="2000" b="1">
                <a:latin typeface="Comic Sans MS" panose="030F0702030302020204" pitchFamily="66" charset="0"/>
              </a:rPr>
              <a:t>:</a:t>
            </a:r>
            <a:br>
              <a:rPr lang="en-US" altLang="en-US" sz="2000" b="1">
                <a:latin typeface="Comic Sans MS" panose="030F0702030302020204" pitchFamily="66" charset="0"/>
              </a:rPr>
            </a:br>
            <a:r>
              <a:rPr lang="sr-Cyrl-CS" altLang="en-US" sz="2000" b="1">
                <a:latin typeface="Comic Sans MS" panose="030F0702030302020204" pitchFamily="66" charset="0"/>
              </a:rPr>
              <a:t>1) </a:t>
            </a:r>
            <a:r>
              <a:rPr lang="en-GB" altLang="en-US" sz="2000" b="1">
                <a:latin typeface="Comic Sans MS" panose="030F0702030302020204" pitchFamily="66" charset="0"/>
              </a:rPr>
              <a:t>lateral</a:t>
            </a:r>
            <a:r>
              <a:rPr lang="sr-Cyrl-CS" altLang="en-US" sz="2000" b="1">
                <a:latin typeface="Comic Sans MS" panose="030F0702030302020204" pitchFamily="66" charset="0"/>
              </a:rPr>
              <a:t> - </a:t>
            </a:r>
            <a:r>
              <a:rPr lang="en-GB" altLang="en-US" sz="2000" b="1">
                <a:latin typeface="Comic Sans MS" panose="030F0702030302020204" pitchFamily="66" charset="0"/>
              </a:rPr>
              <a:t>cartilaginous</a:t>
            </a:r>
            <a:r>
              <a:rPr lang="sr-Cyrl-CS" altLang="en-US" sz="2000" b="1">
                <a:latin typeface="Comic Sans MS" panose="030F0702030302020204" pitchFamily="66" charset="0"/>
              </a:rPr>
              <a:t>-</a:t>
            </a:r>
            <a:r>
              <a:rPr lang="en-GB" altLang="en-US" sz="2000" b="1">
                <a:latin typeface="Comic Sans MS" panose="030F0702030302020204" pitchFamily="66" charset="0"/>
              </a:rPr>
              <a:t>membranous</a:t>
            </a:r>
            <a:r>
              <a:rPr lang="en-US" altLang="en-US" sz="2000" b="1">
                <a:latin typeface="Comic Sans MS" panose="030F0702030302020204" pitchFamily="66" charset="0"/>
              </a:rPr>
              <a:t> </a:t>
            </a:r>
            <a:r>
              <a:rPr lang="en-GB" altLang="en-US" sz="2000" b="1">
                <a:latin typeface="Comic Sans MS" panose="030F0702030302020204" pitchFamily="66" charset="0"/>
              </a:rPr>
              <a:t>part</a:t>
            </a:r>
            <a:br>
              <a:rPr lang="sr-Cyrl-CS" altLang="en-US" sz="2000" b="1">
                <a:latin typeface="Comic Sans MS" panose="030F0702030302020204" pitchFamily="66" charset="0"/>
              </a:rPr>
            </a:br>
            <a:r>
              <a:rPr lang="sr-Cyrl-CS" altLang="en-US" sz="2000" b="1">
                <a:latin typeface="Comic Sans MS" panose="030F0702030302020204" pitchFamily="66" charset="0"/>
              </a:rPr>
              <a:t>   (</a:t>
            </a:r>
            <a:r>
              <a:rPr lang="en-US" altLang="en-US" sz="2000" b="1">
                <a:latin typeface="Comic Sans MS" panose="030F0702030302020204" pitchFamily="66" charset="0"/>
              </a:rPr>
              <a:t>meatus acusticus externus cartilagineus)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GB" altLang="en-US" sz="2000" b="1">
                <a:latin typeface="Comic Sans MS" panose="030F0702030302020204" pitchFamily="66" charset="0"/>
              </a:rPr>
              <a:t>lateral</a:t>
            </a:r>
            <a:r>
              <a:rPr lang="sr-Cyrl-CS" altLang="en-US" sz="2000" b="1">
                <a:latin typeface="Comic Sans MS" panose="030F0702030302020204" pitchFamily="66" charset="0"/>
              </a:rPr>
              <a:t> 1/3 </a:t>
            </a:r>
            <a:r>
              <a:rPr lang="en-GB" altLang="en-US" sz="2000" b="1">
                <a:latin typeface="Comic Sans MS" panose="030F0702030302020204" pitchFamily="66" charset="0"/>
              </a:rPr>
              <a:t>of canal</a:t>
            </a:r>
            <a:r>
              <a:rPr lang="sr-Cyrl-CS" altLang="en-US" sz="2000" b="1">
                <a:latin typeface="Comic Sans MS" panose="030F0702030302020204" pitchFamily="66" charset="0"/>
              </a:rPr>
              <a:t> – 7</a:t>
            </a:r>
            <a:r>
              <a:rPr lang="en-GB" altLang="en-US" sz="2000" b="1">
                <a:latin typeface="Comic Sans MS" panose="030F0702030302020204" pitchFamily="66" charset="0"/>
              </a:rPr>
              <a:t>-</a:t>
            </a:r>
            <a:r>
              <a:rPr lang="sr-Cyrl-CS" altLang="en-US" sz="2000" b="1">
                <a:latin typeface="Comic Sans MS" panose="030F0702030302020204" pitchFamily="66" charset="0"/>
              </a:rPr>
              <a:t>8</a:t>
            </a:r>
            <a:r>
              <a:rPr lang="en-GB" altLang="en-US" sz="2000" b="1">
                <a:latin typeface="Comic Sans MS" panose="030F0702030302020204" pitchFamily="66" charset="0"/>
              </a:rPr>
              <a:t> mm</a:t>
            </a:r>
            <a:br>
              <a:rPr lang="en-US" altLang="en-US" sz="2000" b="1">
                <a:latin typeface="Comic Sans MS" panose="030F0702030302020204" pitchFamily="66" charset="0"/>
              </a:rPr>
            </a:br>
            <a:r>
              <a:rPr lang="sr-Cyrl-CS" altLang="en-US" sz="2000" b="1">
                <a:latin typeface="Comic Sans MS" panose="030F0702030302020204" pitchFamily="66" charset="0"/>
              </a:rPr>
              <a:t>2)</a:t>
            </a:r>
            <a:r>
              <a:rPr lang="en-US" altLang="en-US" sz="2000" b="1">
                <a:latin typeface="Comic Sans MS" panose="030F0702030302020204" pitchFamily="66" charset="0"/>
              </a:rPr>
              <a:t> </a:t>
            </a:r>
            <a:r>
              <a:rPr lang="en-GB" altLang="en-US" sz="2000" b="1">
                <a:latin typeface="Comic Sans MS" panose="030F0702030302020204" pitchFamily="66" charset="0"/>
              </a:rPr>
              <a:t>medial</a:t>
            </a:r>
            <a:r>
              <a:rPr lang="sr-Cyrl-CS" altLang="en-US" sz="2000" b="1">
                <a:latin typeface="Comic Sans MS" panose="030F0702030302020204" pitchFamily="66" charset="0"/>
              </a:rPr>
              <a:t> – </a:t>
            </a:r>
            <a:r>
              <a:rPr lang="en-GB" altLang="en-US" sz="2000" b="1">
                <a:latin typeface="Comic Sans MS" panose="030F0702030302020204" pitchFamily="66" charset="0"/>
              </a:rPr>
              <a:t>bony part</a:t>
            </a:r>
            <a:br>
              <a:rPr lang="sr-Cyrl-CS" altLang="en-US" sz="2000" b="1">
                <a:latin typeface="Comic Sans MS" panose="030F0702030302020204" pitchFamily="66" charset="0"/>
              </a:rPr>
            </a:br>
            <a:r>
              <a:rPr lang="sr-Cyrl-CS" altLang="en-US" sz="2000" b="1">
                <a:latin typeface="Comic Sans MS" panose="030F0702030302020204" pitchFamily="66" charset="0"/>
              </a:rPr>
              <a:t>   (</a:t>
            </a:r>
            <a:r>
              <a:rPr lang="en-US" altLang="en-US" sz="2000" b="1">
                <a:latin typeface="Comic Sans MS" panose="030F0702030302020204" pitchFamily="66" charset="0"/>
              </a:rPr>
              <a:t>meatus acusticus externus osseus)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GB" altLang="en-US" sz="2000" b="1">
                <a:latin typeface="Comic Sans MS" panose="030F0702030302020204" pitchFamily="66" charset="0"/>
              </a:rPr>
              <a:t>medial</a:t>
            </a:r>
            <a:r>
              <a:rPr lang="sr-Cyrl-CS" altLang="en-US" sz="2000" b="1">
                <a:latin typeface="Comic Sans MS" panose="030F0702030302020204" pitchFamily="66" charset="0"/>
              </a:rPr>
              <a:t> </a:t>
            </a:r>
            <a:r>
              <a:rPr lang="en-US" altLang="en-US" sz="2000" b="1">
                <a:latin typeface="Comic Sans MS" panose="030F0702030302020204" pitchFamily="66" charset="0"/>
              </a:rPr>
              <a:t>2</a:t>
            </a:r>
            <a:r>
              <a:rPr lang="sr-Cyrl-CS" altLang="en-US" sz="2000" b="1">
                <a:latin typeface="Comic Sans MS" panose="030F0702030302020204" pitchFamily="66" charset="0"/>
              </a:rPr>
              <a:t>/3 </a:t>
            </a:r>
            <a:r>
              <a:rPr lang="en-GB" altLang="en-US" sz="2000" b="1">
                <a:latin typeface="Comic Sans MS" panose="030F0702030302020204" pitchFamily="66" charset="0"/>
              </a:rPr>
              <a:t>of canal</a:t>
            </a:r>
            <a:r>
              <a:rPr lang="sr-Cyrl-CS" altLang="en-US" sz="2000" b="1">
                <a:latin typeface="Comic Sans MS" panose="030F0702030302020204" pitchFamily="66" charset="0"/>
              </a:rPr>
              <a:t> – </a:t>
            </a:r>
            <a:r>
              <a:rPr lang="en-US" altLang="en-US" sz="2000" b="1">
                <a:latin typeface="Comic Sans MS" panose="030F0702030302020204" pitchFamily="66" charset="0"/>
              </a:rPr>
              <a:t>14-16 </a:t>
            </a:r>
            <a:r>
              <a:rPr lang="en-GB" altLang="en-US" sz="2000" b="1">
                <a:latin typeface="Comic Sans MS" panose="030F0702030302020204" pitchFamily="66" charset="0"/>
              </a:rPr>
              <a:t>mm</a:t>
            </a:r>
          </a:p>
          <a:p>
            <a:pPr eaLnBrk="1" hangingPunct="1"/>
            <a:endParaRPr lang="en-US" altLang="en-US" sz="2000" b="1">
              <a:latin typeface="Comic Sans MS" panose="030F0702030302020204" pitchFamily="66" charset="0"/>
            </a:endParaRPr>
          </a:p>
          <a:p>
            <a:pPr eaLnBrk="1" hangingPunct="1"/>
            <a:r>
              <a:rPr lang="en-GB" altLang="en-US" sz="2000" b="1">
                <a:latin typeface="Comic Sans MS" panose="030F0702030302020204" pitchFamily="66" charset="0"/>
              </a:rPr>
              <a:t>lined with thin skin that is continuous with the external layer of the tympanic membrane; contains hair</a:t>
            </a:r>
          </a:p>
          <a:p>
            <a:pPr eaLnBrk="1" hangingPunct="1"/>
            <a:r>
              <a:rPr lang="en-GB" altLang="en-US" sz="2000" b="1">
                <a:latin typeface="Comic Sans MS" panose="030F0702030302020204" pitchFamily="66" charset="0"/>
              </a:rPr>
              <a:t>the ceruminous and sebaceous glands in the subcutaneous tissue of the cartilaginous part of the meatus produce cerumen (earwax).</a:t>
            </a:r>
            <a:br>
              <a:rPr lang="en-US" altLang="en-US" sz="2000" b="1">
                <a:latin typeface="Comic Sans MS" panose="030F0702030302020204" pitchFamily="66" charset="0"/>
              </a:rPr>
            </a:br>
            <a:endParaRPr lang="en-US" altLang="en-US" sz="2000" b="1">
              <a:latin typeface="Comic Sans MS" panose="030F0702030302020204" pitchFamily="66"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a:extLst>
              <a:ext uri="{FF2B5EF4-FFF2-40B4-BE49-F238E27FC236}">
                <a16:creationId xmlns:a16="http://schemas.microsoft.com/office/drawing/2014/main" id="{5CE44993-086E-7A35-B2AC-02821EF766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6900" y="333375"/>
            <a:ext cx="5386388" cy="621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74E9E2B0-7160-4016-4C1B-69CB8502EF6C}"/>
              </a:ext>
            </a:extLst>
          </p:cNvPr>
          <p:cNvSpPr>
            <a:spLocks noGrp="1" noRot="1" noChangeArrowheads="1"/>
          </p:cNvSpPr>
          <p:nvPr>
            <p:ph type="title" idx="4294967295"/>
          </p:nvPr>
        </p:nvSpPr>
        <p:spPr>
          <a:xfrm>
            <a:off x="1928813" y="357188"/>
            <a:ext cx="5500687" cy="790575"/>
          </a:xfrm>
        </p:spPr>
        <p:txBody>
          <a:bodyPr/>
          <a:lstStyle/>
          <a:p>
            <a:pPr algn="ctr" eaLnBrk="1" hangingPunct="1">
              <a:defRPr/>
            </a:pPr>
            <a:r>
              <a:rPr lang="en-GB" altLang="en-US" sz="2300" dirty="0">
                <a:effectLst>
                  <a:outerShdw blurRad="38100" dist="38100" dir="2700000" algn="tl">
                    <a:srgbClr val="000000"/>
                  </a:outerShdw>
                </a:effectLst>
                <a:latin typeface="Comic Sans MS" panose="030F0702030302020204" pitchFamily="66" charset="0"/>
              </a:rPr>
              <a:t>EXTERNAL ACOUSTIC MEATUS </a:t>
            </a:r>
            <a:br>
              <a:rPr lang="en-GB" altLang="en-US" sz="2300" dirty="0">
                <a:effectLst>
                  <a:outerShdw blurRad="38100" dist="38100" dir="2700000" algn="tl">
                    <a:srgbClr val="000000"/>
                  </a:outerShdw>
                </a:effectLst>
                <a:latin typeface="Comic Sans MS" panose="030F0702030302020204" pitchFamily="66" charset="0"/>
              </a:rPr>
            </a:br>
            <a:r>
              <a:rPr lang="en-GB" altLang="en-US" sz="2300" dirty="0">
                <a:effectLst>
                  <a:outerShdw blurRad="38100" dist="38100" dir="2700000" algn="tl">
                    <a:srgbClr val="000000"/>
                  </a:outerShdw>
                </a:effectLst>
                <a:latin typeface="Comic Sans MS" panose="030F0702030302020204" pitchFamily="66" charset="0"/>
              </a:rPr>
              <a:t>(</a:t>
            </a:r>
            <a:r>
              <a:rPr lang="sr-Latn-CS" altLang="en-US" sz="2300" dirty="0">
                <a:effectLst>
                  <a:outerShdw blurRad="38100" dist="38100" dir="2700000" algn="tl">
                    <a:srgbClr val="000000"/>
                  </a:outerShdw>
                </a:effectLst>
                <a:latin typeface="Comic Sans MS" panose="030F0702030302020204" pitchFamily="66" charset="0"/>
              </a:rPr>
              <a:t>MEATUS ACUSTICUS EXTERNUS</a:t>
            </a:r>
            <a:r>
              <a:rPr lang="en-GB" altLang="en-US" sz="2300" dirty="0">
                <a:effectLst>
                  <a:outerShdw blurRad="38100" dist="38100" dir="2700000" algn="tl">
                    <a:srgbClr val="000000"/>
                  </a:outerShdw>
                </a:effectLst>
                <a:latin typeface="Comic Sans MS" panose="030F0702030302020204" pitchFamily="66" charset="0"/>
              </a:rPr>
              <a:t>)</a:t>
            </a:r>
            <a:endParaRPr lang="sr-Latn-CS" altLang="en-US" sz="2300" dirty="0">
              <a:effectLst>
                <a:outerShdw blurRad="38100" dist="38100" dir="2700000" algn="tl">
                  <a:srgbClr val="000000"/>
                </a:outerShdw>
              </a:effectLst>
              <a:latin typeface="Comic Sans MS" panose="030F0702030302020204" pitchFamily="66" charset="0"/>
            </a:endParaRPr>
          </a:p>
        </p:txBody>
      </p:sp>
      <p:sp>
        <p:nvSpPr>
          <p:cNvPr id="21507" name="Rectangle 3">
            <a:extLst>
              <a:ext uri="{FF2B5EF4-FFF2-40B4-BE49-F238E27FC236}">
                <a16:creationId xmlns:a16="http://schemas.microsoft.com/office/drawing/2014/main" id="{36A02464-A619-A36E-B867-0BE42EAEDAB8}"/>
              </a:ext>
            </a:extLst>
          </p:cNvPr>
          <p:cNvSpPr>
            <a:spLocks noGrp="1" noChangeArrowheads="1"/>
          </p:cNvSpPr>
          <p:nvPr>
            <p:ph type="body" idx="4294967295"/>
          </p:nvPr>
        </p:nvSpPr>
        <p:spPr>
          <a:xfrm>
            <a:off x="214313" y="1171575"/>
            <a:ext cx="8929687" cy="5329238"/>
          </a:xfrm>
        </p:spPr>
        <p:txBody>
          <a:bodyPr/>
          <a:lstStyle/>
          <a:p>
            <a:pPr eaLnBrk="1" hangingPunct="1"/>
            <a:r>
              <a:rPr lang="en-GB" altLang="en-US" sz="2000" b="1">
                <a:latin typeface="Comic Sans MS" panose="030F0702030302020204" pitchFamily="66" charset="0"/>
              </a:rPr>
              <a:t>Direction</a:t>
            </a:r>
            <a:r>
              <a:rPr lang="sr-Cyrl-CS" altLang="en-US" sz="2000" b="1">
                <a:latin typeface="Comic Sans MS" panose="030F0702030302020204" pitchFamily="66" charset="0"/>
              </a:rPr>
              <a:t>: </a:t>
            </a:r>
            <a:r>
              <a:rPr lang="en-GB" altLang="en-US" sz="2000" b="1">
                <a:latin typeface="Comic Sans MS" panose="030F0702030302020204" pitchFamily="66" charset="0"/>
              </a:rPr>
              <a:t>axis</a:t>
            </a:r>
            <a:r>
              <a:rPr lang="sr-Cyrl-CS" altLang="en-US" sz="2000" b="1">
                <a:latin typeface="Comic Sans MS" panose="030F0702030302020204" pitchFamily="66" charset="0"/>
              </a:rPr>
              <a:t> </a:t>
            </a:r>
            <a:r>
              <a:rPr lang="en-GB" altLang="en-US" sz="2000" b="1">
                <a:latin typeface="Comic Sans MS" panose="030F0702030302020204" pitchFamily="66" charset="0"/>
              </a:rPr>
              <a:t>of cartilaginous and bony part converge</a:t>
            </a:r>
            <a:r>
              <a:rPr lang="sr-Cyrl-CS" altLang="en-US" sz="2000" b="1">
                <a:latin typeface="Comic Sans MS" panose="030F0702030302020204" pitchFamily="66" charset="0"/>
              </a:rPr>
              <a:t> </a:t>
            </a:r>
            <a:r>
              <a:rPr lang="en-GB" altLang="en-US" sz="2000" b="1">
                <a:latin typeface="Comic Sans MS" panose="030F0702030302020204" pitchFamily="66" charset="0"/>
              </a:rPr>
              <a:t>posteriorly</a:t>
            </a:r>
            <a:r>
              <a:rPr lang="sr-Cyrl-CS" altLang="en-US" sz="2000" b="1">
                <a:latin typeface="Comic Sans MS" panose="030F0702030302020204" pitchFamily="66" charset="0"/>
              </a:rPr>
              <a:t>, </a:t>
            </a:r>
            <a:r>
              <a:rPr lang="en-GB" altLang="en-US" sz="2000" b="1">
                <a:latin typeface="Comic Sans MS" panose="030F0702030302020204" pitchFamily="66" charset="0"/>
              </a:rPr>
              <a:t>and form obtuse angle opened anteriorly and inferiorly</a:t>
            </a:r>
            <a:endParaRPr lang="en-US" altLang="en-US" sz="2000" b="1">
              <a:latin typeface="Comic Sans MS" panose="030F0702030302020204" pitchFamily="66" charset="0"/>
            </a:endParaRPr>
          </a:p>
          <a:p>
            <a:pPr eaLnBrk="1" hangingPunct="1"/>
            <a:r>
              <a:rPr lang="en-GB" altLang="en-US" sz="2000" b="1">
                <a:solidFill>
                  <a:srgbClr val="FF0000"/>
                </a:solidFill>
                <a:latin typeface="Comic Sans MS" panose="030F0702030302020204" pitchFamily="66" charset="0"/>
              </a:rPr>
              <a:t>Cartilaginous part </a:t>
            </a:r>
            <a:r>
              <a:rPr lang="en-GB" altLang="en-US" sz="2000" b="1">
                <a:latin typeface="Comic Sans MS" panose="030F0702030302020204" pitchFamily="66" charset="0"/>
              </a:rPr>
              <a:t>is slightly ascendent</a:t>
            </a:r>
            <a:r>
              <a:rPr lang="sr-Cyrl-CS" altLang="en-US" sz="2000" b="1">
                <a:latin typeface="Comic Sans MS" panose="030F0702030302020204" pitchFamily="66" charset="0"/>
              </a:rPr>
              <a:t>, </a:t>
            </a:r>
            <a:r>
              <a:rPr lang="en-GB" altLang="en-US" sz="2000" b="1">
                <a:latin typeface="Comic Sans MS" panose="030F0702030302020204" pitchFamily="66" charset="0"/>
              </a:rPr>
              <a:t>directed posteriorly and superiorly</a:t>
            </a:r>
          </a:p>
          <a:p>
            <a:pPr eaLnBrk="1" hangingPunct="1"/>
            <a:r>
              <a:rPr lang="en-GB" altLang="en-US" sz="2000" b="1">
                <a:solidFill>
                  <a:srgbClr val="FF0000"/>
                </a:solidFill>
                <a:latin typeface="Comic Sans MS" panose="030F0702030302020204" pitchFamily="66" charset="0"/>
              </a:rPr>
              <a:t>Bony part</a:t>
            </a:r>
            <a:r>
              <a:rPr lang="en-GB" altLang="en-US" sz="2000" b="1">
                <a:latin typeface="Comic Sans MS" panose="030F0702030302020204" pitchFamily="66" charset="0"/>
              </a:rPr>
              <a:t> is slightly descendent</a:t>
            </a:r>
            <a:r>
              <a:rPr lang="sr-Cyrl-CS" altLang="en-US" sz="2000" b="1">
                <a:latin typeface="Comic Sans MS" panose="030F0702030302020204" pitchFamily="66" charset="0"/>
              </a:rPr>
              <a:t>, </a:t>
            </a:r>
            <a:r>
              <a:rPr lang="en-GB" altLang="en-US" sz="2000" b="1">
                <a:latin typeface="Comic Sans MS" panose="030F0702030302020204" pitchFamily="66" charset="0"/>
              </a:rPr>
              <a:t>directed anteriorly and inferiorly</a:t>
            </a:r>
            <a:endParaRPr lang="sr-Cyrl-CS" altLang="en-US" sz="2000" b="1">
              <a:latin typeface="Comic Sans MS" panose="030F0702030302020204" pitchFamily="66" charset="0"/>
            </a:endParaRPr>
          </a:p>
          <a:p>
            <a:pPr eaLnBrk="1" hangingPunct="1"/>
            <a:r>
              <a:rPr lang="en-GB" altLang="en-US" sz="2000" b="1">
                <a:latin typeface="Comic Sans MS" panose="030F0702030302020204" pitchFamily="66" charset="0"/>
              </a:rPr>
              <a:t>Because of these curves, the tympanic membrane is not visible when looking directly into the canal</a:t>
            </a:r>
            <a:r>
              <a:rPr lang="sr-Cyrl-CS" altLang="en-US" sz="2000" b="1">
                <a:latin typeface="Comic Sans MS" panose="030F0702030302020204" pitchFamily="66" charset="0"/>
              </a:rPr>
              <a:t>. </a:t>
            </a:r>
            <a:r>
              <a:rPr lang="en-GB" altLang="en-US" sz="2000" b="1">
                <a:latin typeface="Comic Sans MS" panose="030F0702030302020204" pitchFamily="66" charset="0"/>
              </a:rPr>
              <a:t>By pulling the auricle up and back, this curve is corrected.</a:t>
            </a:r>
            <a:endParaRPr lang="en-US" altLang="en-US" sz="2000" b="1">
              <a:latin typeface="Comic Sans MS" panose="030F0702030302020204" pitchFamily="66" charset="0"/>
            </a:endParaRPr>
          </a:p>
        </p:txBody>
      </p:sp>
      <p:pic>
        <p:nvPicPr>
          <p:cNvPr id="21508" name="Picture 9" descr="Ear Examination | Doctor Stock">
            <a:extLst>
              <a:ext uri="{FF2B5EF4-FFF2-40B4-BE49-F238E27FC236}">
                <a16:creationId xmlns:a16="http://schemas.microsoft.com/office/drawing/2014/main" id="{CC56F896-D8D3-BF5B-3040-1F053A15A8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4149725"/>
            <a:ext cx="4383087"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13" descr="Anatomy and Physiology of the Auditory System | Ento Key">
            <a:extLst>
              <a:ext uri="{FF2B5EF4-FFF2-40B4-BE49-F238E27FC236}">
                <a16:creationId xmlns:a16="http://schemas.microsoft.com/office/drawing/2014/main" id="{0DFD322D-91E2-8E63-2BF0-8F95BC907C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051300"/>
            <a:ext cx="4111625"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1B3A77DD-1801-5DBD-413A-D65C3298AD16}"/>
              </a:ext>
            </a:extLst>
          </p:cNvPr>
          <p:cNvSpPr>
            <a:spLocks noGrp="1" noRot="1" noChangeArrowheads="1"/>
          </p:cNvSpPr>
          <p:nvPr>
            <p:ph type="title" idx="4294967295"/>
          </p:nvPr>
        </p:nvSpPr>
        <p:spPr>
          <a:xfrm>
            <a:off x="2051050" y="530225"/>
            <a:ext cx="5500688" cy="1428750"/>
          </a:xfrm>
        </p:spPr>
        <p:txBody>
          <a:bodyPr/>
          <a:lstStyle/>
          <a:p>
            <a:pPr algn="ctr" eaLnBrk="1" hangingPunct="1">
              <a:defRPr/>
            </a:pPr>
            <a:r>
              <a:rPr lang="en-GB" altLang="en-US" sz="2300" dirty="0">
                <a:effectLst>
                  <a:outerShdw blurRad="38100" dist="38100" dir="2700000" algn="tl">
                    <a:srgbClr val="000000"/>
                  </a:outerShdw>
                </a:effectLst>
                <a:latin typeface="Comic Sans MS" panose="030F0702030302020204" pitchFamily="66" charset="0"/>
              </a:rPr>
              <a:t>EXTERNAL ACOUSTIC MEATUS </a:t>
            </a:r>
            <a:br>
              <a:rPr lang="en-GB" altLang="en-US" sz="2300" dirty="0">
                <a:effectLst>
                  <a:outerShdw blurRad="38100" dist="38100" dir="2700000" algn="tl">
                    <a:srgbClr val="000000"/>
                  </a:outerShdw>
                </a:effectLst>
                <a:latin typeface="Comic Sans MS" panose="030F0702030302020204" pitchFamily="66" charset="0"/>
              </a:rPr>
            </a:br>
            <a:r>
              <a:rPr lang="en-GB" altLang="en-US" sz="2300" dirty="0">
                <a:effectLst>
                  <a:outerShdw blurRad="38100" dist="38100" dir="2700000" algn="tl">
                    <a:srgbClr val="000000"/>
                  </a:outerShdw>
                </a:effectLst>
                <a:latin typeface="Comic Sans MS" panose="030F0702030302020204" pitchFamily="66" charset="0"/>
              </a:rPr>
              <a:t>(</a:t>
            </a:r>
            <a:r>
              <a:rPr lang="sr-Latn-CS" altLang="en-US" sz="2300" dirty="0">
                <a:effectLst>
                  <a:outerShdw blurRad="38100" dist="38100" dir="2700000" algn="tl">
                    <a:srgbClr val="000000"/>
                  </a:outerShdw>
                </a:effectLst>
                <a:latin typeface="Comic Sans MS" panose="030F0702030302020204" pitchFamily="66" charset="0"/>
              </a:rPr>
              <a:t>MEATUS ACUSTICUS EXTERNUS</a:t>
            </a:r>
            <a:r>
              <a:rPr lang="en-GB" altLang="en-US" sz="2300" dirty="0">
                <a:effectLst>
                  <a:outerShdw blurRad="38100" dist="38100" dir="2700000" algn="tl">
                    <a:srgbClr val="000000"/>
                  </a:outerShdw>
                </a:effectLst>
                <a:latin typeface="Comic Sans MS" panose="030F0702030302020204" pitchFamily="66" charset="0"/>
              </a:rPr>
              <a:t>)</a:t>
            </a:r>
            <a:br>
              <a:rPr lang="sr-Cyrl-CS" altLang="en-US" sz="2300" dirty="0">
                <a:effectLst>
                  <a:outerShdw blurRad="38100" dist="38100" dir="2700000" algn="tl">
                    <a:srgbClr val="000000"/>
                  </a:outerShdw>
                </a:effectLst>
                <a:latin typeface="Comic Sans MS" panose="030F0702030302020204" pitchFamily="66" charset="0"/>
              </a:rPr>
            </a:br>
            <a:r>
              <a:rPr lang="sr-Cyrl-CS" altLang="en-US" sz="2300" dirty="0">
                <a:effectLst>
                  <a:outerShdw blurRad="38100" dist="38100" dir="2700000" algn="tl">
                    <a:srgbClr val="000000"/>
                  </a:outerShdw>
                </a:effectLst>
                <a:latin typeface="Comic Sans MS" panose="030F0702030302020204" pitchFamily="66" charset="0"/>
              </a:rPr>
              <a:t>- </a:t>
            </a:r>
            <a:r>
              <a:rPr lang="en-GB" altLang="en-US" sz="2800" dirty="0">
                <a:effectLst>
                  <a:outerShdw blurRad="38100" dist="38100" dir="2700000" algn="tl">
                    <a:srgbClr val="000000"/>
                  </a:outerShdw>
                </a:effectLst>
                <a:latin typeface="Comic Sans MS" panose="030F0702030302020204" pitchFamily="66" charset="0"/>
              </a:rPr>
              <a:t>structure</a:t>
            </a:r>
            <a:r>
              <a:rPr lang="sr-Cyrl-CS" altLang="en-US" sz="2300" dirty="0">
                <a:effectLst>
                  <a:outerShdw blurRad="38100" dist="38100" dir="2700000" algn="tl">
                    <a:srgbClr val="000000"/>
                  </a:outerShdw>
                </a:effectLst>
                <a:latin typeface="Comic Sans MS" panose="030F0702030302020204" pitchFamily="66" charset="0"/>
              </a:rPr>
              <a:t> -</a:t>
            </a:r>
            <a:br>
              <a:rPr lang="sr-Cyrl-CS" altLang="en-US" sz="2300" dirty="0">
                <a:effectLst>
                  <a:outerShdw blurRad="38100" dist="38100" dir="2700000" algn="tl">
                    <a:srgbClr val="000000"/>
                  </a:outerShdw>
                </a:effectLst>
                <a:latin typeface="Comic Sans MS" panose="030F0702030302020204" pitchFamily="66" charset="0"/>
              </a:rPr>
            </a:br>
            <a:endParaRPr lang="en-US" altLang="en-US" sz="2300" dirty="0">
              <a:effectLst>
                <a:outerShdw blurRad="38100" dist="38100" dir="2700000" algn="tl">
                  <a:srgbClr val="000000"/>
                </a:outerShdw>
              </a:effectLst>
              <a:latin typeface="Comic Sans MS" panose="030F0702030302020204" pitchFamily="66" charset="0"/>
            </a:endParaRPr>
          </a:p>
        </p:txBody>
      </p:sp>
      <p:sp>
        <p:nvSpPr>
          <p:cNvPr id="22531" name="Rectangle 3">
            <a:extLst>
              <a:ext uri="{FF2B5EF4-FFF2-40B4-BE49-F238E27FC236}">
                <a16:creationId xmlns:a16="http://schemas.microsoft.com/office/drawing/2014/main" id="{EDD3102C-840F-07D6-71A5-1D9A135644B1}"/>
              </a:ext>
            </a:extLst>
          </p:cNvPr>
          <p:cNvSpPr>
            <a:spLocks noGrp="1" noChangeArrowheads="1"/>
          </p:cNvSpPr>
          <p:nvPr>
            <p:ph type="body" idx="4294967295"/>
          </p:nvPr>
        </p:nvSpPr>
        <p:spPr>
          <a:xfrm>
            <a:off x="214313" y="1785938"/>
            <a:ext cx="8929687" cy="4543425"/>
          </a:xfrm>
        </p:spPr>
        <p:txBody>
          <a:bodyPr/>
          <a:lstStyle/>
          <a:p>
            <a:pPr eaLnBrk="1" hangingPunct="1">
              <a:buFont typeface="Wingdings 2" panose="05020102010507070707" pitchFamily="18" charset="2"/>
              <a:buNone/>
            </a:pPr>
            <a:endParaRPr lang="en-US" altLang="en-US" sz="2400" b="1">
              <a:latin typeface="Comic Sans MS" panose="030F0702030302020204" pitchFamily="66" charset="0"/>
            </a:endParaRPr>
          </a:p>
          <a:p>
            <a:pPr eaLnBrk="1" hangingPunct="1"/>
            <a:r>
              <a:rPr lang="en-GB" altLang="en-US" sz="2400" b="1">
                <a:latin typeface="Comic Sans MS" panose="030F0702030302020204" pitchFamily="66" charset="0"/>
              </a:rPr>
              <a:t>Certilage and fibrous tissue (cartilaginous</a:t>
            </a:r>
            <a:r>
              <a:rPr lang="sr-Cyrl-CS" altLang="en-US" sz="2400" b="1">
                <a:latin typeface="Comic Sans MS" panose="030F0702030302020204" pitchFamily="66" charset="0"/>
              </a:rPr>
              <a:t>-</a:t>
            </a:r>
            <a:r>
              <a:rPr lang="en-GB" altLang="en-US" sz="2400" b="1">
                <a:latin typeface="Comic Sans MS" panose="030F0702030302020204" pitchFamily="66" charset="0"/>
              </a:rPr>
              <a:t>membranous</a:t>
            </a:r>
            <a:r>
              <a:rPr lang="en-US" altLang="en-US" sz="2400" b="1">
                <a:latin typeface="Comic Sans MS" panose="030F0702030302020204" pitchFamily="66" charset="0"/>
              </a:rPr>
              <a:t> </a:t>
            </a:r>
            <a:r>
              <a:rPr lang="en-GB" altLang="en-US" sz="2400" b="1">
                <a:latin typeface="Comic Sans MS" panose="030F0702030302020204" pitchFamily="66" charset="0"/>
              </a:rPr>
              <a:t>part)</a:t>
            </a:r>
            <a:br>
              <a:rPr lang="sr-Cyrl-CS" altLang="en-US" sz="2400" b="1">
                <a:latin typeface="Comic Sans MS" panose="030F0702030302020204" pitchFamily="66" charset="0"/>
              </a:rPr>
            </a:br>
            <a:endParaRPr lang="sr-Cyrl-CS" altLang="en-US" sz="2400" b="1">
              <a:latin typeface="Comic Sans MS" panose="030F0702030302020204" pitchFamily="66" charset="0"/>
            </a:endParaRPr>
          </a:p>
          <a:p>
            <a:pPr eaLnBrk="1" hangingPunct="1"/>
            <a:r>
              <a:rPr lang="en-GB" altLang="en-US" sz="2400" b="1">
                <a:latin typeface="Comic Sans MS" panose="030F0702030302020204" pitchFamily="66" charset="0"/>
              </a:rPr>
              <a:t>parts of temporal bone – squama and tympanic part – (bony part)</a:t>
            </a:r>
            <a:br>
              <a:rPr lang="sr-Cyrl-CS" altLang="en-US" sz="2400" b="1">
                <a:latin typeface="Comic Sans MS" panose="030F0702030302020204" pitchFamily="66" charset="0"/>
              </a:rPr>
            </a:br>
            <a:endParaRPr lang="sr-Cyrl-CS" altLang="en-US" sz="2400" b="1">
              <a:latin typeface="Comic Sans MS" panose="030F0702030302020204" pitchFamily="66" charset="0"/>
            </a:endParaRPr>
          </a:p>
          <a:p>
            <a:pPr eaLnBrk="1" hangingPunct="1"/>
            <a:r>
              <a:rPr lang="en-GB" altLang="en-US" sz="2400" b="1">
                <a:latin typeface="Comic Sans MS" panose="030F0702030302020204" pitchFamily="66" charset="0"/>
              </a:rPr>
              <a:t>skin</a:t>
            </a:r>
            <a:br>
              <a:rPr lang="sr-Cyrl-CS" altLang="en-US" sz="2400" b="1">
                <a:latin typeface="Comic Sans MS" panose="030F0702030302020204" pitchFamily="66" charset="0"/>
              </a:rPr>
            </a:br>
            <a:endParaRPr lang="sr-Cyrl-CS" altLang="en-US" sz="2400" b="1">
              <a:latin typeface="Comic Sans MS" panose="030F0702030302020204" pitchFamily="66" charset="0"/>
            </a:endParaRPr>
          </a:p>
          <a:p>
            <a:pPr eaLnBrk="1" hangingPunct="1"/>
            <a:r>
              <a:rPr lang="en-GB" altLang="en-US" sz="2400" b="1">
                <a:latin typeface="Comic Sans MS" panose="030F0702030302020204" pitchFamily="66" charset="0"/>
              </a:rPr>
              <a:t>blood vessels and nerves</a:t>
            </a:r>
            <a:endParaRPr lang="sr-Cyrl-CS" altLang="en-US" sz="2400" b="1">
              <a:latin typeface="Comic Sans MS" panose="030F0702030302020204" pitchFamily="66"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a:extLst>
              <a:ext uri="{FF2B5EF4-FFF2-40B4-BE49-F238E27FC236}">
                <a16:creationId xmlns:a16="http://schemas.microsoft.com/office/drawing/2014/main" id="{7729632A-A17B-C5C7-2384-CAC866F4D2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33" t="5997" r="38239" b="44972"/>
          <a:stretch>
            <a:fillRect/>
          </a:stretch>
        </p:blipFill>
        <p:spPr bwMode="auto">
          <a:xfrm>
            <a:off x="833438" y="1268413"/>
            <a:ext cx="3621087"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3">
            <a:extLst>
              <a:ext uri="{FF2B5EF4-FFF2-40B4-BE49-F238E27FC236}">
                <a16:creationId xmlns:a16="http://schemas.microsoft.com/office/drawing/2014/main" id="{022F4ADE-3480-1F28-9317-F3946DF8B7AA}"/>
              </a:ext>
            </a:extLst>
          </p:cNvPr>
          <p:cNvPicPr>
            <a:picLocks noChangeArrowheads="1"/>
          </p:cNvPicPr>
          <p:nvPr/>
        </p:nvPicPr>
        <p:blipFill>
          <a:blip r:embed="rId3">
            <a:extLst>
              <a:ext uri="{28A0092B-C50C-407E-A947-70E740481C1C}">
                <a14:useLocalDpi xmlns:a14="http://schemas.microsoft.com/office/drawing/2010/main" val="0"/>
              </a:ext>
            </a:extLst>
          </a:blip>
          <a:srcRect l="19336" t="13126" r="17381" b="5312"/>
          <a:stretch>
            <a:fillRect/>
          </a:stretch>
        </p:blipFill>
        <p:spPr bwMode="auto">
          <a:xfrm>
            <a:off x="4951413" y="1063625"/>
            <a:ext cx="3621087" cy="292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5">
            <a:extLst>
              <a:ext uri="{FF2B5EF4-FFF2-40B4-BE49-F238E27FC236}">
                <a16:creationId xmlns:a16="http://schemas.microsoft.com/office/drawing/2014/main" id="{10E5D19D-C8D7-E790-B6BD-94655A2FA78E}"/>
              </a:ext>
            </a:extLst>
          </p:cNvPr>
          <p:cNvSpPr>
            <a:spLocks noChangeArrowheads="1"/>
          </p:cNvSpPr>
          <p:nvPr/>
        </p:nvSpPr>
        <p:spPr bwMode="auto">
          <a:xfrm>
            <a:off x="177800" y="4005263"/>
            <a:ext cx="8929688" cy="237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Char char="-"/>
            </a:pPr>
            <a:r>
              <a:rPr lang="en-GB" altLang="en-US" sz="2000">
                <a:latin typeface="Comic Sans MS" panose="030F0702030302020204" pitchFamily="66" charset="0"/>
              </a:rPr>
              <a:t> Cartilage makes anterior and inferior wall of cartilaginous-fibrous part</a:t>
            </a:r>
            <a:br>
              <a:rPr lang="en-GB" altLang="en-US" sz="2000">
                <a:latin typeface="Comic Sans MS" panose="030F0702030302020204" pitchFamily="66" charset="0"/>
              </a:rPr>
            </a:br>
            <a:r>
              <a:rPr lang="en-GB" altLang="en-US" sz="2000">
                <a:latin typeface="Comic Sans MS" panose="030F0702030302020204" pitchFamily="66" charset="0"/>
              </a:rPr>
              <a:t>  of external acoustic meatus </a:t>
            </a:r>
            <a:r>
              <a:rPr lang="en-US" altLang="en-US" sz="2000">
                <a:latin typeface="Comic Sans MS" panose="030F0702030302020204" pitchFamily="66" charset="0"/>
              </a:rPr>
              <a:t>(cartilago meati acustici externi) </a:t>
            </a:r>
            <a:br>
              <a:rPr lang="en-US" altLang="en-US" sz="2000">
                <a:latin typeface="Comic Sans MS" panose="030F0702030302020204" pitchFamily="66" charset="0"/>
              </a:rPr>
            </a:br>
            <a:r>
              <a:rPr lang="en-US" altLang="en-US" sz="2000">
                <a:latin typeface="Comic Sans MS" panose="030F0702030302020204" pitchFamily="66" charset="0"/>
              </a:rPr>
              <a:t> </a:t>
            </a:r>
            <a:endParaRPr lang="en-US" altLang="en-US" sz="800">
              <a:latin typeface="Comic Sans MS" panose="030F0702030302020204" pitchFamily="66" charset="0"/>
            </a:endParaRPr>
          </a:p>
          <a:p>
            <a:pPr eaLnBrk="1" hangingPunct="1">
              <a:spcBef>
                <a:spcPct val="0"/>
              </a:spcBef>
              <a:buClrTx/>
              <a:buSzTx/>
              <a:buFont typeface="Arial" panose="020B0604020202020204" pitchFamily="34" charset="0"/>
              <a:buChar char="-"/>
            </a:pPr>
            <a:r>
              <a:rPr lang="en-GB" altLang="en-US" sz="2000">
                <a:latin typeface="Comic Sans MS" panose="030F0702030302020204" pitchFamily="66" charset="0"/>
              </a:rPr>
              <a:t> Fibrous membrane makes posterior and superior wall of this of</a:t>
            </a:r>
            <a:br>
              <a:rPr lang="en-GB" altLang="en-US" sz="2000">
                <a:latin typeface="Comic Sans MS" panose="030F0702030302020204" pitchFamily="66" charset="0"/>
              </a:rPr>
            </a:br>
            <a:r>
              <a:rPr lang="en-GB" altLang="en-US" sz="2000">
                <a:latin typeface="Comic Sans MS" panose="030F0702030302020204" pitchFamily="66" charset="0"/>
              </a:rPr>
              <a:t>  cartilaginous-fibrous part of external acoustic meatus </a:t>
            </a:r>
            <a:r>
              <a:rPr lang="en-US" altLang="en-US" sz="2000">
                <a:latin typeface="Comic Sans MS" panose="030F0702030302020204" pitchFamily="66" charset="0"/>
              </a:rPr>
              <a:t>(cartilago meati</a:t>
            </a:r>
            <a:br>
              <a:rPr lang="en-US" altLang="en-US" sz="2000">
                <a:latin typeface="Comic Sans MS" panose="030F0702030302020204" pitchFamily="66" charset="0"/>
              </a:rPr>
            </a:br>
            <a:r>
              <a:rPr lang="en-US" altLang="en-US" sz="2000">
                <a:latin typeface="Comic Sans MS" panose="030F0702030302020204" pitchFamily="66" charset="0"/>
              </a:rPr>
              <a:t>  acustici externi)</a:t>
            </a:r>
          </a:p>
          <a:p>
            <a:pPr eaLnBrk="1" hangingPunct="1">
              <a:spcBef>
                <a:spcPct val="0"/>
              </a:spcBef>
              <a:buClrTx/>
              <a:buSzTx/>
              <a:buFont typeface="Arial" panose="020B0604020202020204" pitchFamily="34" charset="0"/>
              <a:buNone/>
            </a:pPr>
            <a:endParaRPr lang="en-US" altLang="en-US" sz="8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a:t>
            </a:r>
            <a:r>
              <a:rPr lang="en-GB" altLang="en-US" sz="2000">
                <a:latin typeface="Comic Sans MS" panose="030F0702030302020204" pitchFamily="66" charset="0"/>
              </a:rPr>
              <a:t>Cartilaginous-fibrous part is in continuation with cartilage of auricle </a:t>
            </a:r>
            <a:endParaRPr lang="en-US" altLang="en-US" sz="2000">
              <a:latin typeface="Comic Sans MS" panose="030F0702030302020204" pitchFamily="66" charset="0"/>
            </a:endParaRPr>
          </a:p>
        </p:txBody>
      </p:sp>
      <p:sp>
        <p:nvSpPr>
          <p:cNvPr id="19461" name="Rectangle 2">
            <a:extLst>
              <a:ext uri="{FF2B5EF4-FFF2-40B4-BE49-F238E27FC236}">
                <a16:creationId xmlns:a16="http://schemas.microsoft.com/office/drawing/2014/main" id="{CB2778AC-201A-76A6-E5B6-FADC1A569A2B}"/>
              </a:ext>
            </a:extLst>
          </p:cNvPr>
          <p:cNvSpPr txBox="1">
            <a:spLocks noRot="1" noChangeArrowheads="1"/>
          </p:cNvSpPr>
          <p:nvPr/>
        </p:nvSpPr>
        <p:spPr bwMode="auto">
          <a:xfrm>
            <a:off x="571500" y="142875"/>
            <a:ext cx="8143875" cy="142875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300" b="1" dirty="0">
                <a:solidFill>
                  <a:srgbClr val="FF8D3E"/>
                </a:solidFill>
                <a:effectLst>
                  <a:outerShdw blurRad="38100" dist="38100" dir="2700000" algn="tl">
                    <a:srgbClr val="000000"/>
                  </a:outerShdw>
                </a:effectLst>
                <a:latin typeface="Comic Sans MS" panose="030F0702030302020204" pitchFamily="66" charset="0"/>
              </a:rPr>
              <a:t>CARTILAGINOUS-MEMBARANOUS PART</a:t>
            </a:r>
          </a:p>
          <a:p>
            <a:pPr algn="ctr" eaLnBrk="1" hangingPunct="1">
              <a:buFont typeface="Arial" panose="020B0604020202020204" pitchFamily="34" charset="0"/>
              <a:buNone/>
              <a:defRPr/>
            </a:pPr>
            <a:r>
              <a:rPr lang="en-US" altLang="en-US" sz="2300" b="1" dirty="0">
                <a:solidFill>
                  <a:srgbClr val="FF8D3E"/>
                </a:solidFill>
                <a:effectLst>
                  <a:outerShdw blurRad="38100" dist="38100" dir="2700000" algn="tl">
                    <a:srgbClr val="000000"/>
                  </a:outerShdw>
                </a:effectLst>
                <a:latin typeface="Comic Sans MS" panose="030F0702030302020204" pitchFamily="66" charset="0"/>
              </a:rPr>
              <a:t>- </a:t>
            </a:r>
            <a:r>
              <a:rPr lang="en-GB" altLang="en-US" sz="2300" b="1" dirty="0">
                <a:solidFill>
                  <a:srgbClr val="FF8D3E"/>
                </a:solidFill>
                <a:effectLst>
                  <a:outerShdw blurRad="38100" dist="38100" dir="2700000" algn="tl">
                    <a:srgbClr val="000000"/>
                  </a:outerShdw>
                </a:effectLst>
                <a:latin typeface="Comic Sans MS" panose="030F0702030302020204" pitchFamily="66" charset="0"/>
              </a:rPr>
              <a:t>structure</a:t>
            </a:r>
            <a:r>
              <a:rPr lang="sr-Cyrl-CS" altLang="en-US" sz="2300" b="1" dirty="0">
                <a:solidFill>
                  <a:srgbClr val="FF8D3E"/>
                </a:solidFill>
                <a:effectLst>
                  <a:outerShdw blurRad="38100" dist="38100" dir="2700000" algn="tl">
                    <a:srgbClr val="000000"/>
                  </a:outerShdw>
                </a:effectLst>
                <a:latin typeface="Comic Sans MS" panose="030F0702030302020204" pitchFamily="66" charset="0"/>
              </a:rPr>
              <a:t> -  </a:t>
            </a:r>
            <a:br>
              <a:rPr lang="sr-Cyrl-CS" altLang="en-US" sz="2300" b="1" dirty="0">
                <a:solidFill>
                  <a:srgbClr val="FF8D3E"/>
                </a:solidFill>
                <a:effectLst>
                  <a:outerShdw blurRad="38100" dist="38100" dir="2700000" algn="tl">
                    <a:srgbClr val="000000"/>
                  </a:outerShdw>
                </a:effectLst>
                <a:latin typeface="Comic Sans MS" panose="030F0702030302020204" pitchFamily="66" charset="0"/>
              </a:rPr>
            </a:br>
            <a:endParaRPr lang="en-US" altLang="en-US" sz="2300" b="1" dirty="0">
              <a:solidFill>
                <a:srgbClr val="FF8D3E"/>
              </a:solidFill>
              <a:effectLst>
                <a:outerShdw blurRad="38100" dist="38100" dir="2700000" algn="tl">
                  <a:srgbClr val="000000"/>
                </a:outerShdw>
              </a:effectLst>
              <a:latin typeface="Comic Sans MS" panose="030F0702030302020204" pitchFamily="66"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DB72B7DC-B760-6A65-06C3-83FB8C40F5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33" t="5997" r="38239" b="44972"/>
          <a:stretch>
            <a:fillRect/>
          </a:stretch>
        </p:blipFill>
        <p:spPr bwMode="auto">
          <a:xfrm>
            <a:off x="4429125" y="1928813"/>
            <a:ext cx="439578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5">
            <a:extLst>
              <a:ext uri="{FF2B5EF4-FFF2-40B4-BE49-F238E27FC236}">
                <a16:creationId xmlns:a16="http://schemas.microsoft.com/office/drawing/2014/main" id="{C52C82B3-498E-FFE6-E5F0-CF19CE01505B}"/>
              </a:ext>
            </a:extLst>
          </p:cNvPr>
          <p:cNvSpPr>
            <a:spLocks noChangeArrowheads="1"/>
          </p:cNvSpPr>
          <p:nvPr/>
        </p:nvSpPr>
        <p:spPr bwMode="auto">
          <a:xfrm>
            <a:off x="357188" y="1143000"/>
            <a:ext cx="8467725" cy="51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Char char="-"/>
            </a:pPr>
            <a:r>
              <a:rPr lang="en-US" altLang="en-US" sz="2000">
                <a:latin typeface="Comic Sans MS" panose="030F0702030302020204" pitchFamily="66" charset="0"/>
              </a:rPr>
              <a:t> </a:t>
            </a:r>
            <a:r>
              <a:rPr lang="en-GB" altLang="en-US" sz="2000">
                <a:latin typeface="Comic Sans MS" panose="030F0702030302020204" pitchFamily="66" charset="0"/>
              </a:rPr>
              <a:t>Located in temporal bone</a:t>
            </a:r>
            <a:r>
              <a:rPr lang="sr-Cyrl-CS" altLang="en-US" sz="1800">
                <a:latin typeface="Comic Sans MS" panose="030F0702030302020204" pitchFamily="66" charset="0"/>
              </a:rPr>
              <a:t>.</a:t>
            </a:r>
            <a:br>
              <a:rPr lang="sr-Cyrl-CS" altLang="en-US" sz="1800">
                <a:latin typeface="Comic Sans MS" panose="030F0702030302020204" pitchFamily="66" charset="0"/>
              </a:rPr>
            </a:br>
            <a:r>
              <a:rPr lang="en-GB" altLang="en-US" sz="1800">
                <a:latin typeface="Comic Sans MS" panose="030F0702030302020204" pitchFamily="66" charset="0"/>
              </a:rPr>
              <a:t>  </a:t>
            </a:r>
            <a:r>
              <a:rPr lang="en-GB" altLang="en-US" sz="1800" u="sng">
                <a:latin typeface="Comic Sans MS" panose="030F0702030302020204" pitchFamily="66" charset="0"/>
              </a:rPr>
              <a:t>Anterior wall</a:t>
            </a:r>
            <a:r>
              <a:rPr lang="en-GB" altLang="en-US" sz="1800">
                <a:latin typeface="Comic Sans MS" panose="030F0702030302020204" pitchFamily="66" charset="0"/>
              </a:rPr>
              <a:t> is made of </a:t>
            </a:r>
            <a:r>
              <a:rPr lang="en-US" altLang="en-US" sz="1800">
                <a:latin typeface="Comic Sans MS" panose="030F0702030302020204" pitchFamily="66" charset="0"/>
              </a:rPr>
              <a:t>tympanic part of temporal bone, </a:t>
            </a:r>
            <a:r>
              <a:rPr lang="en-GB" altLang="en-US" sz="1800">
                <a:latin typeface="Comic Sans MS" panose="030F0702030302020204" pitchFamily="66" charset="0"/>
              </a:rPr>
              <a:t>while superior and</a:t>
            </a:r>
            <a:br>
              <a:rPr lang="en-GB" altLang="en-US" sz="1800">
                <a:latin typeface="Comic Sans MS" panose="030F0702030302020204" pitchFamily="66" charset="0"/>
              </a:rPr>
            </a:br>
            <a:r>
              <a:rPr lang="en-GB" altLang="en-US" sz="1800">
                <a:latin typeface="Comic Sans MS" panose="030F0702030302020204" pitchFamily="66" charset="0"/>
              </a:rPr>
              <a:t>   </a:t>
            </a:r>
            <a:r>
              <a:rPr lang="en-GB" altLang="en-US" sz="1800" u="sng">
                <a:latin typeface="Comic Sans MS" panose="030F0702030302020204" pitchFamily="66" charset="0"/>
              </a:rPr>
              <a:t>posterior wall </a:t>
            </a:r>
            <a:r>
              <a:rPr lang="en-GB" altLang="en-US" sz="1800">
                <a:latin typeface="Comic Sans MS" panose="030F0702030302020204" pitchFamily="66" charset="0"/>
              </a:rPr>
              <a:t>is made of horizontal </a:t>
            </a:r>
            <a:r>
              <a:rPr lang="en-US" altLang="en-US" sz="1800">
                <a:latin typeface="Comic Sans MS" panose="030F0702030302020204" pitchFamily="66" charset="0"/>
              </a:rPr>
              <a:t>part of squama of temporal bone</a:t>
            </a:r>
            <a:r>
              <a:rPr lang="sr-Cyrl-CS" altLang="en-US" sz="1800">
                <a:latin typeface="Comic Sans MS" panose="030F0702030302020204" pitchFamily="66" charset="0"/>
              </a:rPr>
              <a:t>.</a:t>
            </a:r>
            <a:br>
              <a:rPr lang="en-US" altLang="en-US" sz="1800">
                <a:latin typeface="Comic Sans MS" panose="030F0702030302020204" pitchFamily="66" charset="0"/>
              </a:rPr>
            </a:br>
            <a:endParaRPr lang="sr-Cyrl-CS"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sr-Cyrl-CS" altLang="en-US" sz="1800">
                <a:latin typeface="Comic Sans MS" panose="030F0702030302020204" pitchFamily="66" charset="0"/>
              </a:rPr>
              <a:t> </a:t>
            </a:r>
            <a:r>
              <a:rPr lang="en-GB" altLang="en-US" sz="1800">
                <a:latin typeface="Comic Sans MS" panose="030F0702030302020204" pitchFamily="66" charset="0"/>
              </a:rPr>
              <a:t>External thick edge of the bony part </a:t>
            </a:r>
            <a:br>
              <a:rPr lang="en-GB" altLang="en-US" sz="1800">
                <a:latin typeface="Comic Sans MS" panose="030F0702030302020204" pitchFamily="66" charset="0"/>
              </a:rPr>
            </a:br>
            <a:r>
              <a:rPr lang="en-GB" altLang="en-US" sz="1800">
                <a:latin typeface="Comic Sans MS" panose="030F0702030302020204" pitchFamily="66" charset="0"/>
              </a:rPr>
              <a:t>  (its border with cartilaginous part) is</a:t>
            </a:r>
            <a:r>
              <a:rPr lang="sr-Cyrl-CS" altLang="en-US" sz="1800">
                <a:latin typeface="Comic Sans MS" panose="030F0702030302020204" pitchFamily="66" charset="0"/>
              </a:rPr>
              <a:t> </a:t>
            </a:r>
            <a:br>
              <a:rPr lang="en-GB" altLang="en-US" sz="1800">
                <a:latin typeface="Comic Sans MS" panose="030F0702030302020204" pitchFamily="66" charset="0"/>
              </a:rPr>
            </a:br>
            <a:r>
              <a:rPr lang="en-GB" altLang="en-US" sz="1800">
                <a:latin typeface="Comic Sans MS" panose="030F0702030302020204" pitchFamily="66" charset="0"/>
              </a:rPr>
              <a:t>  external acoustic opening </a:t>
            </a:r>
            <a:r>
              <a:rPr lang="en-US" altLang="en-US" sz="1800">
                <a:latin typeface="Comic Sans MS" panose="030F0702030302020204" pitchFamily="66" charset="0"/>
              </a:rPr>
              <a:t>(porus </a:t>
            </a:r>
            <a:br>
              <a:rPr lang="en-US" altLang="en-US" sz="1800">
                <a:latin typeface="Comic Sans MS" panose="030F0702030302020204" pitchFamily="66" charset="0"/>
              </a:rPr>
            </a:br>
            <a:r>
              <a:rPr lang="en-US" altLang="en-US" sz="1800">
                <a:latin typeface="Comic Sans MS" panose="030F0702030302020204" pitchFamily="66" charset="0"/>
              </a:rPr>
              <a:t>  acusticus externus)</a:t>
            </a:r>
          </a:p>
          <a:p>
            <a:pPr eaLnBrk="1" hangingPunct="1">
              <a:spcBef>
                <a:spcPct val="0"/>
              </a:spcBef>
              <a:buClrTx/>
              <a:buSzTx/>
              <a:buFont typeface="Arial" panose="020B0604020202020204" pitchFamily="34" charset="0"/>
              <a:buNone/>
            </a:pPr>
            <a:endParaRPr lang="en-US"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en-US" altLang="en-US" sz="1800">
                <a:latin typeface="Comic Sans MS" panose="030F0702030302020204" pitchFamily="66" charset="0"/>
              </a:rPr>
              <a:t> </a:t>
            </a:r>
            <a:r>
              <a:rPr lang="en-GB" altLang="en-US" sz="1800">
                <a:latin typeface="Comic Sans MS" panose="030F0702030302020204" pitchFamily="66" charset="0"/>
              </a:rPr>
              <a:t>At the end of external acoustic</a:t>
            </a:r>
            <a:br>
              <a:rPr lang="en-GB" altLang="en-US" sz="1800">
                <a:latin typeface="Comic Sans MS" panose="030F0702030302020204" pitchFamily="66" charset="0"/>
              </a:rPr>
            </a:br>
            <a:r>
              <a:rPr lang="en-GB" altLang="en-US" sz="1800">
                <a:latin typeface="Comic Sans MS" panose="030F0702030302020204" pitchFamily="66" charset="0"/>
              </a:rPr>
              <a:t>  meatus is</a:t>
            </a:r>
            <a:r>
              <a:rPr lang="sr-Cyrl-CS" altLang="en-US" sz="1800">
                <a:latin typeface="Comic Sans MS" panose="030F0702030302020204" pitchFamily="66" charset="0"/>
              </a:rPr>
              <a:t> </a:t>
            </a:r>
            <a:r>
              <a:rPr lang="en-US" altLang="en-US" sz="1800">
                <a:latin typeface="Comic Sans MS" panose="030F0702030302020204" pitchFamily="66" charset="0"/>
              </a:rPr>
              <a:t>sulcus tympani </a:t>
            </a:r>
            <a:br>
              <a:rPr lang="en-US" altLang="en-US" sz="1800">
                <a:latin typeface="Comic Sans MS" panose="030F0702030302020204" pitchFamily="66" charset="0"/>
              </a:rPr>
            </a:br>
            <a:r>
              <a:rPr lang="en-US" altLang="en-US" sz="1800">
                <a:latin typeface="Comic Sans MS" panose="030F0702030302020204" pitchFamily="66" charset="0"/>
              </a:rPr>
              <a:t>  (tympanic groove) </a:t>
            </a:r>
            <a:r>
              <a:rPr lang="en-GB" altLang="en-US" sz="1800">
                <a:latin typeface="Comic Sans MS" panose="030F0702030302020204" pitchFamily="66" charset="0"/>
              </a:rPr>
              <a:t>with attachment </a:t>
            </a:r>
            <a:br>
              <a:rPr lang="en-GB" altLang="en-US" sz="1800">
                <a:latin typeface="Comic Sans MS" panose="030F0702030302020204" pitchFamily="66" charset="0"/>
              </a:rPr>
            </a:br>
            <a:r>
              <a:rPr lang="en-GB" altLang="en-US" sz="1800">
                <a:latin typeface="Comic Sans MS" panose="030F0702030302020204" pitchFamily="66" charset="0"/>
              </a:rPr>
              <a:t>  of tympanic membrane</a:t>
            </a:r>
            <a:br>
              <a:rPr lang="en-US" altLang="en-US" sz="1800">
                <a:latin typeface="Comic Sans MS" panose="030F0702030302020204" pitchFamily="66" charset="0"/>
              </a:rPr>
            </a:br>
            <a:endParaRPr lang="sr-Cyrl-CS"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sr-Cyrl-CS" altLang="en-US" sz="1800">
                <a:latin typeface="Comic Sans MS" panose="030F0702030302020204" pitchFamily="66" charset="0"/>
              </a:rPr>
              <a:t> </a:t>
            </a:r>
            <a:r>
              <a:rPr lang="en-GB" altLang="en-US" sz="1800">
                <a:latin typeface="Comic Sans MS" panose="030F0702030302020204" pitchFamily="66" charset="0"/>
              </a:rPr>
              <a:t>External acoustic meatus is lined by thin skin that is continuous with the</a:t>
            </a:r>
            <a:br>
              <a:rPr lang="en-GB" altLang="en-US" sz="1800">
                <a:latin typeface="Comic Sans MS" panose="030F0702030302020204" pitchFamily="66" charset="0"/>
              </a:rPr>
            </a:br>
            <a:r>
              <a:rPr lang="en-GB" altLang="en-US" sz="1800">
                <a:latin typeface="Comic Sans MS" panose="030F0702030302020204" pitchFamily="66" charset="0"/>
              </a:rPr>
              <a:t>  external layer of the tympanic membrane; contains hair</a:t>
            </a:r>
          </a:p>
          <a:p>
            <a:pPr eaLnBrk="1" hangingPunct="1">
              <a:spcBef>
                <a:spcPct val="0"/>
              </a:spcBef>
              <a:buClrTx/>
              <a:buSzTx/>
              <a:buFont typeface="Arial" panose="020B0604020202020204" pitchFamily="34" charset="0"/>
              <a:buChar char="-"/>
            </a:pPr>
            <a:r>
              <a:rPr lang="en-US" altLang="en-US" sz="1800">
                <a:latin typeface="Comic Sans MS" panose="030F0702030302020204" pitchFamily="66" charset="0"/>
              </a:rPr>
              <a:t> </a:t>
            </a:r>
            <a:r>
              <a:rPr lang="en-GB" altLang="en-US" sz="1800">
                <a:latin typeface="Comic Sans MS" panose="030F0702030302020204" pitchFamily="66" charset="0"/>
              </a:rPr>
              <a:t>the ceruminous and sebaceous glands in the subcutaneous tissue of the</a:t>
            </a:r>
            <a:br>
              <a:rPr lang="en-GB" altLang="en-US" sz="1800">
                <a:latin typeface="Comic Sans MS" panose="030F0702030302020204" pitchFamily="66" charset="0"/>
              </a:rPr>
            </a:br>
            <a:r>
              <a:rPr lang="en-GB" altLang="en-US" sz="1800">
                <a:latin typeface="Comic Sans MS" panose="030F0702030302020204" pitchFamily="66" charset="0"/>
              </a:rPr>
              <a:t>  cartilaginous part of the meatus produce cerumen (earway)</a:t>
            </a:r>
            <a:endParaRPr lang="sr-Cyrl-CS" altLang="en-US" sz="1800">
              <a:latin typeface="Comic Sans MS" panose="030F0702030302020204" pitchFamily="66" charset="0"/>
            </a:endParaRPr>
          </a:p>
        </p:txBody>
      </p:sp>
      <p:sp>
        <p:nvSpPr>
          <p:cNvPr id="2" name="Rectangle 2">
            <a:extLst>
              <a:ext uri="{FF2B5EF4-FFF2-40B4-BE49-F238E27FC236}">
                <a16:creationId xmlns:a16="http://schemas.microsoft.com/office/drawing/2014/main" id="{E36F5F79-EB6A-67EE-6915-64B4E34E9198}"/>
              </a:ext>
            </a:extLst>
          </p:cNvPr>
          <p:cNvSpPr txBox="1">
            <a:spLocks noRot="1" noChangeArrowheads="1"/>
          </p:cNvSpPr>
          <p:nvPr/>
        </p:nvSpPr>
        <p:spPr bwMode="auto">
          <a:xfrm>
            <a:off x="571500" y="142875"/>
            <a:ext cx="8143875" cy="142875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300" b="1" dirty="0">
                <a:solidFill>
                  <a:srgbClr val="FF8D3E"/>
                </a:solidFill>
                <a:effectLst>
                  <a:outerShdw blurRad="38100" dist="38100" dir="2700000" algn="tl">
                    <a:srgbClr val="000000"/>
                  </a:outerShdw>
                </a:effectLst>
                <a:latin typeface="Comic Sans MS" panose="030F0702030302020204" pitchFamily="66" charset="0"/>
              </a:rPr>
              <a:t>BONY PART OF EXTERNAL ACOUSTIC MEATUS</a:t>
            </a:r>
          </a:p>
          <a:p>
            <a:pPr algn="ctr" eaLnBrk="1" hangingPunct="1">
              <a:buFont typeface="Arial" panose="020B0604020202020204" pitchFamily="34" charset="0"/>
              <a:buNone/>
              <a:defRPr/>
            </a:pPr>
            <a:r>
              <a:rPr lang="en-US" altLang="en-US" sz="2300" b="1" dirty="0">
                <a:solidFill>
                  <a:srgbClr val="FF8D3E"/>
                </a:solidFill>
                <a:effectLst>
                  <a:outerShdw blurRad="38100" dist="38100" dir="2700000" algn="tl">
                    <a:srgbClr val="000000"/>
                  </a:outerShdw>
                </a:effectLst>
                <a:latin typeface="Comic Sans MS" panose="030F0702030302020204" pitchFamily="66" charset="0"/>
              </a:rPr>
              <a:t>- </a:t>
            </a:r>
            <a:r>
              <a:rPr lang="en-GB" altLang="en-US" sz="2300" b="1" dirty="0">
                <a:solidFill>
                  <a:srgbClr val="FF8D3E"/>
                </a:solidFill>
                <a:effectLst>
                  <a:outerShdw blurRad="38100" dist="38100" dir="2700000" algn="tl">
                    <a:srgbClr val="000000"/>
                  </a:outerShdw>
                </a:effectLst>
                <a:latin typeface="Comic Sans MS" panose="030F0702030302020204" pitchFamily="66" charset="0"/>
              </a:rPr>
              <a:t>structure</a:t>
            </a:r>
            <a:r>
              <a:rPr lang="sr-Cyrl-CS" altLang="en-US" sz="2300" b="1" dirty="0">
                <a:solidFill>
                  <a:srgbClr val="FF8D3E"/>
                </a:solidFill>
                <a:effectLst>
                  <a:outerShdw blurRad="38100" dist="38100" dir="2700000" algn="tl">
                    <a:srgbClr val="000000"/>
                  </a:outerShdw>
                </a:effectLst>
                <a:latin typeface="Comic Sans MS" panose="030F0702030302020204" pitchFamily="66" charset="0"/>
              </a:rPr>
              <a:t> -  </a:t>
            </a:r>
            <a:br>
              <a:rPr lang="sr-Cyrl-CS" altLang="en-US" sz="2300" b="1" dirty="0">
                <a:solidFill>
                  <a:srgbClr val="FF8D3E"/>
                </a:solidFill>
                <a:effectLst>
                  <a:outerShdw blurRad="38100" dist="38100" dir="2700000" algn="tl">
                    <a:srgbClr val="000000"/>
                  </a:outerShdw>
                </a:effectLst>
                <a:latin typeface="Comic Sans MS" panose="030F0702030302020204" pitchFamily="66" charset="0"/>
              </a:rPr>
            </a:br>
            <a:endParaRPr lang="en-US" altLang="en-US" sz="2300" b="1" dirty="0">
              <a:solidFill>
                <a:srgbClr val="FF8D3E"/>
              </a:solidFill>
              <a:effectLst>
                <a:outerShdw blurRad="38100" dist="38100" dir="2700000" algn="tl">
                  <a:srgbClr val="000000"/>
                </a:outerShdw>
              </a:effectLst>
              <a:latin typeface="Comic Sans MS" panose="030F0702030302020204" pitchFamily="66"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F89AA836-B563-AA73-8B7D-36184AC4551D}"/>
              </a:ext>
            </a:extLst>
          </p:cNvPr>
          <p:cNvSpPr>
            <a:spLocks noGrp="1" noRot="1" noChangeArrowheads="1"/>
          </p:cNvSpPr>
          <p:nvPr>
            <p:ph type="title" idx="4294967295"/>
          </p:nvPr>
        </p:nvSpPr>
        <p:spPr>
          <a:xfrm>
            <a:off x="323850" y="333375"/>
            <a:ext cx="9251950" cy="850900"/>
          </a:xfrm>
        </p:spPr>
        <p:txBody>
          <a:bodyPr/>
          <a:lstStyle/>
          <a:p>
            <a:pPr eaLnBrk="1" hangingPunct="1">
              <a:defRPr/>
            </a:pPr>
            <a:r>
              <a:rPr lang="en-GB" altLang="en-US" sz="2300" dirty="0">
                <a:effectLst>
                  <a:outerShdw blurRad="38100" dist="38100" dir="2700000" algn="tl">
                    <a:srgbClr val="000000"/>
                  </a:outerShdw>
                </a:effectLst>
                <a:latin typeface="Comic Sans MS" panose="030F0702030302020204" pitchFamily="66" charset="0"/>
              </a:rPr>
              <a:t>EXTERNAL EAR (</a:t>
            </a:r>
            <a:r>
              <a:rPr lang="sr-Latn-CS" altLang="en-US" sz="2300" dirty="0">
                <a:effectLst>
                  <a:outerShdw blurRad="38100" dist="38100" dir="2700000" algn="tl">
                    <a:srgbClr val="000000"/>
                  </a:outerShdw>
                </a:effectLst>
                <a:latin typeface="Comic Sans MS" panose="030F0702030302020204" pitchFamily="66" charset="0"/>
              </a:rPr>
              <a:t>AURIS EXTERNA</a:t>
            </a:r>
            <a:r>
              <a:rPr lang="en-GB" altLang="en-US" sz="2300" dirty="0">
                <a:effectLst>
                  <a:outerShdw blurRad="38100" dist="38100" dir="2700000" algn="tl">
                    <a:srgbClr val="000000"/>
                  </a:outerShdw>
                </a:effectLst>
                <a:latin typeface="Comic Sans MS" panose="030F0702030302020204" pitchFamily="66" charset="0"/>
              </a:rPr>
              <a:t>)</a:t>
            </a:r>
            <a:br>
              <a:rPr lang="sr-Latn-CS" altLang="en-US" sz="2300" dirty="0">
                <a:effectLst>
                  <a:outerShdw blurRad="38100" dist="38100" dir="2700000" algn="tl">
                    <a:srgbClr val="000000"/>
                  </a:outerShdw>
                </a:effectLst>
                <a:latin typeface="Comic Sans MS" panose="030F0702030302020204" pitchFamily="66" charset="0"/>
              </a:rPr>
            </a:br>
            <a:r>
              <a:rPr lang="en-GB" altLang="en-US" sz="2300" dirty="0">
                <a:effectLst>
                  <a:outerShdw blurRad="38100" dist="38100" dir="2700000" algn="tl">
                    <a:srgbClr val="000000"/>
                  </a:outerShdw>
                </a:effectLst>
                <a:latin typeface="Comic Sans MS" panose="030F0702030302020204" pitchFamily="66" charset="0"/>
              </a:rPr>
              <a:t>EXTERNAL ACOUSTIC MEATUS </a:t>
            </a:r>
            <a:r>
              <a:rPr lang="sr-Latn-CS" altLang="en-US" sz="2300" dirty="0">
                <a:effectLst>
                  <a:outerShdw blurRad="38100" dist="38100" dir="2700000" algn="tl">
                    <a:srgbClr val="000000"/>
                  </a:outerShdw>
                </a:effectLst>
                <a:latin typeface="Comic Sans MS" panose="030F0702030302020204" pitchFamily="66" charset="0"/>
              </a:rPr>
              <a:t>(</a:t>
            </a:r>
            <a:r>
              <a:rPr lang="sr-Latn-CS" altLang="en-US" sz="2300" dirty="0" err="1">
                <a:effectLst>
                  <a:outerShdw blurRad="38100" dist="38100" dir="2700000" algn="tl">
                    <a:srgbClr val="000000"/>
                  </a:outerShdw>
                </a:effectLst>
                <a:latin typeface="Comic Sans MS" panose="030F0702030302020204" pitchFamily="66" charset="0"/>
              </a:rPr>
              <a:t>meatus</a:t>
            </a:r>
            <a:r>
              <a:rPr lang="sr-Latn-CS" altLang="en-US" sz="2300" dirty="0">
                <a:effectLst>
                  <a:outerShdw blurRad="38100" dist="38100" dir="2700000" algn="tl">
                    <a:srgbClr val="000000"/>
                  </a:outerShdw>
                </a:effectLst>
                <a:latin typeface="Comic Sans MS" panose="030F0702030302020204" pitchFamily="66" charset="0"/>
              </a:rPr>
              <a:t> </a:t>
            </a:r>
            <a:r>
              <a:rPr lang="sr-Latn-CS" altLang="en-US" sz="2300" dirty="0" err="1">
                <a:effectLst>
                  <a:outerShdw blurRad="38100" dist="38100" dir="2700000" algn="tl">
                    <a:srgbClr val="000000"/>
                  </a:outerShdw>
                </a:effectLst>
                <a:latin typeface="Comic Sans MS" panose="030F0702030302020204" pitchFamily="66" charset="0"/>
              </a:rPr>
              <a:t>acusticus</a:t>
            </a:r>
            <a:r>
              <a:rPr lang="sr-Latn-CS" altLang="en-US" sz="2300" dirty="0">
                <a:effectLst>
                  <a:outerShdw blurRad="38100" dist="38100" dir="2700000" algn="tl">
                    <a:srgbClr val="000000"/>
                  </a:outerShdw>
                </a:effectLst>
                <a:latin typeface="Comic Sans MS" panose="030F0702030302020204" pitchFamily="66" charset="0"/>
              </a:rPr>
              <a:t> </a:t>
            </a:r>
            <a:r>
              <a:rPr lang="sr-Latn-CS" altLang="en-US" sz="2300" dirty="0" err="1">
                <a:effectLst>
                  <a:outerShdw blurRad="38100" dist="38100" dir="2700000" algn="tl">
                    <a:srgbClr val="000000"/>
                  </a:outerShdw>
                </a:effectLst>
                <a:latin typeface="Comic Sans MS" panose="030F0702030302020204" pitchFamily="66" charset="0"/>
              </a:rPr>
              <a:t>externus</a:t>
            </a:r>
            <a:r>
              <a:rPr lang="sr-Latn-CS" altLang="en-US" sz="2300" dirty="0">
                <a:effectLst>
                  <a:outerShdw blurRad="38100" dist="38100" dir="2700000" algn="tl">
                    <a:srgbClr val="000000"/>
                  </a:outerShdw>
                </a:effectLst>
                <a:latin typeface="Comic Sans MS" panose="030F0702030302020204" pitchFamily="66" charset="0"/>
              </a:rPr>
              <a:t>)</a:t>
            </a:r>
          </a:p>
        </p:txBody>
      </p:sp>
      <p:sp>
        <p:nvSpPr>
          <p:cNvPr id="25603" name="Rectangle 3">
            <a:extLst>
              <a:ext uri="{FF2B5EF4-FFF2-40B4-BE49-F238E27FC236}">
                <a16:creationId xmlns:a16="http://schemas.microsoft.com/office/drawing/2014/main" id="{914BD963-8AE2-E034-7135-627E449AB6E5}"/>
              </a:ext>
            </a:extLst>
          </p:cNvPr>
          <p:cNvSpPr>
            <a:spLocks noGrp="1" noChangeArrowheads="1"/>
          </p:cNvSpPr>
          <p:nvPr>
            <p:ph type="body" idx="4294967295"/>
          </p:nvPr>
        </p:nvSpPr>
        <p:spPr>
          <a:xfrm>
            <a:off x="214313" y="1285875"/>
            <a:ext cx="8929687" cy="5329238"/>
          </a:xfrm>
        </p:spPr>
        <p:txBody>
          <a:bodyPr/>
          <a:lstStyle/>
          <a:p>
            <a:pPr eaLnBrk="1" hangingPunct="1"/>
            <a:r>
              <a:rPr lang="en-GB" altLang="en-US" sz="2200" b="1">
                <a:latin typeface="Comic Sans MS" panose="030F0702030302020204" pitchFamily="66" charset="0"/>
              </a:rPr>
              <a:t>ARTERIES</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a. auricularis profunda (a. maxillaris)</a:t>
            </a:r>
            <a:br>
              <a:rPr lang="en-US" altLang="en-US" sz="2200" b="1">
                <a:latin typeface="Comic Sans MS" panose="030F0702030302020204" pitchFamily="66" charset="0"/>
              </a:rPr>
            </a:br>
            <a:r>
              <a:rPr lang="en-US" altLang="en-US" sz="2200" b="1">
                <a:latin typeface="Comic Sans MS" panose="030F0702030302020204" pitchFamily="66" charset="0"/>
              </a:rPr>
              <a:t>- rr. auriculares anteriores (a. temporalis superficialis)</a:t>
            </a:r>
            <a:br>
              <a:rPr lang="en-US" altLang="en-US" sz="2200" b="1">
                <a:latin typeface="Comic Sans MS" panose="030F0702030302020204" pitchFamily="66" charset="0"/>
              </a:rPr>
            </a:br>
            <a:r>
              <a:rPr lang="en-US" altLang="en-US" sz="2200" b="1">
                <a:latin typeface="Comic Sans MS" panose="030F0702030302020204" pitchFamily="66" charset="0"/>
              </a:rPr>
              <a:t>- r. auricularis (a. auricularis posterior)</a:t>
            </a:r>
          </a:p>
          <a:p>
            <a:pPr eaLnBrk="1" hangingPunct="1"/>
            <a:r>
              <a:rPr lang="en-GB" altLang="en-US" sz="2200" b="1">
                <a:latin typeface="Comic Sans MS" panose="030F0702030302020204" pitchFamily="66" charset="0"/>
              </a:rPr>
              <a:t>VEINS drains into</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v. auricularis posterior </a:t>
            </a:r>
            <a:r>
              <a:rPr lang="en-US" altLang="en-US" sz="1800" b="1">
                <a:latin typeface="Comic Sans MS" panose="030F0702030302020204" pitchFamily="66" charset="0"/>
              </a:rPr>
              <a:t>(</a:t>
            </a:r>
            <a:r>
              <a:rPr lang="en-GB" altLang="en-US" sz="1800" b="1">
                <a:latin typeface="Comic Sans MS" panose="030F0702030302020204" pitchFamily="66" charset="0"/>
              </a:rPr>
              <a:t>tributary to</a:t>
            </a:r>
            <a:r>
              <a:rPr lang="sr-Cyrl-CS" altLang="en-US" sz="1800" b="1">
                <a:latin typeface="Comic Sans MS" panose="030F0702030302020204" pitchFamily="66" charset="0"/>
              </a:rPr>
              <a:t> </a:t>
            </a:r>
            <a:r>
              <a:rPr lang="en-US" altLang="en-US" sz="1800" b="1">
                <a:latin typeface="Comic Sans MS" panose="030F0702030302020204" pitchFamily="66" charset="0"/>
              </a:rPr>
              <a:t>v. jugularis externa)</a:t>
            </a:r>
            <a:br>
              <a:rPr lang="en-US" altLang="en-US" sz="1800" b="1">
                <a:latin typeface="Comic Sans MS" panose="030F0702030302020204" pitchFamily="66" charset="0"/>
              </a:rPr>
            </a:br>
            <a:r>
              <a:rPr lang="en-US" altLang="en-US" sz="2200" b="1">
                <a:latin typeface="Comic Sans MS" panose="030F0702030302020204" pitchFamily="66" charset="0"/>
              </a:rPr>
              <a:t>- v. temporalis superficialis </a:t>
            </a:r>
            <a:r>
              <a:rPr lang="en-US" altLang="en-US" sz="1800" b="1">
                <a:latin typeface="Comic Sans MS" panose="030F0702030302020204" pitchFamily="66" charset="0"/>
              </a:rPr>
              <a:t>(</a:t>
            </a:r>
            <a:r>
              <a:rPr lang="en-GB" altLang="en-US" sz="1800" b="1">
                <a:latin typeface="Comic Sans MS" panose="030F0702030302020204" pitchFamily="66" charset="0"/>
              </a:rPr>
              <a:t>tributary to</a:t>
            </a:r>
            <a:r>
              <a:rPr lang="sr-Cyrl-CS" altLang="en-US" sz="1800" b="1">
                <a:latin typeface="Comic Sans MS" panose="030F0702030302020204" pitchFamily="66" charset="0"/>
              </a:rPr>
              <a:t> </a:t>
            </a:r>
            <a:r>
              <a:rPr lang="en-US" altLang="en-US" sz="1800" b="1">
                <a:latin typeface="Comic Sans MS" panose="030F0702030302020204" pitchFamily="66" charset="0"/>
              </a:rPr>
              <a:t>v. retromandibularis)</a:t>
            </a:r>
          </a:p>
          <a:p>
            <a:pPr eaLnBrk="1" hangingPunct="1"/>
            <a:r>
              <a:rPr lang="en-GB" altLang="en-US" sz="2200" b="1">
                <a:latin typeface="Comic Sans MS" panose="030F0702030302020204" pitchFamily="66" charset="0"/>
              </a:rPr>
              <a:t>LYMPHATIC VESSELS drain into</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nodi lymphatici parotidei</a:t>
            </a:r>
            <a:br>
              <a:rPr lang="en-US" altLang="en-US" sz="2200" b="1">
                <a:latin typeface="Comic Sans MS" panose="030F0702030302020204" pitchFamily="66" charset="0"/>
              </a:rPr>
            </a:br>
            <a:r>
              <a:rPr lang="en-US" altLang="en-US" sz="2200" b="1">
                <a:latin typeface="Comic Sans MS" panose="030F0702030302020204" pitchFamily="66" charset="0"/>
              </a:rPr>
              <a:t>- nodi lymphatici retroauriculares</a:t>
            </a:r>
          </a:p>
          <a:p>
            <a:pPr eaLnBrk="1" hangingPunct="1"/>
            <a:r>
              <a:rPr lang="en-GB" altLang="en-US" sz="2200" b="1">
                <a:latin typeface="Comic Sans MS" panose="030F0702030302020204" pitchFamily="66" charset="0"/>
              </a:rPr>
              <a:t>NERVES</a:t>
            </a:r>
            <a:r>
              <a:rPr lang="en-US" altLang="en-US" sz="2200" b="1">
                <a:latin typeface="Comic Sans MS" panose="030F0702030302020204" pitchFamily="66" charset="0"/>
              </a:rPr>
              <a:t>:</a:t>
            </a:r>
            <a:br>
              <a:rPr lang="en-US" altLang="en-US" sz="2200" b="1">
                <a:latin typeface="Comic Sans MS" panose="030F0702030302020204" pitchFamily="66" charset="0"/>
              </a:rPr>
            </a:br>
            <a:r>
              <a:rPr lang="en-US" altLang="en-US" sz="2200" b="1">
                <a:latin typeface="Comic Sans MS" panose="030F0702030302020204" pitchFamily="66" charset="0"/>
              </a:rPr>
              <a:t>- n. meatus acustici externi (n. auriculotemporalis) – </a:t>
            </a:r>
            <a:r>
              <a:rPr lang="en-US" altLang="en-US" sz="1800" b="1">
                <a:latin typeface="Comic Sans MS" panose="030F0702030302020204" pitchFamily="66" charset="0"/>
              </a:rPr>
              <a:t>(for superior and anterior wall)</a:t>
            </a:r>
            <a:br>
              <a:rPr lang="en-US" altLang="en-US" sz="2200" b="1">
                <a:latin typeface="Comic Sans MS" panose="030F0702030302020204" pitchFamily="66" charset="0"/>
              </a:rPr>
            </a:br>
            <a:r>
              <a:rPr lang="en-US" altLang="en-US" sz="2200" b="1">
                <a:latin typeface="Comic Sans MS" panose="030F0702030302020204" pitchFamily="66" charset="0"/>
              </a:rPr>
              <a:t>- r. auricularis (n. vagus) </a:t>
            </a:r>
            <a:r>
              <a:rPr lang="en-US" altLang="en-US" sz="1800" b="1">
                <a:latin typeface="Comic Sans MS" panose="030F0702030302020204" pitchFamily="66" charset="0"/>
              </a:rPr>
              <a:t>- (for inferior and posterior wall)</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a:extLst>
              <a:ext uri="{FF2B5EF4-FFF2-40B4-BE49-F238E27FC236}">
                <a16:creationId xmlns:a16="http://schemas.microsoft.com/office/drawing/2014/main" id="{2A150091-7A90-FB94-34DC-E16891011C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223963"/>
            <a:ext cx="3849688"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2">
            <a:extLst>
              <a:ext uri="{FF2B5EF4-FFF2-40B4-BE49-F238E27FC236}">
                <a16:creationId xmlns:a16="http://schemas.microsoft.com/office/drawing/2014/main" id="{5EBE34D9-EC29-16EE-2584-4020FAB20AC5}"/>
              </a:ext>
            </a:extLst>
          </p:cNvPr>
          <p:cNvSpPr txBox="1">
            <a:spLocks noRot="1" noChangeArrowheads="1"/>
          </p:cNvSpPr>
          <p:nvPr/>
        </p:nvSpPr>
        <p:spPr bwMode="auto">
          <a:xfrm>
            <a:off x="285750" y="260350"/>
            <a:ext cx="8748713" cy="1079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100" b="1" dirty="0">
                <a:solidFill>
                  <a:srgbClr val="FF8D3E"/>
                </a:solidFill>
                <a:effectLst>
                  <a:outerShdw blurRad="38100" dist="38100" dir="2700000" algn="tl">
                    <a:srgbClr val="000000"/>
                  </a:outerShdw>
                </a:effectLst>
                <a:latin typeface="Comic Sans MS" panose="030F0702030302020204" pitchFamily="66" charset="0"/>
              </a:rPr>
              <a:t>Tympanic membrane </a:t>
            </a:r>
            <a:r>
              <a:rPr lang="en-US" altLang="en-US" sz="3100" b="1" dirty="0">
                <a:solidFill>
                  <a:srgbClr val="FF8D3E"/>
                </a:solidFill>
                <a:effectLst>
                  <a:outerShdw blurRad="38100" dist="38100" dir="2700000" algn="tl">
                    <a:srgbClr val="000000"/>
                  </a:outerShdw>
                </a:effectLst>
                <a:latin typeface="Comic Sans MS" panose="030F0702030302020204" pitchFamily="66" charset="0"/>
              </a:rPr>
              <a:t>(membrana tympani)</a:t>
            </a:r>
          </a:p>
          <a:p>
            <a:pPr algn="ctr" eaLnBrk="1" hangingPunct="1">
              <a:buFont typeface="Arial" panose="020B0604020202020204" pitchFamily="34" charset="0"/>
              <a:buNone/>
              <a:defRPr/>
            </a:pPr>
            <a:r>
              <a:rPr lang="en-US" altLang="en-US" sz="3100" b="1" dirty="0">
                <a:solidFill>
                  <a:srgbClr val="FF8D3E"/>
                </a:solidFill>
                <a:effectLst>
                  <a:outerShdw blurRad="38100" dist="38100" dir="2700000" algn="tl">
                    <a:srgbClr val="000000"/>
                  </a:outerShdw>
                </a:effectLst>
                <a:latin typeface="Comic Sans MS" panose="030F0702030302020204" pitchFamily="66" charset="0"/>
              </a:rPr>
              <a:t>(eardrum)</a:t>
            </a:r>
          </a:p>
        </p:txBody>
      </p:sp>
      <p:sp>
        <p:nvSpPr>
          <p:cNvPr id="26628" name="Rectangle 3">
            <a:extLst>
              <a:ext uri="{FF2B5EF4-FFF2-40B4-BE49-F238E27FC236}">
                <a16:creationId xmlns:a16="http://schemas.microsoft.com/office/drawing/2014/main" id="{29CAFEEF-E209-1672-79B3-98B58CAA32B2}"/>
              </a:ext>
            </a:extLst>
          </p:cNvPr>
          <p:cNvSpPr>
            <a:spLocks noChangeArrowheads="1"/>
          </p:cNvSpPr>
          <p:nvPr/>
        </p:nvSpPr>
        <p:spPr bwMode="auto">
          <a:xfrm>
            <a:off x="330200" y="4043363"/>
            <a:ext cx="8748713"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Char char="-"/>
            </a:pPr>
            <a:r>
              <a:rPr lang="en-GB" altLang="en-US" sz="2000">
                <a:latin typeface="Arial" panose="020B0604020202020204" pitchFamily="34" charset="0"/>
              </a:rPr>
              <a:t> </a:t>
            </a:r>
            <a:r>
              <a:rPr lang="en-GB" altLang="en-US" sz="2000">
                <a:latin typeface="Comic Sans MS" panose="030F0702030302020204" pitchFamily="66" charset="0"/>
              </a:rPr>
              <a:t>A thin, oval semitransparent membrane at the medial end of the</a:t>
            </a:r>
            <a:br>
              <a:rPr lang="en-GB" altLang="en-US" sz="2000">
                <a:latin typeface="Comic Sans MS" panose="030F0702030302020204" pitchFamily="66" charset="0"/>
              </a:rPr>
            </a:br>
            <a:r>
              <a:rPr lang="en-GB" altLang="en-US" sz="2000">
                <a:latin typeface="Comic Sans MS" panose="030F0702030302020204" pitchFamily="66" charset="0"/>
              </a:rPr>
              <a:t>  external acoustic meatus. </a:t>
            </a:r>
          </a:p>
          <a:p>
            <a:pPr eaLnBrk="1" hangingPunct="1">
              <a:spcBef>
                <a:spcPct val="0"/>
              </a:spcBef>
              <a:buClrTx/>
              <a:buSzTx/>
              <a:buFont typeface="Arial" panose="020B0604020202020204" pitchFamily="34" charset="0"/>
              <a:buChar char="-"/>
            </a:pPr>
            <a:r>
              <a:rPr lang="en-GB" altLang="en-US" sz="2000">
                <a:latin typeface="Comic Sans MS" panose="030F0702030302020204" pitchFamily="66" charset="0"/>
              </a:rPr>
              <a:t>This membrane forms a partition between the external acoustic</a:t>
            </a:r>
            <a:br>
              <a:rPr lang="en-GB" altLang="en-US" sz="2000">
                <a:latin typeface="Comic Sans MS" panose="030F0702030302020204" pitchFamily="66" charset="0"/>
              </a:rPr>
            </a:br>
            <a:r>
              <a:rPr lang="en-GB" altLang="en-US" sz="2000">
                <a:latin typeface="Comic Sans MS" panose="030F0702030302020204" pitchFamily="66" charset="0"/>
              </a:rPr>
              <a:t>  meatus and the tympanic cavity of the middle ear. </a:t>
            </a:r>
          </a:p>
          <a:p>
            <a:pPr eaLnBrk="1" hangingPunct="1">
              <a:spcBef>
                <a:spcPct val="0"/>
              </a:spcBef>
              <a:buClrTx/>
              <a:buSzTx/>
              <a:buFont typeface="Arial" panose="020B0604020202020204" pitchFamily="34" charset="0"/>
              <a:buChar char="-"/>
            </a:pPr>
            <a:r>
              <a:rPr lang="en-GB" altLang="en-US" sz="2000">
                <a:latin typeface="Comic Sans MS" panose="030F0702030302020204" pitchFamily="66" charset="0"/>
              </a:rPr>
              <a:t>The tympanic membrane is covered with thin skin externally and</a:t>
            </a:r>
            <a:br>
              <a:rPr lang="en-GB" altLang="en-US" sz="2000">
                <a:latin typeface="Comic Sans MS" panose="030F0702030302020204" pitchFamily="66" charset="0"/>
              </a:rPr>
            </a:br>
            <a:r>
              <a:rPr lang="en-GB" altLang="en-US" sz="2000">
                <a:latin typeface="Comic Sans MS" panose="030F0702030302020204" pitchFamily="66" charset="0"/>
              </a:rPr>
              <a:t>  mucous membrane of the middle ear internally.</a:t>
            </a:r>
            <a:endParaRPr lang="en-U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a:t>
            </a:r>
            <a:r>
              <a:rPr lang="en-GB" altLang="en-US" sz="2000">
                <a:latin typeface="Comic Sans MS" panose="030F0702030302020204" pitchFamily="66" charset="0"/>
              </a:rPr>
              <a:t>Shape and dimensions</a:t>
            </a:r>
            <a:r>
              <a:rPr lang="nn-NO" altLang="en-US" sz="2000">
                <a:latin typeface="Comic Sans MS" panose="030F0702030302020204" pitchFamily="66" charset="0"/>
              </a:rPr>
              <a:t>: </a:t>
            </a:r>
            <a:r>
              <a:rPr lang="en-GB" altLang="en-US" sz="2000">
                <a:latin typeface="Comic Sans MS" panose="030F0702030302020204" pitchFamily="66" charset="0"/>
              </a:rPr>
              <a:t>ellipsoid in shape</a:t>
            </a:r>
            <a:r>
              <a:rPr lang="nn-NO" altLang="en-US" sz="2000">
                <a:latin typeface="Comic Sans MS" panose="030F0702030302020204" pitchFamily="66" charset="0"/>
              </a:rPr>
              <a:t>, </a:t>
            </a:r>
            <a:r>
              <a:rPr lang="en-GB" altLang="en-US" sz="2000">
                <a:latin typeface="Comic Sans MS" panose="030F0702030302020204" pitchFamily="66" charset="0"/>
              </a:rPr>
              <a:t>longitudinal diameter: </a:t>
            </a:r>
            <a:r>
              <a:rPr lang="en-US" altLang="en-US" sz="2000">
                <a:latin typeface="Comic Sans MS" panose="030F0702030302020204" pitchFamily="66" charset="0"/>
              </a:rPr>
              <a:t>10mm,</a:t>
            </a:r>
            <a:br>
              <a:rPr lang="sr-Cyrl-CS" altLang="en-US" sz="2000">
                <a:latin typeface="Comic Sans MS" panose="030F0702030302020204" pitchFamily="66" charset="0"/>
              </a:rPr>
            </a:br>
            <a:r>
              <a:rPr lang="sr-Cyrl-CS" altLang="en-US" sz="2000">
                <a:latin typeface="Comic Sans MS" panose="030F0702030302020204" pitchFamily="66" charset="0"/>
              </a:rPr>
              <a:t>  </a:t>
            </a:r>
            <a:r>
              <a:rPr lang="en-GB" altLang="en-US" sz="2000">
                <a:latin typeface="Comic Sans MS" panose="030F0702030302020204" pitchFamily="66" charset="0"/>
              </a:rPr>
              <a:t>transverse diameter: </a:t>
            </a:r>
            <a:r>
              <a:rPr lang="en-US" altLang="en-US" sz="2000">
                <a:latin typeface="Comic Sans MS" panose="030F0702030302020204" pitchFamily="66" charset="0"/>
              </a:rPr>
              <a:t>9mm, </a:t>
            </a:r>
            <a:r>
              <a:rPr lang="en-GB" altLang="en-US" sz="2000">
                <a:latin typeface="Comic Sans MS" panose="030F0702030302020204" pitchFamily="66" charset="0"/>
              </a:rPr>
              <a:t>area:</a:t>
            </a:r>
            <a:r>
              <a:rPr lang="en-US" altLang="en-US" sz="2000">
                <a:latin typeface="Comic Sans MS" panose="030F0702030302020204" pitchFamily="66" charset="0"/>
              </a:rPr>
              <a:t> 60mm2, </a:t>
            </a:r>
            <a:r>
              <a:rPr lang="en-GB" altLang="en-US" sz="2000">
                <a:latin typeface="Comic Sans MS" panose="030F0702030302020204" pitchFamily="66" charset="0"/>
              </a:rPr>
              <a:t>thickness</a:t>
            </a:r>
            <a:r>
              <a:rPr lang="en-US" altLang="en-US" sz="2000">
                <a:latin typeface="Comic Sans MS" panose="030F0702030302020204" pitchFamily="66" charset="0"/>
              </a:rPr>
              <a:t> 0,1mm</a:t>
            </a:r>
          </a:p>
        </p:txBody>
      </p:sp>
      <p:pic>
        <p:nvPicPr>
          <p:cNvPr id="26629" name="Picture 4">
            <a:extLst>
              <a:ext uri="{FF2B5EF4-FFF2-40B4-BE49-F238E27FC236}">
                <a16:creationId xmlns:a16="http://schemas.microsoft.com/office/drawing/2014/main" id="{22B2E92C-F144-E621-30DF-66BCC4C8E3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0374"/>
          <a:stretch>
            <a:fillRect/>
          </a:stretch>
        </p:blipFill>
        <p:spPr bwMode="auto">
          <a:xfrm>
            <a:off x="4554538" y="1371600"/>
            <a:ext cx="4572000" cy="267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a:extLst>
              <a:ext uri="{FF2B5EF4-FFF2-40B4-BE49-F238E27FC236}">
                <a16:creationId xmlns:a16="http://schemas.microsoft.com/office/drawing/2014/main" id="{16E7874C-6D05-9B75-FC34-9715E2F6A9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92" t="20235" r="26436" b="28172"/>
          <a:stretch>
            <a:fillRect/>
          </a:stretch>
        </p:blipFill>
        <p:spPr bwMode="auto">
          <a:xfrm>
            <a:off x="4233863" y="1703388"/>
            <a:ext cx="4660900" cy="3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2">
            <a:extLst>
              <a:ext uri="{FF2B5EF4-FFF2-40B4-BE49-F238E27FC236}">
                <a16:creationId xmlns:a16="http://schemas.microsoft.com/office/drawing/2014/main" id="{C0EE0092-41F9-3DE1-35B5-5ED8873D2429}"/>
              </a:ext>
            </a:extLst>
          </p:cNvPr>
          <p:cNvSpPr txBox="1">
            <a:spLocks noRot="1" noChangeArrowheads="1"/>
          </p:cNvSpPr>
          <p:nvPr/>
        </p:nvSpPr>
        <p:spPr bwMode="auto">
          <a:xfrm>
            <a:off x="2124075" y="500063"/>
            <a:ext cx="5214938"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Divisions</a:t>
            </a: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p:txBody>
      </p:sp>
      <p:sp>
        <p:nvSpPr>
          <p:cNvPr id="8196" name="Rectangle 2">
            <a:extLst>
              <a:ext uri="{FF2B5EF4-FFF2-40B4-BE49-F238E27FC236}">
                <a16:creationId xmlns:a16="http://schemas.microsoft.com/office/drawing/2014/main" id="{52673BEF-0B19-8D18-F525-0BFB4F9786DC}"/>
              </a:ext>
            </a:extLst>
          </p:cNvPr>
          <p:cNvSpPr>
            <a:spLocks noChangeArrowheads="1"/>
          </p:cNvSpPr>
          <p:nvPr/>
        </p:nvSpPr>
        <p:spPr bwMode="auto">
          <a:xfrm>
            <a:off x="249238" y="1177925"/>
            <a:ext cx="8645525"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pPr>
            <a:r>
              <a:rPr lang="en-GB" altLang="en-US" sz="2000">
                <a:latin typeface="Book Antiqua" panose="02040602050305030304" pitchFamily="18" charset="0"/>
              </a:rPr>
              <a:t>The ear—the organ of hearing and equilibrium (balance)—is divided into:</a:t>
            </a:r>
          </a:p>
          <a:p>
            <a:pPr eaLnBrk="1" hangingPunct="1">
              <a:lnSpc>
                <a:spcPct val="150000"/>
              </a:lnSpc>
              <a:spcBef>
                <a:spcPct val="0"/>
              </a:spcBef>
              <a:buClrTx/>
              <a:buSzTx/>
              <a:buFont typeface="Arial" panose="020B0604020202020204" pitchFamily="34" charset="0"/>
              <a:buNone/>
            </a:pPr>
            <a:endParaRPr lang="en-US" altLang="en-US" sz="2000">
              <a:latin typeface="Book Antiqua" panose="02040602050305030304" pitchFamily="18" charset="0"/>
            </a:endParaRPr>
          </a:p>
          <a:p>
            <a:pPr eaLnBrk="1" hangingPunct="1">
              <a:lnSpc>
                <a:spcPct val="150000"/>
              </a:lnSpc>
              <a:spcBef>
                <a:spcPct val="0"/>
              </a:spcBef>
              <a:buClrTx/>
              <a:buSzTx/>
              <a:buFont typeface="Arial" panose="020B0604020202020204" pitchFamily="34" charset="0"/>
              <a:buNone/>
            </a:pPr>
            <a:r>
              <a:rPr lang="en-US" altLang="en-US" sz="2000">
                <a:latin typeface="Comic Sans MS" panose="030F0702030302020204" pitchFamily="66" charset="0"/>
              </a:rPr>
              <a:t>• </a:t>
            </a:r>
            <a:r>
              <a:rPr lang="en-GB" altLang="en-US" sz="2000">
                <a:latin typeface="Comic Sans MS" panose="030F0702030302020204" pitchFamily="66" charset="0"/>
              </a:rPr>
              <a:t>External ear </a:t>
            </a:r>
            <a:r>
              <a:rPr lang="en-US" altLang="en-US" sz="2000">
                <a:latin typeface="Comic Sans MS" panose="030F0702030302020204" pitchFamily="66" charset="0"/>
              </a:rPr>
              <a:t>(auris externa)</a:t>
            </a:r>
            <a:br>
              <a:rPr lang="en-US" altLang="en-US" sz="2000">
                <a:latin typeface="Comic Sans MS" panose="030F0702030302020204" pitchFamily="66" charset="0"/>
              </a:rPr>
            </a:br>
            <a:endParaRPr lang="en-US" altLang="en-US" sz="200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en-US" altLang="en-US" sz="2000">
                <a:latin typeface="Comic Sans MS" panose="030F0702030302020204" pitchFamily="66" charset="0"/>
              </a:rPr>
              <a:t>• </a:t>
            </a:r>
            <a:r>
              <a:rPr lang="en-GB" altLang="en-US" sz="2000">
                <a:latin typeface="Comic Sans MS" panose="030F0702030302020204" pitchFamily="66" charset="0"/>
              </a:rPr>
              <a:t>Middle ear </a:t>
            </a:r>
            <a:r>
              <a:rPr lang="en-US" altLang="en-US" sz="2000">
                <a:latin typeface="Comic Sans MS" panose="030F0702030302020204" pitchFamily="66" charset="0"/>
              </a:rPr>
              <a:t>(auris media)</a:t>
            </a:r>
            <a:br>
              <a:rPr lang="en-US" altLang="en-US" sz="2000">
                <a:latin typeface="Comic Sans MS" panose="030F0702030302020204" pitchFamily="66" charset="0"/>
              </a:rPr>
            </a:br>
            <a:endParaRPr lang="en-US" altLang="en-US" sz="200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en-US" altLang="en-US" sz="2000">
                <a:latin typeface="Comic Sans MS" panose="030F0702030302020204" pitchFamily="66" charset="0"/>
              </a:rPr>
              <a:t>• </a:t>
            </a:r>
            <a:r>
              <a:rPr lang="en-GB" altLang="en-US" sz="2000">
                <a:latin typeface="Comic Sans MS" panose="030F0702030302020204" pitchFamily="66" charset="0"/>
              </a:rPr>
              <a:t>Internal ear </a:t>
            </a:r>
            <a:r>
              <a:rPr lang="en-US" altLang="en-US" sz="2000">
                <a:latin typeface="Comic Sans MS" panose="030F0702030302020204" pitchFamily="66" charset="0"/>
              </a:rPr>
              <a:t>(auris interna)</a:t>
            </a:r>
          </a:p>
          <a:p>
            <a:pPr eaLnBrk="1" hangingPunct="1">
              <a:lnSpc>
                <a:spcPct val="150000"/>
              </a:lnSpc>
              <a:spcBef>
                <a:spcPct val="0"/>
              </a:spcBef>
              <a:buClrTx/>
              <a:buSzTx/>
              <a:buFont typeface="Arial" panose="020B0604020202020204" pitchFamily="34" charset="0"/>
              <a:buNone/>
            </a:pPr>
            <a:endParaRPr lang="en-U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2000">
                <a:latin typeface="Book Antiqua" panose="02040602050305030304" pitchFamily="18" charset="0"/>
              </a:rPr>
              <a:t>- The external ear and middle ear are mainly concerned with the transfer of</a:t>
            </a:r>
            <a:br>
              <a:rPr lang="en-GB" altLang="en-US" sz="2000">
                <a:latin typeface="Book Antiqua" panose="02040602050305030304" pitchFamily="18" charset="0"/>
              </a:rPr>
            </a:br>
            <a:r>
              <a:rPr lang="en-GB" altLang="en-US" sz="2000">
                <a:latin typeface="Book Antiqua" panose="02040602050305030304" pitchFamily="18" charset="0"/>
              </a:rPr>
              <a:t>   sound to the internal ear, which contains the organ (receptors) for</a:t>
            </a:r>
            <a:br>
              <a:rPr lang="en-GB" altLang="en-US" sz="2000">
                <a:latin typeface="Book Antiqua" panose="02040602050305030304" pitchFamily="18" charset="0"/>
              </a:rPr>
            </a:br>
            <a:r>
              <a:rPr lang="en-GB" altLang="en-US" sz="2000">
                <a:latin typeface="Book Antiqua" panose="02040602050305030304" pitchFamily="18" charset="0"/>
              </a:rPr>
              <a:t>   balance as well as for hearing</a:t>
            </a:r>
          </a:p>
          <a:p>
            <a:pPr eaLnBrk="1" hangingPunct="1">
              <a:spcBef>
                <a:spcPct val="0"/>
              </a:spcBef>
              <a:buClrTx/>
              <a:buSzTx/>
              <a:buFont typeface="Arial" panose="020B0604020202020204" pitchFamily="34" charset="0"/>
              <a:buNone/>
            </a:pPr>
            <a:r>
              <a:rPr lang="en-US" altLang="en-US" sz="2000">
                <a:latin typeface="Book Antiqua" panose="02040602050305030304" pitchFamily="18" charset="0"/>
              </a:rPr>
              <a:t>- </a:t>
            </a:r>
            <a:r>
              <a:rPr lang="en-GB" altLang="en-US" sz="2000">
                <a:latin typeface="Book Antiqua" panose="02040602050305030304" pitchFamily="18" charset="0"/>
              </a:rPr>
              <a:t>The tympanic membrane separates the external ear from the middle ear.</a:t>
            </a:r>
          </a:p>
          <a:p>
            <a:pPr eaLnBrk="1" hangingPunct="1">
              <a:spcBef>
                <a:spcPct val="0"/>
              </a:spcBef>
              <a:buClrTx/>
              <a:buSzTx/>
              <a:buFont typeface="Arial" panose="020B0604020202020204" pitchFamily="34" charset="0"/>
              <a:buNone/>
            </a:pPr>
            <a:r>
              <a:rPr lang="en-GB" altLang="en-US" sz="2000">
                <a:latin typeface="Book Antiqua" panose="02040602050305030304" pitchFamily="18" charset="0"/>
              </a:rPr>
              <a:t>- The pharyngotympanic tube joins the middle ear to the nasopharynx</a:t>
            </a:r>
            <a:endParaRPr lang="en-US" altLang="en-US" sz="2000">
              <a:latin typeface="Book Antiqua" panose="0204060205030503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05C5AFEC-64C3-F0F7-6E1F-3D934405318D}"/>
              </a:ext>
            </a:extLst>
          </p:cNvPr>
          <p:cNvSpPr txBox="1">
            <a:spLocks noRot="1" noChangeArrowheads="1"/>
          </p:cNvSpPr>
          <p:nvPr/>
        </p:nvSpPr>
        <p:spPr bwMode="auto">
          <a:xfrm>
            <a:off x="684213" y="285750"/>
            <a:ext cx="8039100"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100" b="1" dirty="0">
                <a:solidFill>
                  <a:srgbClr val="FF8D3E"/>
                </a:solidFill>
                <a:effectLst>
                  <a:outerShdw blurRad="38100" dist="38100" dir="2700000" algn="tl">
                    <a:srgbClr val="000000"/>
                  </a:outerShdw>
                </a:effectLst>
                <a:latin typeface="Comic Sans MS" panose="030F0702030302020204" pitchFamily="66" charset="0"/>
              </a:rPr>
              <a:t>Tympanic membrane </a:t>
            </a:r>
            <a:r>
              <a:rPr lang="en-US" altLang="en-US" sz="3100" b="1" dirty="0">
                <a:solidFill>
                  <a:srgbClr val="FF8D3E"/>
                </a:solidFill>
                <a:effectLst>
                  <a:outerShdw blurRad="38100" dist="38100" dir="2700000" algn="tl">
                    <a:srgbClr val="000000"/>
                  </a:outerShdw>
                </a:effectLst>
                <a:latin typeface="Comic Sans MS" panose="030F0702030302020204" pitchFamily="66" charset="0"/>
              </a:rPr>
              <a:t>(membrana tympani)</a:t>
            </a:r>
          </a:p>
        </p:txBody>
      </p:sp>
      <p:sp>
        <p:nvSpPr>
          <p:cNvPr id="27651" name="Rectangle 4">
            <a:extLst>
              <a:ext uri="{FF2B5EF4-FFF2-40B4-BE49-F238E27FC236}">
                <a16:creationId xmlns:a16="http://schemas.microsoft.com/office/drawing/2014/main" id="{4E2A81AB-7D05-8453-12C9-C2085B42EC60}"/>
              </a:ext>
            </a:extLst>
          </p:cNvPr>
          <p:cNvSpPr>
            <a:spLocks noChangeArrowheads="1"/>
          </p:cNvSpPr>
          <p:nvPr/>
        </p:nvSpPr>
        <p:spPr bwMode="auto">
          <a:xfrm>
            <a:off x="323850" y="3643313"/>
            <a:ext cx="8640763"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Char char="-"/>
            </a:pPr>
            <a:r>
              <a:rPr lang="en-GB" altLang="en-US" sz="1700" b="1">
                <a:latin typeface="Comic Sans MS" panose="030F0702030302020204" pitchFamily="66" charset="0"/>
              </a:rPr>
              <a:t> Attachment</a:t>
            </a:r>
            <a:r>
              <a:rPr lang="en-US" altLang="en-US" sz="1700" b="1">
                <a:latin typeface="Comic Sans MS" panose="030F0702030302020204" pitchFamily="66" charset="0"/>
              </a:rPr>
              <a:t>:</a:t>
            </a:r>
            <a:r>
              <a:rPr lang="en-US" altLang="en-US" sz="1700">
                <a:latin typeface="Comic Sans MS" panose="030F0702030302020204" pitchFamily="66" charset="0"/>
              </a:rPr>
              <a:t> </a:t>
            </a:r>
            <a:r>
              <a:rPr lang="en-GB" altLang="en-US" sz="1700">
                <a:latin typeface="Comic Sans MS" panose="030F0702030302020204" pitchFamily="66" charset="0"/>
              </a:rPr>
              <a:t>the tympanic membrane is embedded with its peripheral edge in</a:t>
            </a:r>
            <a:br>
              <a:rPr lang="en-GB" altLang="en-US" sz="1700">
                <a:latin typeface="Comic Sans MS" panose="030F0702030302020204" pitchFamily="66" charset="0"/>
              </a:rPr>
            </a:br>
            <a:r>
              <a:rPr lang="en-GB" altLang="en-US" sz="1700">
                <a:latin typeface="Comic Sans MS" panose="030F0702030302020204" pitchFamily="66" charset="0"/>
              </a:rPr>
              <a:t>   a narrow circular groove at the end of external acoustic meatus (</a:t>
            </a:r>
            <a:r>
              <a:rPr lang="en-US" altLang="en-US" sz="1700">
                <a:latin typeface="Comic Sans MS" panose="030F0702030302020204" pitchFamily="66" charset="0"/>
              </a:rPr>
              <a:t>sulcus</a:t>
            </a:r>
            <a:br>
              <a:rPr lang="en-US" altLang="en-US" sz="1700">
                <a:latin typeface="Comic Sans MS" panose="030F0702030302020204" pitchFamily="66" charset="0"/>
              </a:rPr>
            </a:br>
            <a:r>
              <a:rPr lang="en-US" altLang="en-US" sz="1700">
                <a:latin typeface="Comic Sans MS" panose="030F0702030302020204" pitchFamily="66" charset="0"/>
              </a:rPr>
              <a:t>   tympanicus) </a:t>
            </a:r>
            <a:r>
              <a:rPr lang="en-GB" altLang="en-US" sz="1700">
                <a:latin typeface="Comic Sans MS" panose="030F0702030302020204" pitchFamily="66" charset="0"/>
              </a:rPr>
              <a:t>which superior part is made of horizontal part of the squama of</a:t>
            </a:r>
            <a:br>
              <a:rPr lang="en-GB" altLang="en-US" sz="1700">
                <a:latin typeface="Comic Sans MS" panose="030F0702030302020204" pitchFamily="66" charset="0"/>
              </a:rPr>
            </a:br>
            <a:r>
              <a:rPr lang="en-GB" altLang="en-US" sz="1700">
                <a:latin typeface="Comic Sans MS" panose="030F0702030302020204" pitchFamily="66" charset="0"/>
              </a:rPr>
              <a:t>   temporal bone </a:t>
            </a:r>
            <a:r>
              <a:rPr lang="en-US" altLang="en-US" sz="1700">
                <a:latin typeface="Comic Sans MS" panose="030F0702030302020204" pitchFamily="66" charset="0"/>
              </a:rPr>
              <a:t>(squama temporale) </a:t>
            </a:r>
            <a:r>
              <a:rPr lang="sr-Cyrl-CS" altLang="en-US" sz="1700">
                <a:latin typeface="Comic Sans MS" panose="030F0702030302020204" pitchFamily="66" charset="0"/>
              </a:rPr>
              <a:t>а</a:t>
            </a:r>
            <a:r>
              <a:rPr lang="en-GB" altLang="en-US" sz="1700">
                <a:latin typeface="Comic Sans MS" panose="030F0702030302020204" pitchFamily="66" charset="0"/>
              </a:rPr>
              <a:t>nd inferior (tympanic) part is made of</a:t>
            </a:r>
            <a:br>
              <a:rPr lang="en-GB" altLang="en-US" sz="1700">
                <a:latin typeface="Comic Sans MS" panose="030F0702030302020204" pitchFamily="66" charset="0"/>
              </a:rPr>
            </a:br>
            <a:r>
              <a:rPr lang="en-GB" altLang="en-US" sz="1700">
                <a:latin typeface="Comic Sans MS" panose="030F0702030302020204" pitchFamily="66" charset="0"/>
              </a:rPr>
              <a:t>   tympanic part of temporal bone </a:t>
            </a:r>
            <a:r>
              <a:rPr lang="en-US" altLang="en-US" sz="1700">
                <a:latin typeface="Comic Sans MS" panose="030F0702030302020204" pitchFamily="66" charset="0"/>
              </a:rPr>
              <a:t>(pars tympanica ossis temporalis)</a:t>
            </a:r>
            <a:br>
              <a:rPr lang="en-US" altLang="en-US" sz="1700">
                <a:latin typeface="Comic Sans MS" panose="030F0702030302020204" pitchFamily="66" charset="0"/>
              </a:rPr>
            </a:br>
            <a:endParaRPr lang="en-US" altLang="en-US" sz="9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700">
                <a:latin typeface="Comic Sans MS" panose="030F0702030302020204" pitchFamily="66" charset="0"/>
              </a:rPr>
              <a:t>- </a:t>
            </a:r>
            <a:r>
              <a:rPr lang="en-GB" altLang="en-US" sz="1700" b="1">
                <a:latin typeface="Comic Sans MS" panose="030F0702030302020204" pitchFamily="66" charset="0"/>
              </a:rPr>
              <a:t>Position</a:t>
            </a:r>
            <a:r>
              <a:rPr lang="en-US" altLang="en-US" sz="1700">
                <a:latin typeface="Comic Sans MS" panose="030F0702030302020204" pitchFamily="66" charset="0"/>
              </a:rPr>
              <a:t>: </a:t>
            </a:r>
            <a:r>
              <a:rPr lang="en-GB" altLang="en-US" sz="1700" u="sng">
                <a:latin typeface="Comic Sans MS" panose="030F0702030302020204" pitchFamily="66" charset="0"/>
              </a:rPr>
              <a:t>the upper, loose part is placed in the sagittal plane, while the other part</a:t>
            </a:r>
            <a:br>
              <a:rPr lang="en-GB" altLang="en-US" sz="1700" u="sng">
                <a:latin typeface="Comic Sans MS" panose="030F0702030302020204" pitchFamily="66" charset="0"/>
              </a:rPr>
            </a:br>
            <a:r>
              <a:rPr lang="en-GB" altLang="en-US" sz="1700" u="sng">
                <a:latin typeface="Comic Sans MS" panose="030F0702030302020204" pitchFamily="66" charset="0"/>
              </a:rPr>
              <a:t>  is inclined obliquely towards the lower and front wall of the external ear canal</a:t>
            </a:r>
            <a:r>
              <a:rPr lang="en-GB" altLang="en-US" sz="1700">
                <a:latin typeface="Comic Sans MS" panose="030F0702030302020204" pitchFamily="66" charset="0"/>
              </a:rPr>
              <a:t>.</a:t>
            </a:r>
            <a:br>
              <a:rPr lang="en-GB" altLang="en-US" sz="1700">
                <a:latin typeface="Comic Sans MS" panose="030F0702030302020204" pitchFamily="66" charset="0"/>
              </a:rPr>
            </a:br>
            <a:br>
              <a:rPr lang="en-US" altLang="en-US" sz="900">
                <a:latin typeface="Comic Sans MS" panose="030F0702030302020204" pitchFamily="66" charset="0"/>
              </a:rPr>
            </a:br>
            <a:r>
              <a:rPr lang="en-US" altLang="en-US" sz="1700">
                <a:latin typeface="Comic Sans MS" panose="030F0702030302020204" pitchFamily="66" charset="0"/>
              </a:rPr>
              <a:t> </a:t>
            </a:r>
            <a:r>
              <a:rPr lang="en-GB" altLang="en-US" sz="1700" u="sng">
                <a:latin typeface="Comic Sans MS" panose="030F0702030302020204" pitchFamily="66" charset="0"/>
              </a:rPr>
              <a:t>The outer side of the tympanic membrane forms an angle of 45° with the</a:t>
            </a:r>
            <a:br>
              <a:rPr lang="en-GB" altLang="en-US" sz="1700" u="sng">
                <a:latin typeface="Comic Sans MS" panose="030F0702030302020204" pitchFamily="66" charset="0"/>
              </a:rPr>
            </a:br>
            <a:r>
              <a:rPr lang="en-GB" altLang="en-US" sz="1700" u="sng">
                <a:latin typeface="Comic Sans MS" panose="030F0702030302020204" pitchFamily="66" charset="0"/>
              </a:rPr>
              <a:t> horizontal plane, and an angle of 40° with the sagittal plane</a:t>
            </a:r>
            <a:r>
              <a:rPr lang="en-GB" altLang="en-US" sz="1700">
                <a:latin typeface="Comic Sans MS" panose="030F0702030302020204" pitchFamily="66" charset="0"/>
              </a:rPr>
              <a:t>.</a:t>
            </a:r>
            <a:endParaRPr lang="en-US" altLang="en-US" sz="1700">
              <a:latin typeface="Comic Sans MS" panose="030F0702030302020204" pitchFamily="66" charset="0"/>
            </a:endParaRPr>
          </a:p>
        </p:txBody>
      </p:sp>
      <p:pic>
        <p:nvPicPr>
          <p:cNvPr id="27652" name="Picture 2">
            <a:extLst>
              <a:ext uri="{FF2B5EF4-FFF2-40B4-BE49-F238E27FC236}">
                <a16:creationId xmlns:a16="http://schemas.microsoft.com/office/drawing/2014/main" id="{7C2E8E18-E266-FE78-3555-59D54AF743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72" t="8264" r="572"/>
          <a:stretch>
            <a:fillRect/>
          </a:stretch>
        </p:blipFill>
        <p:spPr bwMode="auto">
          <a:xfrm>
            <a:off x="673100" y="1016000"/>
            <a:ext cx="4030663"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a:extLst>
              <a:ext uri="{FF2B5EF4-FFF2-40B4-BE49-F238E27FC236}">
                <a16:creationId xmlns:a16="http://schemas.microsoft.com/office/drawing/2014/main" id="{AC2A55E6-9CA3-4AC8-F9A5-27E62CC90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7275" y="1016000"/>
            <a:ext cx="3603625" cy="260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a:extLst>
              <a:ext uri="{FF2B5EF4-FFF2-40B4-BE49-F238E27FC236}">
                <a16:creationId xmlns:a16="http://schemas.microsoft.com/office/drawing/2014/main" id="{58C86BA7-622B-4F7D-7BA5-ADE5854E53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447" t="8916" r="37695" b="44171"/>
          <a:stretch>
            <a:fillRect/>
          </a:stretch>
        </p:blipFill>
        <p:spPr bwMode="auto">
          <a:xfrm>
            <a:off x="769938" y="1042988"/>
            <a:ext cx="3594100" cy="234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Rectangle 2">
            <a:extLst>
              <a:ext uri="{FF2B5EF4-FFF2-40B4-BE49-F238E27FC236}">
                <a16:creationId xmlns:a16="http://schemas.microsoft.com/office/drawing/2014/main" id="{4F780C0F-8BC6-D007-D86D-02635DE16D26}"/>
              </a:ext>
            </a:extLst>
          </p:cNvPr>
          <p:cNvSpPr txBox="1">
            <a:spLocks noRot="1" noChangeArrowheads="1"/>
          </p:cNvSpPr>
          <p:nvPr/>
        </p:nvSpPr>
        <p:spPr bwMode="auto">
          <a:xfrm>
            <a:off x="827088" y="333375"/>
            <a:ext cx="7607300" cy="881063"/>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Tympanic membrane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(membrana tympani)</a:t>
            </a:r>
            <a:br>
              <a:rPr lang="en-US" altLang="en-US" sz="2800" b="1" dirty="0">
                <a:solidFill>
                  <a:srgbClr val="FF8D3E"/>
                </a:solidFill>
                <a:effectLst>
                  <a:outerShdw blurRad="38100" dist="38100" dir="2700000" algn="tl">
                    <a:srgbClr val="000000"/>
                  </a:outerShdw>
                </a:effectLst>
                <a:latin typeface="Comic Sans MS" panose="030F0702030302020204" pitchFamily="66" charset="0"/>
              </a:rPr>
            </a:br>
            <a:r>
              <a:rPr lang="en-US" altLang="en-US" sz="2800" b="1" dirty="0">
                <a:solidFill>
                  <a:srgbClr val="FF8D3E"/>
                </a:solidFill>
                <a:effectLst>
                  <a:outerShdw blurRad="38100" dist="38100" dir="2700000" algn="tl">
                    <a:srgbClr val="000000"/>
                  </a:outerShdw>
                </a:effectLst>
                <a:latin typeface="Comic Sans MS" panose="030F0702030302020204" pitchFamily="66" charset="0"/>
              </a:rPr>
              <a:t>outer (external) surface</a:t>
            </a:r>
          </a:p>
        </p:txBody>
      </p:sp>
      <p:pic>
        <p:nvPicPr>
          <p:cNvPr id="28676" name="Picture 6">
            <a:extLst>
              <a:ext uri="{FF2B5EF4-FFF2-40B4-BE49-F238E27FC236}">
                <a16:creationId xmlns:a16="http://schemas.microsoft.com/office/drawing/2014/main" id="{CDAE4A11-CA6F-0319-E76E-61F100EC9C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233" t="26813" r="24736" b="21312"/>
          <a:stretch>
            <a:fillRect/>
          </a:stretch>
        </p:blipFill>
        <p:spPr bwMode="auto">
          <a:xfrm>
            <a:off x="6851650" y="1181100"/>
            <a:ext cx="2006600" cy="202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Rectangle 4">
            <a:extLst>
              <a:ext uri="{FF2B5EF4-FFF2-40B4-BE49-F238E27FC236}">
                <a16:creationId xmlns:a16="http://schemas.microsoft.com/office/drawing/2014/main" id="{F4C708C5-9C8E-55F6-D713-4309514AB86E}"/>
              </a:ext>
            </a:extLst>
          </p:cNvPr>
          <p:cNvSpPr>
            <a:spLocks noChangeArrowheads="1"/>
          </p:cNvSpPr>
          <p:nvPr/>
        </p:nvSpPr>
        <p:spPr bwMode="auto">
          <a:xfrm>
            <a:off x="251520" y="3090412"/>
            <a:ext cx="8640960" cy="3554819"/>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defRPr/>
            </a:pPr>
            <a:r>
              <a:rPr lang="sr-Cyrl-CS" altLang="en-US" sz="1700" dirty="0">
                <a:latin typeface="Comic Sans MS" panose="030F0702030302020204" pitchFamily="66" charset="0"/>
              </a:rPr>
              <a:t> </a:t>
            </a:r>
            <a:r>
              <a:rPr lang="en-GB" altLang="en-US" sz="1700" dirty="0">
                <a:latin typeface="Comic Sans MS" panose="030F0702030302020204" pitchFamily="66" charset="0"/>
              </a:rPr>
              <a:t>The outer side of the tympanic membrane  is slightly depressed in the form</a:t>
            </a:r>
            <a:br>
              <a:rPr lang="en-GB" altLang="en-US" sz="1700" dirty="0">
                <a:latin typeface="Comic Sans MS" panose="030F0702030302020204" pitchFamily="66" charset="0"/>
              </a:rPr>
            </a:br>
            <a:r>
              <a:rPr lang="en-GB" altLang="en-US" sz="1700" dirty="0">
                <a:latin typeface="Comic Sans MS" panose="030F0702030302020204" pitchFamily="66" charset="0"/>
              </a:rPr>
              <a:t>  of a funnel: </a:t>
            </a:r>
            <a:r>
              <a:rPr lang="en-GB" sz="1700" dirty="0">
                <a:solidFill>
                  <a:srgbClr val="495354"/>
                </a:solidFill>
                <a:latin typeface="Comic Sans MS" panose="030F0702030302020204" pitchFamily="66" charset="0"/>
              </a:rPr>
              <a:t>concave towards the external auditory meatus and is directed</a:t>
            </a:r>
            <a:br>
              <a:rPr lang="en-GB" sz="1700" dirty="0">
                <a:solidFill>
                  <a:srgbClr val="495354"/>
                </a:solidFill>
                <a:latin typeface="Comic Sans MS" panose="030F0702030302020204" pitchFamily="66" charset="0"/>
              </a:rPr>
            </a:br>
            <a:r>
              <a:rPr lang="en-GB" sz="1700" dirty="0">
                <a:solidFill>
                  <a:srgbClr val="495354"/>
                </a:solidFill>
                <a:latin typeface="Comic Sans MS" panose="030F0702030302020204" pitchFamily="66" charset="0"/>
              </a:rPr>
              <a:t>  anteriorly and </a:t>
            </a:r>
            <a:r>
              <a:rPr lang="en-GB" sz="1700" dirty="0" err="1">
                <a:solidFill>
                  <a:srgbClr val="495354"/>
                </a:solidFill>
                <a:latin typeface="Comic Sans MS" panose="030F0702030302020204" pitchFamily="66" charset="0"/>
              </a:rPr>
              <a:t>inferolaterally</a:t>
            </a:r>
            <a:endParaRPr lang="sr-Cyrl-CS" altLang="en-US" sz="1700" dirty="0">
              <a:latin typeface="Comic Sans MS" panose="030F0702030302020204" pitchFamily="66" charset="0"/>
            </a:endParaRPr>
          </a:p>
          <a:p>
            <a:pPr eaLnBrk="1" hangingPunct="1">
              <a:buFont typeface="Arial" panose="020B0604020202020204" pitchFamily="34" charset="0"/>
              <a:buNone/>
              <a:defRPr/>
            </a:pPr>
            <a:r>
              <a:rPr lang="en-GB" altLang="en-US" sz="1700" dirty="0">
                <a:latin typeface="Comic Sans MS" panose="030F0702030302020204" pitchFamily="66" charset="0"/>
              </a:rPr>
              <a:t>*</a:t>
            </a:r>
            <a:r>
              <a:rPr lang="sr-Cyrl-CS" altLang="en-US" sz="1700" dirty="0">
                <a:latin typeface="Comic Sans MS" panose="030F0702030302020204" pitchFamily="66" charset="0"/>
              </a:rPr>
              <a:t> </a:t>
            </a:r>
            <a:r>
              <a:rPr lang="en-GB" altLang="en-US" sz="1700" dirty="0">
                <a:latin typeface="Comic Sans MS" panose="030F0702030302020204" pitchFamily="66" charset="0"/>
              </a:rPr>
              <a:t>Structure of outer surface:</a:t>
            </a:r>
            <a:br>
              <a:rPr lang="en-GB" altLang="en-US" dirty="0">
                <a:latin typeface="Comic Sans MS" panose="030F0702030302020204" pitchFamily="66" charset="0"/>
              </a:rPr>
            </a:br>
            <a:r>
              <a:rPr lang="en-GB" altLang="en-US" dirty="0">
                <a:latin typeface="Comic Sans MS" panose="030F0702030302020204" pitchFamily="66" charset="0"/>
              </a:rPr>
              <a:t> - </a:t>
            </a:r>
            <a:r>
              <a:rPr lang="en-GB" altLang="en-US" b="1" dirty="0">
                <a:latin typeface="Comic Sans MS" panose="030F0702030302020204" pitchFamily="66" charset="0"/>
              </a:rPr>
              <a:t>Anterior and posterior mallear fold </a:t>
            </a:r>
            <a:r>
              <a:rPr lang="en-GB" altLang="en-US" dirty="0">
                <a:latin typeface="Comic Sans MS" panose="030F0702030302020204" pitchFamily="66" charset="0"/>
              </a:rPr>
              <a:t>(</a:t>
            </a:r>
            <a:r>
              <a:rPr lang="en-US" altLang="en-US" sz="1700" dirty="0">
                <a:latin typeface="Comic Sans MS" panose="030F0702030302020204" pitchFamily="66" charset="0"/>
              </a:rPr>
              <a:t>plica </a:t>
            </a:r>
            <a:r>
              <a:rPr lang="en-US" altLang="en-US" sz="1700" dirty="0" err="1">
                <a:latin typeface="Comic Sans MS" panose="030F0702030302020204" pitchFamily="66" charset="0"/>
              </a:rPr>
              <a:t>mallearis</a:t>
            </a:r>
            <a:r>
              <a:rPr lang="en-US" altLang="en-US" sz="1700" dirty="0">
                <a:latin typeface="Comic Sans MS" panose="030F0702030302020204" pitchFamily="66" charset="0"/>
              </a:rPr>
              <a:t> anterior et plica </a:t>
            </a:r>
            <a:r>
              <a:rPr lang="en-US" altLang="en-US" sz="1700" dirty="0" err="1">
                <a:latin typeface="Comic Sans MS" panose="030F0702030302020204" pitchFamily="66" charset="0"/>
              </a:rPr>
              <a:t>mallearis</a:t>
            </a:r>
            <a:br>
              <a:rPr lang="en-US" altLang="en-US" sz="1700" dirty="0">
                <a:latin typeface="Comic Sans MS" panose="030F0702030302020204" pitchFamily="66" charset="0"/>
              </a:rPr>
            </a:br>
            <a:r>
              <a:rPr lang="en-US" altLang="en-US" sz="1700" dirty="0">
                <a:latin typeface="Comic Sans MS" panose="030F0702030302020204" pitchFamily="66" charset="0"/>
              </a:rPr>
              <a:t>   posterior): folds of skin covers process of malleus and chorda tympani</a:t>
            </a:r>
          </a:p>
          <a:p>
            <a:pPr eaLnBrk="1" hangingPunct="1">
              <a:buFont typeface="Arial" panose="020B0604020202020204" pitchFamily="34" charset="0"/>
              <a:buChar char="-"/>
              <a:defRPr/>
            </a:pPr>
            <a:r>
              <a:rPr lang="en-US" altLang="en-US" dirty="0">
                <a:latin typeface="Comic Sans MS" panose="030F0702030302020204" pitchFamily="66" charset="0"/>
              </a:rPr>
              <a:t> </a:t>
            </a:r>
            <a:r>
              <a:rPr lang="en-US" altLang="en-US" b="1" dirty="0">
                <a:latin typeface="Comic Sans MS" panose="030F0702030302020204" pitchFamily="66" charset="0"/>
              </a:rPr>
              <a:t>Umbo membranae tympani</a:t>
            </a:r>
            <a:r>
              <a:rPr lang="en-US" altLang="en-US" dirty="0">
                <a:latin typeface="Comic Sans MS" panose="030F0702030302020204" pitchFamily="66" charset="0"/>
              </a:rPr>
              <a:t>: </a:t>
            </a:r>
            <a:r>
              <a:rPr lang="en-US" altLang="en-US" sz="1700" dirty="0">
                <a:latin typeface="Comic Sans MS" panose="030F0702030302020204" pitchFamily="66" charset="0"/>
              </a:rPr>
              <a:t>the elevation at the deepest part of outer surface</a:t>
            </a:r>
            <a:br>
              <a:rPr lang="en-US" altLang="en-US" sz="1700" dirty="0">
                <a:latin typeface="Comic Sans MS" panose="030F0702030302020204" pitchFamily="66" charset="0"/>
              </a:rPr>
            </a:br>
            <a:r>
              <a:rPr lang="en-US" altLang="en-US" sz="1700" dirty="0">
                <a:latin typeface="Comic Sans MS" panose="030F0702030302020204" pitchFamily="66" charset="0"/>
              </a:rPr>
              <a:t>  caused by </a:t>
            </a:r>
            <a:r>
              <a:rPr lang="en-GB" sz="1700" dirty="0">
                <a:highlight>
                  <a:srgbClr val="FFFFFF"/>
                </a:highlight>
                <a:latin typeface="Comic Sans MS" panose="030F0702030302020204" pitchFamily="66" charset="0"/>
              </a:rPr>
              <a:t>attachment of</a:t>
            </a:r>
            <a:r>
              <a:rPr lang="en-US" altLang="en-US" sz="1700" dirty="0">
                <a:latin typeface="Comic Sans MS" panose="030F0702030302020204" pitchFamily="66" charset="0"/>
              </a:rPr>
              <a:t> tip of the handle of malleus which is at opposite side of</a:t>
            </a:r>
            <a:br>
              <a:rPr lang="en-US" altLang="en-US" sz="1700" dirty="0">
                <a:latin typeface="Comic Sans MS" panose="030F0702030302020204" pitchFamily="66" charset="0"/>
              </a:rPr>
            </a:br>
            <a:r>
              <a:rPr lang="en-US" altLang="en-US" sz="1700" dirty="0">
                <a:latin typeface="Comic Sans MS" panose="030F0702030302020204" pitchFamily="66" charset="0"/>
              </a:rPr>
              <a:t>  tympanic membrane</a:t>
            </a:r>
          </a:p>
          <a:p>
            <a:pPr eaLnBrk="1" hangingPunct="1">
              <a:buFont typeface="Arial" panose="020B0604020202020204" pitchFamily="34" charset="0"/>
              <a:buChar char="-"/>
              <a:defRPr/>
            </a:pPr>
            <a:r>
              <a:rPr lang="en-US" altLang="en-US" dirty="0">
                <a:latin typeface="Comic Sans MS" panose="030F0702030302020204" pitchFamily="66" charset="0"/>
              </a:rPr>
              <a:t> </a:t>
            </a:r>
            <a:r>
              <a:rPr lang="en-US" altLang="en-US" b="1" dirty="0">
                <a:latin typeface="Comic Sans MS" panose="030F0702030302020204" pitchFamily="66" charset="0"/>
              </a:rPr>
              <a:t>Stria </a:t>
            </a:r>
            <a:r>
              <a:rPr lang="en-US" altLang="en-US" b="1" dirty="0" err="1">
                <a:latin typeface="Comic Sans MS" panose="030F0702030302020204" pitchFamily="66" charset="0"/>
              </a:rPr>
              <a:t>mallearis</a:t>
            </a:r>
            <a:r>
              <a:rPr lang="en-US" altLang="en-US" dirty="0">
                <a:latin typeface="Comic Sans MS" panose="030F0702030302020204" pitchFamily="66" charset="0"/>
              </a:rPr>
              <a:t>: strip-</a:t>
            </a:r>
            <a:r>
              <a:rPr lang="en-US" altLang="en-US" sz="1700" dirty="0">
                <a:latin typeface="Comic Sans MS" panose="030F0702030302020204" pitchFamily="66" charset="0"/>
              </a:rPr>
              <a:t>elevation caused by the handle of malleus which is at</a:t>
            </a:r>
            <a:br>
              <a:rPr lang="en-US" altLang="en-US" sz="1700" dirty="0">
                <a:latin typeface="Comic Sans MS" panose="030F0702030302020204" pitchFamily="66" charset="0"/>
              </a:rPr>
            </a:br>
            <a:r>
              <a:rPr lang="en-US" altLang="en-US" sz="1700" dirty="0">
                <a:latin typeface="Comic Sans MS" panose="030F0702030302020204" pitchFamily="66" charset="0"/>
              </a:rPr>
              <a:t>  opposite side of tympanic membrane</a:t>
            </a:r>
          </a:p>
          <a:p>
            <a:pPr eaLnBrk="1" hangingPunct="1">
              <a:buFont typeface="Arial" panose="020B0604020202020204" pitchFamily="34" charset="0"/>
              <a:buChar char="-"/>
              <a:defRPr/>
            </a:pPr>
            <a:r>
              <a:rPr lang="en-US" altLang="en-US" dirty="0">
                <a:latin typeface="Comic Sans MS" panose="030F0702030302020204" pitchFamily="66" charset="0"/>
              </a:rPr>
              <a:t> </a:t>
            </a:r>
            <a:r>
              <a:rPr lang="en-US" altLang="en-US" b="1" dirty="0" err="1">
                <a:latin typeface="Comic Sans MS" panose="030F0702030302020204" pitchFamily="66" charset="0"/>
              </a:rPr>
              <a:t>Prominentia</a:t>
            </a:r>
            <a:r>
              <a:rPr lang="en-US" altLang="en-US" b="1" dirty="0">
                <a:latin typeface="Comic Sans MS" panose="030F0702030302020204" pitchFamily="66" charset="0"/>
              </a:rPr>
              <a:t> </a:t>
            </a:r>
            <a:r>
              <a:rPr lang="en-US" altLang="en-US" b="1" dirty="0" err="1">
                <a:latin typeface="Comic Sans MS" panose="030F0702030302020204" pitchFamily="66" charset="0"/>
              </a:rPr>
              <a:t>mallearis</a:t>
            </a:r>
            <a:r>
              <a:rPr lang="en-US" altLang="en-US" dirty="0">
                <a:latin typeface="Comic Sans MS" panose="030F0702030302020204" pitchFamily="66" charset="0"/>
              </a:rPr>
              <a:t>: </a:t>
            </a:r>
            <a:r>
              <a:rPr lang="en-US" altLang="en-US" sz="1700" dirty="0">
                <a:latin typeface="Comic Sans MS" panose="030F0702030302020204" pitchFamily="66" charset="0"/>
              </a:rPr>
              <a:t>elevation caused by the lateral process of malleus which</a:t>
            </a:r>
            <a:br>
              <a:rPr lang="en-US" altLang="en-US" sz="1700" dirty="0">
                <a:latin typeface="Comic Sans MS" panose="030F0702030302020204" pitchFamily="66" charset="0"/>
              </a:rPr>
            </a:br>
            <a:r>
              <a:rPr lang="en-US" altLang="en-US" sz="1700" dirty="0">
                <a:latin typeface="Comic Sans MS" panose="030F0702030302020204" pitchFamily="66" charset="0"/>
              </a:rPr>
              <a:t>  is at opposite side of tympanic membrane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ABF20C67-A198-E333-899A-A1F589F1B0CA}"/>
              </a:ext>
            </a:extLst>
          </p:cNvPr>
          <p:cNvSpPr txBox="1">
            <a:spLocks noRot="1" noChangeArrowheads="1"/>
          </p:cNvSpPr>
          <p:nvPr/>
        </p:nvSpPr>
        <p:spPr bwMode="auto">
          <a:xfrm>
            <a:off x="827088" y="333375"/>
            <a:ext cx="7607300" cy="881063"/>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Tympanic membrane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(membrana tympani)</a:t>
            </a:r>
            <a:br>
              <a:rPr lang="en-US" altLang="en-US" sz="2800" b="1" dirty="0">
                <a:solidFill>
                  <a:srgbClr val="FF8D3E"/>
                </a:solidFill>
                <a:effectLst>
                  <a:outerShdw blurRad="38100" dist="38100" dir="2700000" algn="tl">
                    <a:srgbClr val="000000"/>
                  </a:outerShdw>
                </a:effectLst>
                <a:latin typeface="Comic Sans MS" panose="030F0702030302020204" pitchFamily="66" charset="0"/>
              </a:rPr>
            </a:br>
            <a:r>
              <a:rPr lang="en-US" altLang="en-US" sz="2800" b="1" dirty="0">
                <a:solidFill>
                  <a:srgbClr val="FF8D3E"/>
                </a:solidFill>
                <a:effectLst>
                  <a:outerShdw blurRad="38100" dist="38100" dir="2700000" algn="tl">
                    <a:srgbClr val="000000"/>
                  </a:outerShdw>
                </a:effectLst>
                <a:latin typeface="Comic Sans MS" panose="030F0702030302020204" pitchFamily="66" charset="0"/>
              </a:rPr>
              <a:t>outer (external) surface</a:t>
            </a:r>
          </a:p>
        </p:txBody>
      </p:sp>
      <p:pic>
        <p:nvPicPr>
          <p:cNvPr id="29699" name="Picture 4">
            <a:extLst>
              <a:ext uri="{FF2B5EF4-FFF2-40B4-BE49-F238E27FC236}">
                <a16:creationId xmlns:a16="http://schemas.microsoft.com/office/drawing/2014/main" id="{690ECE2E-CCD5-72D8-21AC-DB9C648739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447" t="8916" r="37695" b="44171"/>
          <a:stretch>
            <a:fillRect/>
          </a:stretch>
        </p:blipFill>
        <p:spPr bwMode="auto">
          <a:xfrm>
            <a:off x="468313" y="4762500"/>
            <a:ext cx="31750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6">
            <a:extLst>
              <a:ext uri="{FF2B5EF4-FFF2-40B4-BE49-F238E27FC236}">
                <a16:creationId xmlns:a16="http://schemas.microsoft.com/office/drawing/2014/main" id="{314762AD-F84B-084A-5B94-8039FF6B29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233" t="26813" r="24736" b="21312"/>
          <a:stretch>
            <a:fillRect/>
          </a:stretch>
        </p:blipFill>
        <p:spPr bwMode="auto">
          <a:xfrm>
            <a:off x="6815138" y="4838700"/>
            <a:ext cx="2008187"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Rectangle 4">
            <a:extLst>
              <a:ext uri="{FF2B5EF4-FFF2-40B4-BE49-F238E27FC236}">
                <a16:creationId xmlns:a16="http://schemas.microsoft.com/office/drawing/2014/main" id="{9D483B88-7004-0415-C164-9D27FE0C3623}"/>
              </a:ext>
            </a:extLst>
          </p:cNvPr>
          <p:cNvSpPr>
            <a:spLocks noChangeArrowheads="1"/>
          </p:cNvSpPr>
          <p:nvPr/>
        </p:nvSpPr>
        <p:spPr bwMode="auto">
          <a:xfrm>
            <a:off x="321468" y="1166296"/>
            <a:ext cx="8505853" cy="3662541"/>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defRPr/>
            </a:pPr>
            <a:r>
              <a:rPr lang="en-GB" altLang="en-US" dirty="0">
                <a:latin typeface="Comic Sans MS" panose="030F0702030302020204" pitchFamily="66" charset="0"/>
              </a:rPr>
              <a:t> </a:t>
            </a:r>
            <a:r>
              <a:rPr lang="en-GB" dirty="0">
                <a:solidFill>
                  <a:srgbClr val="202122"/>
                </a:solidFill>
                <a:highlight>
                  <a:srgbClr val="FFFFFF"/>
                </a:highlight>
                <a:latin typeface="Comic Sans MS" panose="030F0702030302020204" pitchFamily="66" charset="0"/>
              </a:rPr>
              <a:t>The </a:t>
            </a:r>
            <a:r>
              <a:rPr lang="en-GB" b="1" dirty="0">
                <a:solidFill>
                  <a:srgbClr val="202122"/>
                </a:solidFill>
                <a:highlight>
                  <a:srgbClr val="FFFFFF"/>
                </a:highlight>
                <a:latin typeface="Comic Sans MS" panose="030F0702030302020204" pitchFamily="66" charset="0"/>
              </a:rPr>
              <a:t>cone of light</a:t>
            </a:r>
            <a:r>
              <a:rPr lang="en-GB" dirty="0">
                <a:solidFill>
                  <a:srgbClr val="202122"/>
                </a:solidFill>
                <a:highlight>
                  <a:srgbClr val="FFFFFF"/>
                </a:highlight>
                <a:latin typeface="Comic Sans MS" panose="030F0702030302020204" pitchFamily="66" charset="0"/>
              </a:rPr>
              <a:t>, or </a:t>
            </a:r>
            <a:r>
              <a:rPr lang="en-GB" b="1" dirty="0">
                <a:solidFill>
                  <a:srgbClr val="202122"/>
                </a:solidFill>
                <a:highlight>
                  <a:srgbClr val="FFFFFF"/>
                </a:highlight>
                <a:latin typeface="Comic Sans MS" panose="030F0702030302020204" pitchFamily="66" charset="0"/>
              </a:rPr>
              <a:t>light reflex</a:t>
            </a:r>
            <a:r>
              <a:rPr lang="en-GB" dirty="0">
                <a:solidFill>
                  <a:srgbClr val="202122"/>
                </a:solidFill>
                <a:highlight>
                  <a:srgbClr val="FFFFFF"/>
                </a:highlight>
                <a:latin typeface="Comic Sans MS" panose="030F0702030302020204" pitchFamily="66" charset="0"/>
              </a:rPr>
              <a:t>, is a visible phenomenon which occurs upon</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examination of the </a:t>
            </a:r>
            <a:r>
              <a:rPr lang="en-GB" dirty="0">
                <a:highlight>
                  <a:srgbClr val="FFFFFF"/>
                </a:highlight>
                <a:latin typeface="Comic Sans MS" panose="030F0702030302020204" pitchFamily="66" charset="0"/>
              </a:rPr>
              <a:t>tympanic membrane with an otoscope</a:t>
            </a:r>
            <a:r>
              <a:rPr lang="en-GB" dirty="0">
                <a:solidFill>
                  <a:srgbClr val="3366CC"/>
                </a:solidFill>
                <a:highlight>
                  <a:srgbClr val="FFFFFF"/>
                </a:highlight>
                <a:latin typeface="Comic Sans MS" panose="030F0702030302020204" pitchFamily="66" charset="0"/>
              </a:rPr>
              <a:t>.</a:t>
            </a:r>
            <a:r>
              <a:rPr lang="en-GB" dirty="0">
                <a:solidFill>
                  <a:srgbClr val="202122"/>
                </a:solidFill>
                <a:highlight>
                  <a:srgbClr val="FFFFFF"/>
                </a:highlight>
                <a:latin typeface="Comic Sans MS" panose="030F0702030302020204" pitchFamily="66" charset="0"/>
              </a:rPr>
              <a:t> </a:t>
            </a:r>
          </a:p>
          <a:p>
            <a:pPr eaLnBrk="1" hangingPunct="1">
              <a:buFont typeface="Arial" panose="020B0604020202020204" pitchFamily="34" charset="0"/>
              <a:buChar char="-"/>
              <a:defRPr/>
            </a:pPr>
            <a:r>
              <a:rPr lang="en-GB" dirty="0">
                <a:solidFill>
                  <a:srgbClr val="202122"/>
                </a:solidFill>
                <a:highlight>
                  <a:srgbClr val="FFFFFF"/>
                </a:highlight>
                <a:latin typeface="Comic Sans MS" panose="030F0702030302020204" pitchFamily="66" charset="0"/>
              </a:rPr>
              <a:t> Shining light from otoscope’s illumination on the tympanic membrane causes</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a cone-shaped reflection of light to appear in the anterior inferior quadrant</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(radiating </a:t>
            </a:r>
            <a:r>
              <a:rPr lang="en-GB" dirty="0" err="1">
                <a:solidFill>
                  <a:srgbClr val="202122"/>
                </a:solidFill>
                <a:highlight>
                  <a:srgbClr val="FFFFFF"/>
                </a:highlight>
                <a:latin typeface="Comic Sans MS" panose="030F0702030302020204" pitchFamily="66" charset="0"/>
              </a:rPr>
              <a:t>anteroinferiorly</a:t>
            </a:r>
            <a:r>
              <a:rPr lang="en-GB" dirty="0">
                <a:solidFill>
                  <a:srgbClr val="202122"/>
                </a:solidFill>
                <a:highlight>
                  <a:srgbClr val="FFFFFF"/>
                </a:highlight>
                <a:latin typeface="Comic Sans MS" panose="030F0702030302020204" pitchFamily="66" charset="0"/>
              </a:rPr>
              <a:t>) </a:t>
            </a:r>
            <a:r>
              <a:rPr lang="en-GB" dirty="0">
                <a:solidFill>
                  <a:srgbClr val="202122"/>
                </a:solidFill>
                <a:highlight>
                  <a:srgbClr val="FFFFFF"/>
                </a:highlight>
              </a:rPr>
              <a:t>- </a:t>
            </a:r>
            <a:r>
              <a:rPr lang="en-GB" sz="1700" dirty="0">
                <a:solidFill>
                  <a:srgbClr val="202122"/>
                </a:solidFill>
                <a:highlight>
                  <a:srgbClr val="FFFFFF"/>
                </a:highlight>
                <a:latin typeface="Comic Sans MS" panose="030F0702030302020204" pitchFamily="66" charset="0"/>
              </a:rPr>
              <a:t>corresponds to the 4 o'clock to 5 o'clock</a:t>
            </a:r>
            <a:br>
              <a:rPr lang="en-GB" sz="1700" dirty="0">
                <a:solidFill>
                  <a:srgbClr val="202122"/>
                </a:solidFill>
                <a:highlight>
                  <a:srgbClr val="FFFFFF"/>
                </a:highlight>
                <a:latin typeface="Comic Sans MS" panose="030F0702030302020204" pitchFamily="66" charset="0"/>
              </a:rPr>
            </a:br>
            <a:r>
              <a:rPr lang="en-GB" sz="1700" dirty="0">
                <a:solidFill>
                  <a:srgbClr val="202122"/>
                </a:solidFill>
                <a:highlight>
                  <a:srgbClr val="FFFFFF"/>
                </a:highlight>
                <a:latin typeface="Comic Sans MS" panose="030F0702030302020204" pitchFamily="66" charset="0"/>
              </a:rPr>
              <a:t>   </a:t>
            </a:r>
            <a:r>
              <a:rPr lang="en-GB" sz="1700" dirty="0" err="1">
                <a:solidFill>
                  <a:srgbClr val="202122"/>
                </a:solidFill>
                <a:highlight>
                  <a:srgbClr val="FFFFFF"/>
                </a:highlight>
                <a:latin typeface="Comic Sans MS" panose="030F0702030302020204" pitchFamily="66" charset="0"/>
              </a:rPr>
              <a:t>positionin</a:t>
            </a:r>
            <a:r>
              <a:rPr lang="en-GB" sz="1700" dirty="0">
                <a:solidFill>
                  <a:srgbClr val="202122"/>
                </a:solidFill>
                <a:highlight>
                  <a:srgbClr val="FFFFFF"/>
                </a:highlight>
                <a:latin typeface="Comic Sans MS" panose="030F0702030302020204" pitchFamily="66" charset="0"/>
              </a:rPr>
              <a:t> the right eardrum and the 7 o'clock to 8 o'clock position in the left</a:t>
            </a:r>
            <a:br>
              <a:rPr lang="en-GB" sz="1700" dirty="0">
                <a:solidFill>
                  <a:srgbClr val="202122"/>
                </a:solidFill>
                <a:highlight>
                  <a:srgbClr val="FFFFFF"/>
                </a:highlight>
                <a:latin typeface="Comic Sans MS" panose="030F0702030302020204" pitchFamily="66" charset="0"/>
              </a:rPr>
            </a:br>
            <a:r>
              <a:rPr lang="en-GB" sz="1700" dirty="0">
                <a:solidFill>
                  <a:srgbClr val="202122"/>
                </a:solidFill>
                <a:highlight>
                  <a:srgbClr val="FFFFFF"/>
                </a:highlight>
                <a:latin typeface="Comic Sans MS" panose="030F0702030302020204" pitchFamily="66" charset="0"/>
              </a:rPr>
              <a:t>   tympanic </a:t>
            </a:r>
            <a:r>
              <a:rPr lang="en-GB" sz="1700" dirty="0" err="1">
                <a:solidFill>
                  <a:srgbClr val="202122"/>
                </a:solidFill>
                <a:highlight>
                  <a:srgbClr val="FFFFFF"/>
                </a:highlight>
                <a:latin typeface="Comic Sans MS" panose="030F0702030302020204" pitchFamily="66" charset="0"/>
              </a:rPr>
              <a:t>mambrane</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The apex of the cone is at the most depressed part of the tympanic</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membrane, known as the </a:t>
            </a:r>
            <a:r>
              <a:rPr lang="en-GB" dirty="0">
                <a:highlight>
                  <a:srgbClr val="FFFFFF"/>
                </a:highlight>
                <a:latin typeface="Comic Sans MS" panose="030F0702030302020204" pitchFamily="66" charset="0"/>
              </a:rPr>
              <a:t>umbo</a:t>
            </a:r>
            <a:r>
              <a:rPr lang="en-GB" dirty="0">
                <a:solidFill>
                  <a:srgbClr val="202122"/>
                </a:solidFill>
                <a:highlight>
                  <a:srgbClr val="FFFFFF"/>
                </a:highlight>
                <a:latin typeface="Comic Sans MS" panose="030F0702030302020204" pitchFamily="66" charset="0"/>
              </a:rPr>
              <a:t>.</a:t>
            </a:r>
          </a:p>
          <a:p>
            <a:pPr eaLnBrk="1" hangingPunct="1">
              <a:buFont typeface="Arial" panose="020B0604020202020204" pitchFamily="34" charset="0"/>
              <a:buChar char="-"/>
              <a:defRPr/>
            </a:pPr>
            <a:r>
              <a:rPr lang="en-GB" dirty="0">
                <a:solidFill>
                  <a:srgbClr val="202122"/>
                </a:solidFill>
                <a:highlight>
                  <a:srgbClr val="FFFFFF"/>
                </a:highlight>
                <a:latin typeface="Comic Sans MS" panose="030F0702030302020204" pitchFamily="66" charset="0"/>
              </a:rPr>
              <a:t>The absence of a cone of light does not necessarily signify an ear disorder,</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as it could be due to the slope of the tympanic membrane or the shape of</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the ear canal.</a:t>
            </a:r>
            <a:r>
              <a:rPr lang="en-GB" baseline="30000" dirty="0">
                <a:solidFill>
                  <a:srgbClr val="3366CC"/>
                </a:solidFill>
                <a:highlight>
                  <a:srgbClr val="FFFFFF"/>
                </a:highlight>
                <a:latin typeface="Comic Sans MS" panose="030F0702030302020204" pitchFamily="66" charset="0"/>
              </a:rPr>
              <a:t> </a:t>
            </a:r>
            <a:r>
              <a:rPr lang="en-GB" dirty="0">
                <a:solidFill>
                  <a:srgbClr val="202122"/>
                </a:solidFill>
                <a:highlight>
                  <a:srgbClr val="FFFFFF"/>
                </a:highlight>
                <a:latin typeface="Comic Sans MS" panose="030F0702030302020204" pitchFamily="66" charset="0"/>
              </a:rPr>
              <a:t>However, distortions in the cone of light can also be a sign of</a:t>
            </a:r>
            <a:br>
              <a:rPr lang="en-GB" dirty="0">
                <a:solidFill>
                  <a:srgbClr val="202122"/>
                </a:solidFill>
                <a:highlight>
                  <a:srgbClr val="FFFFFF"/>
                </a:highlight>
                <a:latin typeface="Comic Sans MS" panose="030F0702030302020204" pitchFamily="66" charset="0"/>
              </a:rPr>
            </a:br>
            <a:r>
              <a:rPr lang="en-GB" dirty="0">
                <a:solidFill>
                  <a:srgbClr val="202122"/>
                </a:solidFill>
                <a:highlight>
                  <a:srgbClr val="FFFFFF"/>
                </a:highlight>
                <a:latin typeface="Comic Sans MS" panose="030F0702030302020204" pitchFamily="66" charset="0"/>
              </a:rPr>
              <a:t>  increased middle ear pressure or </a:t>
            </a:r>
            <a:r>
              <a:rPr lang="en-GB" dirty="0">
                <a:highlight>
                  <a:srgbClr val="FFFFFF"/>
                </a:highlight>
                <a:latin typeface="Comic Sans MS" panose="030F0702030302020204" pitchFamily="66" charset="0"/>
              </a:rPr>
              <a:t>otitis media</a:t>
            </a:r>
            <a:r>
              <a:rPr lang="en-GB" dirty="0">
                <a:solidFill>
                  <a:srgbClr val="202122"/>
                </a:solidFill>
                <a:highlight>
                  <a:srgbClr val="FFFFFF"/>
                </a:highlight>
                <a:latin typeface="Comic Sans MS" panose="030F0702030302020204" pitchFamily="66" charset="0"/>
              </a:rPr>
              <a:t>.</a:t>
            </a:r>
            <a:endParaRPr lang="en-GB" baseline="30000" dirty="0">
              <a:solidFill>
                <a:srgbClr val="3366CC"/>
              </a:solidFill>
              <a:highlight>
                <a:srgbClr val="FFFFFF"/>
              </a:highlight>
              <a:latin typeface="Comic Sans MS" panose="030F0702030302020204" pitchFamily="66" charset="0"/>
            </a:endParaRPr>
          </a:p>
        </p:txBody>
      </p:sp>
      <p:pic>
        <p:nvPicPr>
          <p:cNvPr id="29702" name="Picture 2">
            <a:extLst>
              <a:ext uri="{FF2B5EF4-FFF2-40B4-BE49-F238E27FC236}">
                <a16:creationId xmlns:a16="http://schemas.microsoft.com/office/drawing/2014/main" id="{AE6B9FCE-09BC-0B26-2212-ED2213A197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5238" y="4773613"/>
            <a:ext cx="2789237" cy="204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a:extLst>
              <a:ext uri="{FF2B5EF4-FFF2-40B4-BE49-F238E27FC236}">
                <a16:creationId xmlns:a16="http://schemas.microsoft.com/office/drawing/2014/main" id="{D3268E8A-467B-71FF-0B26-DB9E48E216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6244" r="42191" b="37448"/>
          <a:stretch>
            <a:fillRect/>
          </a:stretch>
        </p:blipFill>
        <p:spPr bwMode="auto">
          <a:xfrm>
            <a:off x="684213" y="1143000"/>
            <a:ext cx="36830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5">
            <a:extLst>
              <a:ext uri="{FF2B5EF4-FFF2-40B4-BE49-F238E27FC236}">
                <a16:creationId xmlns:a16="http://schemas.microsoft.com/office/drawing/2014/main" id="{C00FE85A-4073-CC4C-03DD-3620501B8F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955" t="14282" r="42558" b="37671"/>
          <a:stretch>
            <a:fillRect/>
          </a:stretch>
        </p:blipFill>
        <p:spPr bwMode="auto">
          <a:xfrm>
            <a:off x="4857750" y="1143000"/>
            <a:ext cx="3265488"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2">
            <a:extLst>
              <a:ext uri="{FF2B5EF4-FFF2-40B4-BE49-F238E27FC236}">
                <a16:creationId xmlns:a16="http://schemas.microsoft.com/office/drawing/2014/main" id="{A48119A9-D314-E7C0-B562-2B8786183A74}"/>
              </a:ext>
            </a:extLst>
          </p:cNvPr>
          <p:cNvSpPr txBox="1">
            <a:spLocks noRot="1" noChangeArrowheads="1"/>
          </p:cNvSpPr>
          <p:nvPr/>
        </p:nvSpPr>
        <p:spPr bwMode="auto">
          <a:xfrm>
            <a:off x="1357313" y="357188"/>
            <a:ext cx="6643687" cy="785812"/>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400" b="1" dirty="0">
                <a:solidFill>
                  <a:srgbClr val="FF8D3E"/>
                </a:solidFill>
                <a:effectLst>
                  <a:outerShdw blurRad="38100" dist="38100" dir="2700000" algn="tl">
                    <a:srgbClr val="000000"/>
                  </a:outerShdw>
                </a:effectLst>
                <a:latin typeface="Comic Sans MS" panose="030F0702030302020204" pitchFamily="66" charset="0"/>
              </a:rPr>
              <a:t>Tympanic membrane </a:t>
            </a:r>
            <a:r>
              <a:rPr lang="en-US" altLang="en-US" sz="2400" b="1" dirty="0">
                <a:solidFill>
                  <a:srgbClr val="FF8D3E"/>
                </a:solidFill>
                <a:effectLst>
                  <a:outerShdw blurRad="38100" dist="38100" dir="2700000" algn="tl">
                    <a:srgbClr val="000000"/>
                  </a:outerShdw>
                </a:effectLst>
                <a:latin typeface="Comic Sans MS" panose="030F0702030302020204" pitchFamily="66" charset="0"/>
              </a:rPr>
              <a:t>(membrana tympani)</a:t>
            </a:r>
            <a:br>
              <a:rPr lang="en-US" altLang="en-US" sz="2400" b="1" dirty="0">
                <a:solidFill>
                  <a:srgbClr val="FF8D3E"/>
                </a:solidFill>
                <a:effectLst>
                  <a:outerShdw blurRad="38100" dist="38100" dir="2700000" algn="tl">
                    <a:srgbClr val="000000"/>
                  </a:outerShdw>
                </a:effectLst>
                <a:latin typeface="Comic Sans MS" panose="030F0702030302020204" pitchFamily="66" charset="0"/>
              </a:rPr>
            </a:br>
            <a:r>
              <a:rPr lang="en-US" altLang="en-US" sz="2400" b="1" dirty="0">
                <a:solidFill>
                  <a:srgbClr val="FF8D3E"/>
                </a:solidFill>
                <a:effectLst>
                  <a:outerShdw blurRad="38100" dist="38100" dir="2700000" algn="tl">
                    <a:srgbClr val="000000"/>
                  </a:outerShdw>
                </a:effectLst>
                <a:latin typeface="Comic Sans MS" panose="030F0702030302020204" pitchFamily="66" charset="0"/>
              </a:rPr>
              <a:t>medial (internal) surface</a:t>
            </a:r>
          </a:p>
        </p:txBody>
      </p:sp>
      <p:sp>
        <p:nvSpPr>
          <p:cNvPr id="25605" name="Rectangle 4">
            <a:extLst>
              <a:ext uri="{FF2B5EF4-FFF2-40B4-BE49-F238E27FC236}">
                <a16:creationId xmlns:a16="http://schemas.microsoft.com/office/drawing/2014/main" id="{30EE0064-F2C3-CF27-30DC-B6C17282ED6B}"/>
              </a:ext>
            </a:extLst>
          </p:cNvPr>
          <p:cNvSpPr>
            <a:spLocks noChangeArrowheads="1"/>
          </p:cNvSpPr>
          <p:nvPr/>
        </p:nvSpPr>
        <p:spPr bwMode="auto">
          <a:xfrm>
            <a:off x="287524" y="4251782"/>
            <a:ext cx="8568952" cy="2308324"/>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defRPr/>
            </a:pPr>
            <a:r>
              <a:rPr lang="sr-Cyrl-CS" altLang="en-US" dirty="0">
                <a:latin typeface="Comic Sans MS" panose="030F0702030302020204" pitchFamily="66" charset="0"/>
              </a:rPr>
              <a:t>  </a:t>
            </a:r>
            <a:r>
              <a:rPr lang="en-GB" dirty="0">
                <a:solidFill>
                  <a:srgbClr val="495354"/>
                </a:solidFill>
                <a:highlight>
                  <a:srgbClr val="FFFFFF"/>
                </a:highlight>
                <a:latin typeface="Comic Sans MS" panose="030F0702030302020204" pitchFamily="66" charset="0"/>
              </a:rPr>
              <a:t>The medial (inner) surface of the tympanic membrane is convex towards the</a:t>
            </a:r>
            <a:br>
              <a:rPr lang="en-GB" dirty="0">
                <a:solidFill>
                  <a:srgbClr val="495354"/>
                </a:solidFill>
                <a:highlight>
                  <a:srgbClr val="FFFFFF"/>
                </a:highlight>
                <a:latin typeface="Comic Sans MS" panose="030F0702030302020204" pitchFamily="66" charset="0"/>
              </a:rPr>
            </a:br>
            <a:r>
              <a:rPr lang="en-GB" dirty="0">
                <a:solidFill>
                  <a:srgbClr val="495354"/>
                </a:solidFill>
                <a:highlight>
                  <a:srgbClr val="FFFFFF"/>
                </a:highlight>
                <a:latin typeface="Comic Sans MS" panose="030F0702030302020204" pitchFamily="66" charset="0"/>
              </a:rPr>
              <a:t>    tympanic cavity.</a:t>
            </a:r>
            <a:br>
              <a:rPr lang="sr-Cyrl-CS" altLang="en-US" dirty="0">
                <a:latin typeface="Comic Sans MS" panose="030F0702030302020204" pitchFamily="66" charset="0"/>
              </a:rPr>
            </a:br>
            <a:r>
              <a:rPr lang="en-GB" altLang="en-US" dirty="0">
                <a:latin typeface="Comic Sans MS" panose="030F0702030302020204" pitchFamily="66" charset="0"/>
              </a:rPr>
              <a:t>* </a:t>
            </a:r>
            <a:r>
              <a:rPr lang="sr-Cyrl-CS" altLang="en-US" dirty="0">
                <a:latin typeface="Comic Sans MS" panose="030F0702030302020204" pitchFamily="66" charset="0"/>
              </a:rPr>
              <a:t> </a:t>
            </a:r>
            <a:r>
              <a:rPr lang="en-GB" altLang="en-US" dirty="0">
                <a:latin typeface="Comic Sans MS" panose="030F0702030302020204" pitchFamily="66" charset="0"/>
              </a:rPr>
              <a:t>Structure of outer surface:</a:t>
            </a:r>
            <a:endParaRPr lang="sr-Cyrl-CS" altLang="en-US" dirty="0">
              <a:latin typeface="Comic Sans MS" panose="030F0702030302020204" pitchFamily="66" charset="0"/>
            </a:endParaRPr>
          </a:p>
          <a:p>
            <a:pPr eaLnBrk="1" hangingPunct="1">
              <a:buFont typeface="Arial" panose="020B0604020202020204" pitchFamily="34" charset="0"/>
              <a:buChar char="-"/>
              <a:defRPr/>
            </a:pPr>
            <a:r>
              <a:rPr lang="sr-Cyrl-CS" altLang="en-US" dirty="0">
                <a:latin typeface="Comic Sans MS" panose="030F0702030302020204" pitchFamily="66" charset="0"/>
              </a:rPr>
              <a:t>  </a:t>
            </a:r>
            <a:r>
              <a:rPr lang="en-GB" altLang="en-US" dirty="0">
                <a:latin typeface="Comic Sans MS" panose="030F0702030302020204" pitchFamily="66" charset="0"/>
              </a:rPr>
              <a:t>Elevation caused by the mucosa that covers handle of malleus that is</a:t>
            </a:r>
            <a:br>
              <a:rPr lang="en-GB" altLang="en-US" dirty="0">
                <a:latin typeface="Comic Sans MS" panose="030F0702030302020204" pitchFamily="66" charset="0"/>
              </a:rPr>
            </a:br>
            <a:r>
              <a:rPr lang="en-GB" altLang="en-US" dirty="0">
                <a:latin typeface="Comic Sans MS" panose="030F0702030302020204" pitchFamily="66" charset="0"/>
              </a:rPr>
              <a:t>   embedded into the tympanic </a:t>
            </a:r>
            <a:r>
              <a:rPr lang="en-GB" altLang="en-US" dirty="0" err="1">
                <a:latin typeface="Comic Sans MS" panose="030F0702030302020204" pitchFamily="66" charset="0"/>
              </a:rPr>
              <a:t>mambrane</a:t>
            </a:r>
            <a:endParaRPr lang="sr-Cyrl-CS" altLang="en-US" dirty="0">
              <a:latin typeface="Comic Sans MS" panose="030F0702030302020204" pitchFamily="66" charset="0"/>
            </a:endParaRPr>
          </a:p>
          <a:p>
            <a:pPr eaLnBrk="1" hangingPunct="1">
              <a:buFont typeface="Arial" panose="020B0604020202020204" pitchFamily="34" charset="0"/>
              <a:buChar char="-"/>
              <a:defRPr/>
            </a:pPr>
            <a:r>
              <a:rPr lang="sr-Cyrl-CS" altLang="en-US" dirty="0">
                <a:latin typeface="Comic Sans MS" panose="030F0702030302020204" pitchFamily="66" charset="0"/>
              </a:rPr>
              <a:t>  </a:t>
            </a:r>
            <a:r>
              <a:rPr lang="en-GB" altLang="en-US" dirty="0">
                <a:latin typeface="Comic Sans MS" panose="030F0702030302020204" pitchFamily="66" charset="0"/>
              </a:rPr>
              <a:t>Fold of chorda tympani (plica </a:t>
            </a:r>
            <a:r>
              <a:rPr lang="en-US" altLang="en-US" dirty="0">
                <a:latin typeface="Comic Sans MS" panose="030F0702030302020204" pitchFamily="66" charset="0"/>
              </a:rPr>
              <a:t>chordae tympani) </a:t>
            </a:r>
            <a:r>
              <a:rPr lang="en-GB" altLang="en-US" dirty="0">
                <a:latin typeface="Comic Sans MS" panose="030F0702030302020204" pitchFamily="66" charset="0"/>
              </a:rPr>
              <a:t>caused by the mucosa that</a:t>
            </a:r>
            <a:br>
              <a:rPr lang="en-GB" altLang="en-US" dirty="0">
                <a:latin typeface="Comic Sans MS" panose="030F0702030302020204" pitchFamily="66" charset="0"/>
              </a:rPr>
            </a:br>
            <a:r>
              <a:rPr lang="en-GB" altLang="en-US" dirty="0">
                <a:latin typeface="Comic Sans MS" panose="030F0702030302020204" pitchFamily="66" charset="0"/>
              </a:rPr>
              <a:t>   covers chorda tympani that passes anteriorly over inner surface of tympanic</a:t>
            </a:r>
            <a:br>
              <a:rPr lang="en-GB" altLang="en-US" dirty="0">
                <a:latin typeface="Comic Sans MS" panose="030F0702030302020204" pitchFamily="66" charset="0"/>
              </a:rPr>
            </a:br>
            <a:r>
              <a:rPr lang="en-GB" altLang="en-US" dirty="0">
                <a:latin typeface="Comic Sans MS" panose="030F0702030302020204" pitchFamily="66" charset="0"/>
              </a:rPr>
              <a:t>   membrane</a:t>
            </a:r>
            <a:endParaRPr lang="en-US" altLang="en-US" dirty="0">
              <a:latin typeface="Comic Sans MS" panose="030F0702030302020204" pitchFamily="66"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815B2950-512A-CA7F-8211-340E5BD7EDE9}"/>
              </a:ext>
            </a:extLst>
          </p:cNvPr>
          <p:cNvSpPr txBox="1">
            <a:spLocks noRot="1" noChangeArrowheads="1"/>
          </p:cNvSpPr>
          <p:nvPr/>
        </p:nvSpPr>
        <p:spPr bwMode="auto">
          <a:xfrm>
            <a:off x="627063" y="222250"/>
            <a:ext cx="8496300"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100" b="1" dirty="0">
                <a:solidFill>
                  <a:srgbClr val="FF8D3E"/>
                </a:solidFill>
                <a:effectLst>
                  <a:outerShdw blurRad="38100" dist="38100" dir="2700000" algn="tl">
                    <a:srgbClr val="000000"/>
                  </a:outerShdw>
                </a:effectLst>
                <a:latin typeface="Comic Sans MS" panose="030F0702030302020204" pitchFamily="66" charset="0"/>
              </a:rPr>
              <a:t>Tympanic membrane </a:t>
            </a:r>
            <a:r>
              <a:rPr lang="en-US" altLang="en-US" sz="3100" b="1" dirty="0">
                <a:solidFill>
                  <a:srgbClr val="FF8D3E"/>
                </a:solidFill>
                <a:effectLst>
                  <a:outerShdw blurRad="38100" dist="38100" dir="2700000" algn="tl">
                    <a:srgbClr val="000000"/>
                  </a:outerShdw>
                </a:effectLst>
                <a:latin typeface="Comic Sans MS" panose="030F0702030302020204" pitchFamily="66" charset="0"/>
              </a:rPr>
              <a:t>(membrana tympani)</a:t>
            </a:r>
          </a:p>
        </p:txBody>
      </p:sp>
      <p:pic>
        <p:nvPicPr>
          <p:cNvPr id="31747" name="Picture 4">
            <a:extLst>
              <a:ext uri="{FF2B5EF4-FFF2-40B4-BE49-F238E27FC236}">
                <a16:creationId xmlns:a16="http://schemas.microsoft.com/office/drawing/2014/main" id="{8894A3DC-2198-367C-BE38-792F86301F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447" t="-6020" r="37695" b="44171"/>
          <a:stretch>
            <a:fillRect/>
          </a:stretch>
        </p:blipFill>
        <p:spPr bwMode="auto">
          <a:xfrm>
            <a:off x="5203825" y="1731963"/>
            <a:ext cx="3940175" cy="339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5">
            <a:extLst>
              <a:ext uri="{FF2B5EF4-FFF2-40B4-BE49-F238E27FC236}">
                <a16:creationId xmlns:a16="http://schemas.microsoft.com/office/drawing/2014/main" id="{5960A178-852B-0BA9-DFDD-78574B4470E7}"/>
              </a:ext>
            </a:extLst>
          </p:cNvPr>
          <p:cNvSpPr>
            <a:spLocks noChangeArrowheads="1"/>
          </p:cNvSpPr>
          <p:nvPr/>
        </p:nvSpPr>
        <p:spPr bwMode="auto">
          <a:xfrm>
            <a:off x="357188" y="1143000"/>
            <a:ext cx="8319268" cy="5170646"/>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defRPr/>
            </a:pPr>
            <a:r>
              <a:rPr lang="en-US" altLang="en-US" sz="2000" dirty="0">
                <a:latin typeface="Comic Sans MS" panose="030F0702030302020204" pitchFamily="66" charset="0"/>
              </a:rPr>
              <a:t> </a:t>
            </a:r>
            <a:r>
              <a:rPr lang="en-GB" altLang="en-US" sz="2000" dirty="0">
                <a:latin typeface="Comic Sans MS" panose="030F0702030302020204" pitchFamily="66" charset="0"/>
              </a:rPr>
              <a:t>Divides into 2 parts</a:t>
            </a:r>
            <a:r>
              <a:rPr lang="sr-Cyrl-CS" altLang="en-US" sz="2000" dirty="0">
                <a:latin typeface="Comic Sans MS" panose="030F0702030302020204" pitchFamily="66" charset="0"/>
              </a:rPr>
              <a:t>:</a:t>
            </a:r>
            <a:br>
              <a:rPr lang="sr-Cyrl-CS" altLang="en-US" sz="2000" dirty="0">
                <a:latin typeface="Comic Sans MS" panose="030F0702030302020204" pitchFamily="66" charset="0"/>
              </a:rPr>
            </a:br>
            <a:r>
              <a:rPr lang="sr-Cyrl-CS" altLang="en-US" sz="2000" dirty="0">
                <a:latin typeface="Comic Sans MS" panose="030F0702030302020204" pitchFamily="66" charset="0"/>
              </a:rPr>
              <a:t>      1) </a:t>
            </a:r>
            <a:r>
              <a:rPr lang="en-GB" altLang="en-US" sz="2000" dirty="0">
                <a:latin typeface="Comic Sans MS" panose="030F0702030302020204" pitchFamily="66" charset="0"/>
              </a:rPr>
              <a:t>upper</a:t>
            </a:r>
            <a:r>
              <a:rPr lang="sr-Cyrl-CS" altLang="en-US" sz="2000" dirty="0">
                <a:latin typeface="Comic Sans MS" panose="030F0702030302020204" pitchFamily="66" charset="0"/>
              </a:rPr>
              <a:t>, </a:t>
            </a:r>
            <a:r>
              <a:rPr lang="en-GB" altLang="en-US" sz="2000" dirty="0">
                <a:latin typeface="Comic Sans MS" panose="030F0702030302020204" pitchFamily="66" charset="0"/>
              </a:rPr>
              <a:t>flaccid part </a:t>
            </a:r>
            <a:r>
              <a:rPr lang="sr-Cyrl-CS" altLang="en-US" sz="2000" dirty="0">
                <a:latin typeface="Comic Sans MS" panose="030F0702030302020204" pitchFamily="66" charset="0"/>
              </a:rPr>
              <a:t>(</a:t>
            </a:r>
            <a:r>
              <a:rPr lang="en-US" altLang="en-US" sz="2000" dirty="0">
                <a:latin typeface="Comic Sans MS" panose="030F0702030302020204" pitchFamily="66" charset="0"/>
              </a:rPr>
              <a:t>pars </a:t>
            </a:r>
            <a:r>
              <a:rPr lang="en-US" altLang="en-US" sz="2000" dirty="0" err="1">
                <a:latin typeface="Comic Sans MS" panose="030F0702030302020204" pitchFamily="66" charset="0"/>
              </a:rPr>
              <a:t>flaccida</a:t>
            </a:r>
            <a:r>
              <a:rPr lang="sr-Cyrl-CS" altLang="en-US" sz="2000" dirty="0">
                <a:latin typeface="Comic Sans MS" panose="030F0702030302020204" pitchFamily="66" charset="0"/>
              </a:rPr>
              <a:t>)</a:t>
            </a:r>
            <a:r>
              <a:rPr lang="en-GB" altLang="en-US" sz="2000" dirty="0">
                <a:latin typeface="Comic Sans MS" panose="030F0702030302020204" pitchFamily="66" charset="0"/>
              </a:rPr>
              <a:t> </a:t>
            </a:r>
            <a:r>
              <a:rPr lang="en-GB" dirty="0">
                <a:solidFill>
                  <a:srgbClr val="495354"/>
                </a:solidFill>
                <a:highlight>
                  <a:srgbClr val="FFFFFF"/>
                </a:highlight>
                <a:latin typeface="Comic Sans MS" panose="030F0702030302020204" pitchFamily="66" charset="0"/>
              </a:rPr>
              <a:t>(</a:t>
            </a:r>
            <a:r>
              <a:rPr lang="en-GB" dirty="0" err="1">
                <a:solidFill>
                  <a:srgbClr val="495354"/>
                </a:solidFill>
                <a:highlight>
                  <a:srgbClr val="FFFFFF"/>
                </a:highlight>
                <a:latin typeface="Comic Sans MS" panose="030F0702030302020204" pitchFamily="66" charset="0"/>
              </a:rPr>
              <a:t>Shrapnell's</a:t>
            </a:r>
            <a:r>
              <a:rPr lang="en-GB" dirty="0">
                <a:solidFill>
                  <a:srgbClr val="495354"/>
                </a:solidFill>
                <a:highlight>
                  <a:srgbClr val="FFFFFF"/>
                </a:highlight>
                <a:latin typeface="Comic Sans MS" panose="030F0702030302020204" pitchFamily="66" charset="0"/>
              </a:rPr>
              <a:t> membrane)</a:t>
            </a:r>
            <a:br>
              <a:rPr lang="en-US" altLang="en-US" sz="2000" dirty="0">
                <a:latin typeface="Comic Sans MS" panose="030F0702030302020204" pitchFamily="66" charset="0"/>
              </a:rPr>
            </a:br>
            <a:r>
              <a:rPr lang="en-US" altLang="en-US" sz="2000" dirty="0">
                <a:latin typeface="Comic Sans MS" panose="030F0702030302020204" pitchFamily="66" charset="0"/>
              </a:rPr>
              <a:t>      2) </a:t>
            </a:r>
            <a:r>
              <a:rPr lang="en-GB" altLang="en-US" sz="2000" dirty="0">
                <a:latin typeface="Comic Sans MS" panose="030F0702030302020204" pitchFamily="66" charset="0"/>
              </a:rPr>
              <a:t>lower</a:t>
            </a:r>
            <a:r>
              <a:rPr lang="sr-Cyrl-CS" altLang="en-US" sz="2000" dirty="0">
                <a:latin typeface="Comic Sans MS" panose="030F0702030302020204" pitchFamily="66" charset="0"/>
              </a:rPr>
              <a:t>, </a:t>
            </a:r>
            <a:r>
              <a:rPr lang="en-GB" altLang="en-US" sz="2000" dirty="0">
                <a:latin typeface="Comic Sans MS" panose="030F0702030302020204" pitchFamily="66" charset="0"/>
              </a:rPr>
              <a:t>tense part </a:t>
            </a:r>
            <a:r>
              <a:rPr lang="sr-Cyrl-CS" altLang="en-US" sz="2000" dirty="0">
                <a:latin typeface="Comic Sans MS" panose="030F0702030302020204" pitchFamily="66" charset="0"/>
              </a:rPr>
              <a:t>(</a:t>
            </a:r>
            <a:r>
              <a:rPr lang="en-US" altLang="en-US" sz="2000" dirty="0">
                <a:latin typeface="Comic Sans MS" panose="030F0702030302020204" pitchFamily="66" charset="0"/>
              </a:rPr>
              <a:t>pars </a:t>
            </a:r>
            <a:r>
              <a:rPr lang="en-US" altLang="en-US" sz="2000" dirty="0" err="1">
                <a:latin typeface="Comic Sans MS" panose="030F0702030302020204" pitchFamily="66" charset="0"/>
              </a:rPr>
              <a:t>tensa</a:t>
            </a:r>
            <a:r>
              <a:rPr lang="sr-Cyrl-CS" altLang="en-US" sz="2000" dirty="0">
                <a:latin typeface="Comic Sans MS" panose="030F0702030302020204" pitchFamily="66" charset="0"/>
              </a:rPr>
              <a:t>) </a:t>
            </a:r>
            <a:br>
              <a:rPr lang="en-US" altLang="en-US" dirty="0">
                <a:latin typeface="Comic Sans MS" panose="030F0702030302020204" pitchFamily="66" charset="0"/>
              </a:rPr>
            </a:br>
            <a:endParaRPr lang="sr-Cyrl-CS" altLang="en-US" dirty="0">
              <a:latin typeface="Comic Sans MS" panose="030F0702030302020204" pitchFamily="66" charset="0"/>
            </a:endParaRPr>
          </a:p>
          <a:p>
            <a:pPr eaLnBrk="1" hangingPunct="1">
              <a:buFont typeface="Arial" panose="020B0604020202020204" pitchFamily="34" charset="0"/>
              <a:buChar char="-"/>
              <a:defRPr/>
            </a:pPr>
            <a:r>
              <a:rPr lang="sr-Cyrl-CS" altLang="en-US" dirty="0">
                <a:latin typeface="Comic Sans MS" panose="030F0702030302020204" pitchFamily="66" charset="0"/>
              </a:rPr>
              <a:t> </a:t>
            </a:r>
            <a:r>
              <a:rPr lang="en-GB" altLang="en-US" dirty="0">
                <a:latin typeface="Comic Sans MS" panose="030F0702030302020204" pitchFamily="66" charset="0"/>
              </a:rPr>
              <a:t>Border between these 2 parts of tympanic</a:t>
            </a:r>
            <a:br>
              <a:rPr lang="en-GB" altLang="en-US" dirty="0">
                <a:latin typeface="Comic Sans MS" panose="030F0702030302020204" pitchFamily="66" charset="0"/>
              </a:rPr>
            </a:br>
            <a:r>
              <a:rPr lang="en-GB" altLang="en-US" dirty="0">
                <a:latin typeface="Comic Sans MS" panose="030F0702030302020204" pitchFamily="66" charset="0"/>
              </a:rPr>
              <a:t>  membrane are anterior and posterior mallear fold </a:t>
            </a:r>
            <a:br>
              <a:rPr lang="en-GB" altLang="en-US" dirty="0">
                <a:latin typeface="Comic Sans MS" panose="030F0702030302020204" pitchFamily="66" charset="0"/>
              </a:rPr>
            </a:br>
            <a:r>
              <a:rPr lang="en-GB" altLang="en-US" dirty="0">
                <a:latin typeface="Comic Sans MS" panose="030F0702030302020204" pitchFamily="66" charset="0"/>
              </a:rPr>
              <a:t> (</a:t>
            </a:r>
            <a:r>
              <a:rPr lang="en-US" altLang="en-US" dirty="0">
                <a:latin typeface="Comic Sans MS" panose="030F0702030302020204" pitchFamily="66" charset="0"/>
              </a:rPr>
              <a:t>plica </a:t>
            </a:r>
            <a:r>
              <a:rPr lang="en-US" altLang="en-US" dirty="0" err="1">
                <a:latin typeface="Comic Sans MS" panose="030F0702030302020204" pitchFamily="66" charset="0"/>
              </a:rPr>
              <a:t>mallearis</a:t>
            </a:r>
            <a:r>
              <a:rPr lang="en-US" altLang="en-US" dirty="0">
                <a:latin typeface="Comic Sans MS" panose="030F0702030302020204" pitchFamily="66" charset="0"/>
              </a:rPr>
              <a:t> anterior et posterior) at</a:t>
            </a:r>
            <a:br>
              <a:rPr lang="en-US" altLang="en-US" dirty="0">
                <a:latin typeface="Comic Sans MS" panose="030F0702030302020204" pitchFamily="66" charset="0"/>
              </a:rPr>
            </a:br>
            <a:r>
              <a:rPr lang="en-US" altLang="en-US" dirty="0">
                <a:latin typeface="Comic Sans MS" panose="030F0702030302020204" pitchFamily="66" charset="0"/>
              </a:rPr>
              <a:t> outer surface, </a:t>
            </a:r>
            <a:r>
              <a:rPr lang="en-GB" altLang="en-US" dirty="0">
                <a:latin typeface="Comic Sans MS" panose="030F0702030302020204" pitchFamily="66" charset="0"/>
              </a:rPr>
              <a:t>and fold of </a:t>
            </a:r>
            <a:r>
              <a:rPr lang="en-US" altLang="en-US" dirty="0">
                <a:latin typeface="Comic Sans MS" panose="030F0702030302020204" pitchFamily="66" charset="0"/>
              </a:rPr>
              <a:t>chorda tympani</a:t>
            </a:r>
            <a:br>
              <a:rPr lang="en-US" altLang="en-US" dirty="0">
                <a:latin typeface="Comic Sans MS" panose="030F0702030302020204" pitchFamily="66" charset="0"/>
              </a:rPr>
            </a:br>
            <a:r>
              <a:rPr lang="en-US" altLang="en-US" dirty="0">
                <a:latin typeface="Comic Sans MS" panose="030F0702030302020204" pitchFamily="66" charset="0"/>
              </a:rPr>
              <a:t> (plica </a:t>
            </a:r>
            <a:r>
              <a:rPr lang="en-US" altLang="en-US" dirty="0" err="1">
                <a:latin typeface="Comic Sans MS" panose="030F0702030302020204" pitchFamily="66" charset="0"/>
              </a:rPr>
              <a:t>chorde</a:t>
            </a:r>
            <a:r>
              <a:rPr lang="en-US" altLang="en-US" dirty="0">
                <a:latin typeface="Comic Sans MS" panose="030F0702030302020204" pitchFamily="66" charset="0"/>
              </a:rPr>
              <a:t> tympani) at medial surface</a:t>
            </a:r>
            <a:br>
              <a:rPr lang="en-US" altLang="en-US" dirty="0">
                <a:latin typeface="Comic Sans MS" panose="030F0702030302020204" pitchFamily="66" charset="0"/>
              </a:rPr>
            </a:br>
            <a:endParaRPr lang="sr-Cyrl-CS" altLang="en-US" dirty="0">
              <a:latin typeface="Comic Sans MS" panose="030F0702030302020204" pitchFamily="66" charset="0"/>
            </a:endParaRPr>
          </a:p>
          <a:p>
            <a:pPr eaLnBrk="1" hangingPunct="1">
              <a:buFont typeface="Arial" panose="020B0604020202020204" pitchFamily="34" charset="0"/>
              <a:buChar char="-"/>
              <a:defRPr/>
            </a:pPr>
            <a:r>
              <a:rPr lang="sr-Cyrl-CS" altLang="en-US" dirty="0">
                <a:latin typeface="Comic Sans MS" panose="030F0702030302020204" pitchFamily="66" charset="0"/>
              </a:rPr>
              <a:t> </a:t>
            </a:r>
            <a:r>
              <a:rPr lang="en-GB" altLang="en-US" dirty="0">
                <a:latin typeface="Comic Sans MS" panose="030F0702030302020204" pitchFamily="66" charset="0"/>
              </a:rPr>
              <a:t>Anterior malleolar fold is formed by skin </a:t>
            </a:r>
            <a:br>
              <a:rPr lang="en-GB" altLang="en-US" dirty="0">
                <a:latin typeface="Comic Sans MS" panose="030F0702030302020204" pitchFamily="66" charset="0"/>
              </a:rPr>
            </a:br>
            <a:r>
              <a:rPr lang="en-GB" altLang="en-US" dirty="0">
                <a:latin typeface="Comic Sans MS" panose="030F0702030302020204" pitchFamily="66" charset="0"/>
              </a:rPr>
              <a:t>  that covers </a:t>
            </a:r>
            <a:r>
              <a:rPr lang="en-US" altLang="en-US" dirty="0">
                <a:latin typeface="Comic Sans MS" panose="030F0702030302020204" pitchFamily="66" charset="0"/>
              </a:rPr>
              <a:t>anterior process of malleus, </a:t>
            </a:r>
            <a:br>
              <a:rPr lang="en-US" altLang="en-US" dirty="0">
                <a:latin typeface="Comic Sans MS" panose="030F0702030302020204" pitchFamily="66" charset="0"/>
              </a:rPr>
            </a:br>
            <a:r>
              <a:rPr lang="en-US" altLang="en-US" dirty="0">
                <a:latin typeface="Comic Sans MS" panose="030F0702030302020204" pitchFamily="66" charset="0"/>
              </a:rPr>
              <a:t>  </a:t>
            </a:r>
            <a:r>
              <a:rPr lang="en-US" altLang="en-US" dirty="0" err="1">
                <a:latin typeface="Comic Sans MS" panose="030F0702030302020204" pitchFamily="66" charset="0"/>
              </a:rPr>
              <a:t>lig</a:t>
            </a:r>
            <a:r>
              <a:rPr lang="en-US" altLang="en-US" dirty="0">
                <a:latin typeface="Comic Sans MS" panose="030F0702030302020204" pitchFamily="66" charset="0"/>
              </a:rPr>
              <a:t>. mallei </a:t>
            </a:r>
            <a:r>
              <a:rPr lang="en-US" altLang="en-US" dirty="0" err="1">
                <a:latin typeface="Comic Sans MS" panose="030F0702030302020204" pitchFamily="66" charset="0"/>
              </a:rPr>
              <a:t>anterius</a:t>
            </a:r>
            <a:r>
              <a:rPr lang="en-US" altLang="en-US" dirty="0">
                <a:latin typeface="Comic Sans MS" panose="030F0702030302020204" pitchFamily="66" charset="0"/>
              </a:rPr>
              <a:t> </a:t>
            </a:r>
            <a:r>
              <a:rPr lang="en-GB" altLang="en-US" dirty="0">
                <a:latin typeface="Comic Sans MS" panose="030F0702030302020204" pitchFamily="66" charset="0"/>
              </a:rPr>
              <a:t>and</a:t>
            </a:r>
            <a:r>
              <a:rPr lang="sr-Cyrl-CS" altLang="en-US" dirty="0">
                <a:latin typeface="Comic Sans MS" panose="030F0702030302020204" pitchFamily="66" charset="0"/>
              </a:rPr>
              <a:t> </a:t>
            </a:r>
            <a:r>
              <a:rPr lang="en-US" altLang="en-US" dirty="0">
                <a:latin typeface="Comic Sans MS" panose="030F0702030302020204" pitchFamily="66" charset="0"/>
              </a:rPr>
              <a:t>chorda tympani</a:t>
            </a:r>
            <a:br>
              <a:rPr lang="en-US" altLang="en-US" dirty="0">
                <a:latin typeface="Comic Sans MS" panose="030F0702030302020204" pitchFamily="66" charset="0"/>
              </a:rPr>
            </a:br>
            <a:endParaRPr lang="sr-Cyrl-CS" altLang="en-US" dirty="0">
              <a:latin typeface="Comic Sans MS" panose="030F0702030302020204" pitchFamily="66" charset="0"/>
            </a:endParaRPr>
          </a:p>
          <a:p>
            <a:pPr eaLnBrk="1" hangingPunct="1">
              <a:buFont typeface="Arial" panose="020B0604020202020204" pitchFamily="34" charset="0"/>
              <a:buChar char="-"/>
              <a:defRPr/>
            </a:pPr>
            <a:r>
              <a:rPr lang="sr-Cyrl-CS" altLang="en-US" dirty="0">
                <a:latin typeface="Comic Sans MS" panose="030F0702030302020204" pitchFamily="66" charset="0"/>
              </a:rPr>
              <a:t> </a:t>
            </a:r>
            <a:r>
              <a:rPr lang="en-GB" altLang="en-US" dirty="0">
                <a:latin typeface="Comic Sans MS" panose="030F0702030302020204" pitchFamily="66" charset="0"/>
              </a:rPr>
              <a:t>Posterior malleolar fold is formed by mucosa that covers </a:t>
            </a:r>
            <a:r>
              <a:rPr lang="en-US" altLang="en-US" dirty="0">
                <a:latin typeface="Comic Sans MS" panose="030F0702030302020204" pitchFamily="66" charset="0"/>
              </a:rPr>
              <a:t>chorda tympani</a:t>
            </a:r>
          </a:p>
          <a:p>
            <a:pPr eaLnBrk="1" hangingPunct="1">
              <a:buFont typeface="Arial" panose="020B0604020202020204" pitchFamily="34" charset="0"/>
              <a:buChar char="-"/>
              <a:defRPr/>
            </a:pPr>
            <a:endParaRPr lang="sr-Cyrl-CS" altLang="en-US" dirty="0">
              <a:latin typeface="Comic Sans MS" panose="030F0702030302020204" pitchFamily="66" charset="0"/>
            </a:endParaRPr>
          </a:p>
          <a:p>
            <a:pPr eaLnBrk="1" hangingPunct="1">
              <a:buFont typeface="Arial" panose="020B0604020202020204" pitchFamily="34" charset="0"/>
              <a:buChar char="-"/>
              <a:defRPr/>
            </a:pPr>
            <a:r>
              <a:rPr lang="sr-Cyrl-CS" altLang="en-US" dirty="0">
                <a:latin typeface="Comic Sans MS" panose="030F0702030302020204" pitchFamily="66" charset="0"/>
              </a:rPr>
              <a:t> </a:t>
            </a:r>
            <a:r>
              <a:rPr lang="en-GB" altLang="en-US" dirty="0">
                <a:latin typeface="Comic Sans MS" panose="030F0702030302020204" pitchFamily="66" charset="0"/>
              </a:rPr>
              <a:t>At medial (inner surface) of tympanic membrane there is </a:t>
            </a:r>
            <a:r>
              <a:rPr lang="sr-Cyrl-CS" altLang="en-US" dirty="0">
                <a:latin typeface="Comic Sans MS" panose="030F0702030302020204" pitchFamily="66" charset="0"/>
              </a:rPr>
              <a:t> </a:t>
            </a:r>
            <a:r>
              <a:rPr lang="en-GB" altLang="en-US" dirty="0">
                <a:latin typeface="Comic Sans MS" panose="030F0702030302020204" pitchFamily="66" charset="0"/>
              </a:rPr>
              <a:t>fold of mucosa</a:t>
            </a:r>
            <a:br>
              <a:rPr lang="en-GB" altLang="en-US" dirty="0">
                <a:latin typeface="Comic Sans MS" panose="030F0702030302020204" pitchFamily="66" charset="0"/>
              </a:rPr>
            </a:br>
            <a:r>
              <a:rPr lang="en-GB" altLang="en-US" dirty="0">
                <a:latin typeface="Comic Sans MS" panose="030F0702030302020204" pitchFamily="66" charset="0"/>
              </a:rPr>
              <a:t>  over the chorda tympani (</a:t>
            </a:r>
            <a:r>
              <a:rPr lang="en-US" altLang="en-US" dirty="0">
                <a:latin typeface="Comic Sans MS" panose="030F0702030302020204" pitchFamily="66" charset="0"/>
              </a:rPr>
              <a:t>plica chordae tympani)</a:t>
            </a:r>
            <a:endParaRPr lang="sr-Cyrl-CS" altLang="en-US" dirty="0">
              <a:latin typeface="Comic Sans MS" panose="030F0702030302020204" pitchFamily="66"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a:extLst>
              <a:ext uri="{FF2B5EF4-FFF2-40B4-BE49-F238E27FC236}">
                <a16:creationId xmlns:a16="http://schemas.microsoft.com/office/drawing/2014/main" id="{A0C028F6-8389-AB1A-771B-C880A2DA4C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6359" t="20235" r="17754" b="14281"/>
          <a:stretch>
            <a:fillRect/>
          </a:stretch>
        </p:blipFill>
        <p:spPr bwMode="auto">
          <a:xfrm>
            <a:off x="1714500" y="928688"/>
            <a:ext cx="5594350" cy="498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51BD026B-59FE-3D5D-8098-E53E3A9F144B}"/>
              </a:ext>
            </a:extLst>
          </p:cNvPr>
          <p:cNvSpPr txBox="1">
            <a:spLocks noRot="1" noChangeArrowheads="1"/>
          </p:cNvSpPr>
          <p:nvPr/>
        </p:nvSpPr>
        <p:spPr bwMode="auto">
          <a:xfrm>
            <a:off x="501650" y="333375"/>
            <a:ext cx="8329613"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100" b="1" dirty="0">
                <a:solidFill>
                  <a:srgbClr val="FF8D3E"/>
                </a:solidFill>
                <a:effectLst>
                  <a:outerShdw blurRad="38100" dist="38100" dir="2700000" algn="tl">
                    <a:srgbClr val="000000"/>
                  </a:outerShdw>
                </a:effectLst>
                <a:latin typeface="Comic Sans MS" panose="030F0702030302020204" pitchFamily="66" charset="0"/>
              </a:rPr>
              <a:t>Tympanic membrane </a:t>
            </a:r>
            <a:r>
              <a:rPr lang="en-US" altLang="en-US" sz="3100" b="1" dirty="0">
                <a:solidFill>
                  <a:srgbClr val="FF8D3E"/>
                </a:solidFill>
                <a:effectLst>
                  <a:outerShdw blurRad="38100" dist="38100" dir="2700000" algn="tl">
                    <a:srgbClr val="000000"/>
                  </a:outerShdw>
                </a:effectLst>
                <a:latin typeface="Comic Sans MS" panose="030F0702030302020204" pitchFamily="66" charset="0"/>
              </a:rPr>
              <a:t>(membrana tympani)</a:t>
            </a:r>
          </a:p>
        </p:txBody>
      </p:sp>
      <p:pic>
        <p:nvPicPr>
          <p:cNvPr id="33795" name="Picture 4">
            <a:extLst>
              <a:ext uri="{FF2B5EF4-FFF2-40B4-BE49-F238E27FC236}">
                <a16:creationId xmlns:a16="http://schemas.microsoft.com/office/drawing/2014/main" id="{DFFDCF63-1BCC-B5AC-E4A6-7F30C65C29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447" t="3290" r="37695" b="44171"/>
          <a:stretch>
            <a:fillRect/>
          </a:stretch>
        </p:blipFill>
        <p:spPr bwMode="auto">
          <a:xfrm>
            <a:off x="3563938" y="976313"/>
            <a:ext cx="3940175"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Rectangle 5">
            <a:extLst>
              <a:ext uri="{FF2B5EF4-FFF2-40B4-BE49-F238E27FC236}">
                <a16:creationId xmlns:a16="http://schemas.microsoft.com/office/drawing/2014/main" id="{1680D286-6FCA-7B23-4089-304BF4968E14}"/>
              </a:ext>
            </a:extLst>
          </p:cNvPr>
          <p:cNvSpPr>
            <a:spLocks noChangeArrowheads="1"/>
          </p:cNvSpPr>
          <p:nvPr/>
        </p:nvSpPr>
        <p:spPr bwMode="auto">
          <a:xfrm>
            <a:off x="320675" y="3078163"/>
            <a:ext cx="8691563"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*Structure:</a:t>
            </a:r>
          </a:p>
          <a:p>
            <a:pPr eaLnBrk="1" hangingPunct="1">
              <a:spcBef>
                <a:spcPct val="0"/>
              </a:spcBef>
              <a:buClrTx/>
              <a:buSzTx/>
              <a:buFont typeface="Arial" panose="020B0604020202020204" pitchFamily="34" charset="0"/>
              <a:buChar char="-"/>
            </a:pPr>
            <a:endParaRPr lang="en-US"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en-US" altLang="en-US" sz="1800">
                <a:latin typeface="Comic Sans MS" panose="030F0702030302020204" pitchFamily="66" charset="0"/>
              </a:rPr>
              <a:t> Skin (Stratum cutaneum) – at outer surface</a:t>
            </a:r>
            <a:endParaRPr lang="sr-Cyrl-CS"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en-GB" altLang="en-US" sz="1800">
                <a:latin typeface="Comic Sans MS" panose="030F0702030302020204" pitchFamily="66" charset="0"/>
              </a:rPr>
              <a:t> Fibrous layer (</a:t>
            </a:r>
            <a:r>
              <a:rPr lang="en-US" altLang="en-US" sz="1800">
                <a:latin typeface="Comic Sans MS" panose="030F0702030302020204" pitchFamily="66" charset="0"/>
              </a:rPr>
              <a:t>Lamina propria (</a:t>
            </a:r>
            <a:r>
              <a:rPr lang="en-GB" altLang="en-US" sz="1800">
                <a:latin typeface="Comic Sans MS" panose="030F0702030302020204" pitchFamily="66" charset="0"/>
              </a:rPr>
              <a:t>only in pars tensa</a:t>
            </a:r>
            <a:r>
              <a:rPr lang="en-US" altLang="en-US" sz="1800">
                <a:latin typeface="Comic Sans MS" panose="030F0702030302020204" pitchFamily="66" charset="0"/>
              </a:rPr>
              <a:t>)</a:t>
            </a:r>
          </a:p>
          <a:p>
            <a:pPr eaLnBrk="1" hangingPunct="1">
              <a:spcBef>
                <a:spcPct val="0"/>
              </a:spcBef>
              <a:buClrTx/>
              <a:buSzTx/>
              <a:buFont typeface="Arial" panose="020B0604020202020204" pitchFamily="34" charset="0"/>
              <a:buChar char="-"/>
            </a:pPr>
            <a:r>
              <a:rPr lang="en-US" altLang="en-US" sz="1800">
                <a:latin typeface="Comic Sans MS" panose="030F0702030302020204" pitchFamily="66" charset="0"/>
              </a:rPr>
              <a:t> Mucous layer (Stratum mucosum) – at inner (medial) surface</a:t>
            </a:r>
            <a:br>
              <a:rPr lang="en-US" altLang="en-US" sz="1800">
                <a:latin typeface="Comic Sans MS" panose="030F0702030302020204" pitchFamily="66" charset="0"/>
              </a:rPr>
            </a:br>
            <a:endParaRPr lang="sr-Cyrl-CS"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sr-Cyrl-CS" altLang="en-US" sz="1800">
                <a:latin typeface="Comic Sans MS" panose="030F0702030302020204" pitchFamily="66" charset="0"/>
              </a:rPr>
              <a:t> </a:t>
            </a:r>
            <a:r>
              <a:rPr lang="en-GB" altLang="en-US" sz="1800">
                <a:latin typeface="Comic Sans MS" panose="030F0702030302020204" pitchFamily="66" charset="0"/>
              </a:rPr>
              <a:t>Between fibrous layer and mucous layer, the following structures are</a:t>
            </a:r>
            <a:br>
              <a:rPr lang="en-GB" altLang="en-US" sz="1800">
                <a:latin typeface="Comic Sans MS" panose="030F0702030302020204" pitchFamily="66" charset="0"/>
              </a:rPr>
            </a:br>
            <a:r>
              <a:rPr lang="en-GB" altLang="en-US" sz="1800">
                <a:latin typeface="Comic Sans MS" panose="030F0702030302020204" pitchFamily="66" charset="0"/>
              </a:rPr>
              <a:t>  embedded into tympanic membrane</a:t>
            </a:r>
            <a:r>
              <a:rPr lang="sr-Cyrl-CS" altLang="en-US" sz="1800">
                <a:latin typeface="Comic Sans MS" panose="030F0702030302020204" pitchFamily="66" charset="0"/>
              </a:rPr>
              <a:t>: </a:t>
            </a:r>
            <a:br>
              <a:rPr lang="en-GB" altLang="en-US" sz="1800">
                <a:latin typeface="Comic Sans MS" panose="030F0702030302020204" pitchFamily="66" charset="0"/>
              </a:rPr>
            </a:br>
            <a:r>
              <a:rPr lang="en-GB" altLang="en-US" sz="1800">
                <a:latin typeface="Comic Sans MS" panose="030F0702030302020204" pitchFamily="66" charset="0"/>
              </a:rPr>
              <a:t>   - handle of malleus </a:t>
            </a:r>
            <a:br>
              <a:rPr lang="en-GB" altLang="en-US" sz="1800">
                <a:latin typeface="Comic Sans MS" panose="030F0702030302020204" pitchFamily="66" charset="0"/>
              </a:rPr>
            </a:br>
            <a:r>
              <a:rPr lang="en-GB" altLang="en-US" sz="1800">
                <a:latin typeface="Comic Sans MS" panose="030F0702030302020204" pitchFamily="66" charset="0"/>
              </a:rPr>
              <a:t>   - lateral process of malleus </a:t>
            </a:r>
            <a:br>
              <a:rPr lang="en-GB" altLang="en-US" sz="1800">
                <a:latin typeface="Comic Sans MS" panose="030F0702030302020204" pitchFamily="66" charset="0"/>
              </a:rPr>
            </a:br>
            <a:r>
              <a:rPr lang="en-GB" altLang="en-US" sz="1800">
                <a:latin typeface="Comic Sans MS" panose="030F0702030302020204" pitchFamily="66" charset="0"/>
              </a:rPr>
              <a:t>   - lig. mallei anterius </a:t>
            </a:r>
            <a:br>
              <a:rPr lang="en-GB" altLang="en-US" sz="1800">
                <a:latin typeface="Comic Sans MS" panose="030F0702030302020204" pitchFamily="66" charset="0"/>
              </a:rPr>
            </a:br>
            <a:r>
              <a:rPr lang="en-GB" altLang="en-US" sz="1800">
                <a:latin typeface="Comic Sans MS" panose="030F0702030302020204" pitchFamily="66" charset="0"/>
              </a:rPr>
              <a:t>   - </a:t>
            </a:r>
            <a:r>
              <a:rPr lang="en-US" altLang="en-US" sz="1800">
                <a:latin typeface="Comic Sans MS" panose="030F0702030302020204" pitchFamily="66" charset="0"/>
              </a:rPr>
              <a:t>chorda tympani</a:t>
            </a:r>
            <a:endParaRPr lang="sr-Cyrl-CS" altLang="en-US" sz="1800">
              <a:latin typeface="Comic Sans MS" panose="030F0702030302020204" pitchFamily="66"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62DB7444-212E-DA6A-80AF-A461313D66CD}"/>
              </a:ext>
            </a:extLst>
          </p:cNvPr>
          <p:cNvSpPr>
            <a:spLocks noGrp="1" noRot="1" noChangeArrowheads="1"/>
          </p:cNvSpPr>
          <p:nvPr>
            <p:ph type="title" idx="4294967295"/>
          </p:nvPr>
        </p:nvSpPr>
        <p:spPr>
          <a:xfrm>
            <a:off x="1055688" y="385763"/>
            <a:ext cx="7246937" cy="636587"/>
          </a:xfrm>
        </p:spPr>
        <p:txBody>
          <a:bodyPr/>
          <a:lstStyle/>
          <a:p>
            <a:pPr eaLnBrk="1" hangingPunct="1">
              <a:defRPr/>
            </a:pPr>
            <a:r>
              <a:rPr lang="en-GB" altLang="en-US" sz="2800" dirty="0">
                <a:effectLst>
                  <a:outerShdw blurRad="38100" dist="38100" dir="2700000" algn="tl">
                    <a:srgbClr val="000000"/>
                  </a:outerShdw>
                </a:effectLst>
                <a:latin typeface="Comic Sans MS" panose="030F0702030302020204" pitchFamily="66" charset="0"/>
              </a:rPr>
              <a:t>Tympanic membrane </a:t>
            </a:r>
            <a:r>
              <a:rPr lang="en-US" altLang="en-US" sz="2800" dirty="0">
                <a:effectLst>
                  <a:outerShdw blurRad="38100" dist="38100" dir="2700000" algn="tl">
                    <a:srgbClr val="000000"/>
                  </a:outerShdw>
                </a:effectLst>
                <a:latin typeface="Comic Sans MS" panose="030F0702030302020204" pitchFamily="66" charset="0"/>
              </a:rPr>
              <a:t>(membrana tympani)</a:t>
            </a:r>
          </a:p>
        </p:txBody>
      </p:sp>
      <p:sp>
        <p:nvSpPr>
          <p:cNvPr id="34819" name="Rectangle 3">
            <a:extLst>
              <a:ext uri="{FF2B5EF4-FFF2-40B4-BE49-F238E27FC236}">
                <a16:creationId xmlns:a16="http://schemas.microsoft.com/office/drawing/2014/main" id="{3349BB43-CDF3-F5AF-5E4A-82A1FDEDE15E}"/>
              </a:ext>
            </a:extLst>
          </p:cNvPr>
          <p:cNvSpPr>
            <a:spLocks noGrp="1" noChangeArrowheads="1"/>
          </p:cNvSpPr>
          <p:nvPr>
            <p:ph type="body" idx="4294967295"/>
          </p:nvPr>
        </p:nvSpPr>
        <p:spPr>
          <a:xfrm>
            <a:off x="214313" y="1143000"/>
            <a:ext cx="8929687" cy="5329238"/>
          </a:xfrm>
        </p:spPr>
        <p:txBody>
          <a:bodyPr/>
          <a:lstStyle/>
          <a:p>
            <a:pPr eaLnBrk="1" hangingPunct="1">
              <a:lnSpc>
                <a:spcPct val="90000"/>
              </a:lnSpc>
            </a:pPr>
            <a:r>
              <a:rPr lang="en-GB" altLang="en-US" sz="1800" b="1">
                <a:latin typeface="Comic Sans MS" panose="030F0702030302020204" pitchFamily="66" charset="0"/>
              </a:rPr>
              <a:t>ARTERIES</a:t>
            </a:r>
            <a:r>
              <a:rPr lang="en-US" altLang="en-US" sz="1800" b="1">
                <a:latin typeface="Comic Sans MS" panose="030F0702030302020204" pitchFamily="66" charset="0"/>
              </a:rPr>
              <a:t>:</a:t>
            </a:r>
            <a:br>
              <a:rPr lang="en-US" altLang="en-US" sz="1800" b="1">
                <a:latin typeface="Comic Sans MS" panose="030F0702030302020204" pitchFamily="66" charset="0"/>
              </a:rPr>
            </a:br>
            <a:r>
              <a:rPr lang="en-US" altLang="en-US" sz="1800" b="1">
                <a:latin typeface="Comic Sans MS" panose="030F0702030302020204" pitchFamily="66" charset="0"/>
              </a:rPr>
              <a:t>- a. auricularis profunda (a. maxillaris)</a:t>
            </a:r>
            <a:br>
              <a:rPr lang="en-US" altLang="en-US" sz="1800" b="1">
                <a:latin typeface="Comic Sans MS" panose="030F0702030302020204" pitchFamily="66" charset="0"/>
              </a:rPr>
            </a:br>
            <a:r>
              <a:rPr lang="en-US" altLang="en-US" sz="1800" b="1">
                <a:latin typeface="Comic Sans MS" panose="030F0702030302020204" pitchFamily="66" charset="0"/>
              </a:rPr>
              <a:t>- a. tympanica anterior (a. maxillaris)</a:t>
            </a:r>
            <a:br>
              <a:rPr lang="en-US" altLang="en-US" sz="1800" b="1">
                <a:latin typeface="Comic Sans MS" panose="030F0702030302020204" pitchFamily="66" charset="0"/>
              </a:rPr>
            </a:br>
            <a:r>
              <a:rPr lang="en-US" altLang="en-US" sz="1800" b="1">
                <a:latin typeface="Comic Sans MS" panose="030F0702030302020204" pitchFamily="66" charset="0"/>
              </a:rPr>
              <a:t>- a. tympanica posterior (a. auricularis posterior)</a:t>
            </a:r>
            <a:br>
              <a:rPr lang="en-US" altLang="en-US" sz="1800" b="1">
                <a:latin typeface="Comic Sans MS" panose="030F0702030302020204" pitchFamily="66" charset="0"/>
              </a:rPr>
            </a:br>
            <a:r>
              <a:rPr lang="en-US" altLang="en-US" sz="1800" b="1">
                <a:latin typeface="Comic Sans MS" panose="030F0702030302020204" pitchFamily="66" charset="0"/>
              </a:rPr>
              <a:t>- a. tympanica superior (a. meningea media)</a:t>
            </a:r>
            <a:br>
              <a:rPr lang="en-US" altLang="en-US" sz="1800" b="1">
                <a:latin typeface="Comic Sans MS" panose="030F0702030302020204" pitchFamily="66" charset="0"/>
              </a:rPr>
            </a:br>
            <a:r>
              <a:rPr lang="en-US" altLang="en-US" sz="1800" b="1">
                <a:latin typeface="Comic Sans MS" panose="030F0702030302020204" pitchFamily="66" charset="0"/>
              </a:rPr>
              <a:t>- a. tympanica inferior (a. pharyngea ascendens)</a:t>
            </a:r>
          </a:p>
          <a:p>
            <a:pPr eaLnBrk="1" hangingPunct="1">
              <a:lnSpc>
                <a:spcPct val="90000"/>
              </a:lnSpc>
              <a:buFont typeface="Wingdings 2" panose="05020102010507070707" pitchFamily="18" charset="2"/>
              <a:buNone/>
            </a:pPr>
            <a:endParaRPr lang="en-U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VEINS drain into</a:t>
            </a:r>
            <a:r>
              <a:rPr lang="en-US" altLang="en-US" sz="1800" b="1">
                <a:latin typeface="Comic Sans MS" panose="030F0702030302020204" pitchFamily="66" charset="0"/>
              </a:rPr>
              <a:t>:</a:t>
            </a:r>
            <a:br>
              <a:rPr lang="en-US" altLang="en-US" sz="1800" b="1">
                <a:latin typeface="Comic Sans MS" panose="030F0702030302020204" pitchFamily="66" charset="0"/>
              </a:rPr>
            </a:br>
            <a:r>
              <a:rPr lang="en-US" altLang="en-US" sz="1800" b="1">
                <a:latin typeface="Comic Sans MS" panose="030F0702030302020204" pitchFamily="66" charset="0"/>
              </a:rPr>
              <a:t>- v. jugularis externa</a:t>
            </a:r>
            <a:br>
              <a:rPr lang="en-US" altLang="en-US" sz="1800" b="1">
                <a:latin typeface="Comic Sans MS" panose="030F0702030302020204" pitchFamily="66" charset="0"/>
              </a:rPr>
            </a:br>
            <a:r>
              <a:rPr lang="en-US" altLang="en-US" sz="1800" b="1">
                <a:latin typeface="Comic Sans MS" panose="030F0702030302020204" pitchFamily="66" charset="0"/>
              </a:rPr>
              <a:t>- plexus pterygoideus</a:t>
            </a:r>
          </a:p>
          <a:p>
            <a:pPr eaLnBrk="1" hangingPunct="1">
              <a:lnSpc>
                <a:spcPct val="90000"/>
              </a:lnSpc>
            </a:pPr>
            <a:endParaRPr lang="en-U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LYMPHATIC VESSELS drain into</a:t>
            </a:r>
            <a:r>
              <a:rPr lang="en-US" altLang="en-US" sz="1800" b="1">
                <a:latin typeface="Comic Sans MS" panose="030F0702030302020204" pitchFamily="66" charset="0"/>
              </a:rPr>
              <a:t>:</a:t>
            </a:r>
            <a:br>
              <a:rPr lang="en-US" altLang="en-US" sz="1800" b="1">
                <a:latin typeface="Comic Sans MS" panose="030F0702030302020204" pitchFamily="66" charset="0"/>
              </a:rPr>
            </a:br>
            <a:r>
              <a:rPr lang="en-US" altLang="en-US" sz="1800" b="1">
                <a:latin typeface="Comic Sans MS" panose="030F0702030302020204" pitchFamily="66" charset="0"/>
              </a:rPr>
              <a:t>- nodi lymphatici parotidei</a:t>
            </a:r>
            <a:br>
              <a:rPr lang="en-US" altLang="en-US" sz="1800" b="1">
                <a:latin typeface="Comic Sans MS" panose="030F0702030302020204" pitchFamily="66" charset="0"/>
              </a:rPr>
            </a:br>
            <a:r>
              <a:rPr lang="en-US" altLang="en-US" sz="1800" b="1">
                <a:latin typeface="Comic Sans MS" panose="030F0702030302020204" pitchFamily="66" charset="0"/>
              </a:rPr>
              <a:t>- nodi lymphatici retroauriculares</a:t>
            </a:r>
          </a:p>
          <a:p>
            <a:pPr eaLnBrk="1" hangingPunct="1">
              <a:lnSpc>
                <a:spcPct val="90000"/>
              </a:lnSpc>
            </a:pPr>
            <a:endParaRPr lang="en-U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NERVES</a:t>
            </a:r>
            <a:r>
              <a:rPr lang="en-US" altLang="en-US" sz="1800" b="1">
                <a:latin typeface="Comic Sans MS" panose="030F0702030302020204" pitchFamily="66" charset="0"/>
              </a:rPr>
              <a:t>:</a:t>
            </a:r>
            <a:br>
              <a:rPr lang="en-US" altLang="en-US" sz="1800" b="1">
                <a:latin typeface="Comic Sans MS" panose="030F0702030302020204" pitchFamily="66" charset="0"/>
              </a:rPr>
            </a:br>
            <a:r>
              <a:rPr lang="en-US" altLang="en-US" sz="1800" b="1">
                <a:latin typeface="Comic Sans MS" panose="030F0702030302020204" pitchFamily="66" charset="0"/>
              </a:rPr>
              <a:t>- nn. auriculares anteriores (n. auriculotemporalis) – for outer surface</a:t>
            </a:r>
            <a:br>
              <a:rPr lang="en-US" altLang="en-US" sz="1800" b="1">
                <a:latin typeface="Comic Sans MS" panose="030F0702030302020204" pitchFamily="66" charset="0"/>
              </a:rPr>
            </a:br>
            <a:r>
              <a:rPr lang="en-US" altLang="en-US" sz="1800" b="1">
                <a:latin typeface="Comic Sans MS" panose="030F0702030302020204" pitchFamily="66" charset="0"/>
              </a:rPr>
              <a:t>- plexus tympanicus – for inner (medial) surface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5273E6DB-1354-9737-7ECD-E1C5ABC5B064}"/>
              </a:ext>
            </a:extLst>
          </p:cNvPr>
          <p:cNvSpPr txBox="1">
            <a:spLocks noRot="1" noChangeArrowheads="1"/>
          </p:cNvSpPr>
          <p:nvPr/>
        </p:nvSpPr>
        <p:spPr bwMode="auto">
          <a:xfrm>
            <a:off x="1285875" y="142875"/>
            <a:ext cx="6643688" cy="785813"/>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(cavum tympani)</a:t>
            </a:r>
          </a:p>
        </p:txBody>
      </p:sp>
      <p:sp>
        <p:nvSpPr>
          <p:cNvPr id="35843" name="TextBox 3">
            <a:extLst>
              <a:ext uri="{FF2B5EF4-FFF2-40B4-BE49-F238E27FC236}">
                <a16:creationId xmlns:a16="http://schemas.microsoft.com/office/drawing/2014/main" id="{FE56CEAB-F8C9-8E38-492A-6C32F14E425B}"/>
              </a:ext>
            </a:extLst>
          </p:cNvPr>
          <p:cNvSpPr txBox="1">
            <a:spLocks noChangeArrowheads="1"/>
          </p:cNvSpPr>
          <p:nvPr/>
        </p:nvSpPr>
        <p:spPr bwMode="auto">
          <a:xfrm>
            <a:off x="642938" y="4214813"/>
            <a:ext cx="1673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Description</a:t>
            </a:r>
            <a:r>
              <a:rPr lang="en-US" altLang="en-US" sz="2000" b="1">
                <a:latin typeface="Comic Sans MS" panose="030F0702030302020204" pitchFamily="66" charset="0"/>
              </a:rPr>
              <a:t>:</a:t>
            </a:r>
          </a:p>
        </p:txBody>
      </p:sp>
      <p:pic>
        <p:nvPicPr>
          <p:cNvPr id="35844" name="Picture 4">
            <a:extLst>
              <a:ext uri="{FF2B5EF4-FFF2-40B4-BE49-F238E27FC236}">
                <a16:creationId xmlns:a16="http://schemas.microsoft.com/office/drawing/2014/main" id="{A9225500-DA20-B805-783C-A687C156E2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949" t="7304" r="38239" b="45625"/>
          <a:stretch>
            <a:fillRect/>
          </a:stretch>
        </p:blipFill>
        <p:spPr bwMode="auto">
          <a:xfrm>
            <a:off x="2286000" y="1214438"/>
            <a:ext cx="46355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Rectangle 5">
            <a:extLst>
              <a:ext uri="{FF2B5EF4-FFF2-40B4-BE49-F238E27FC236}">
                <a16:creationId xmlns:a16="http://schemas.microsoft.com/office/drawing/2014/main" id="{CF201DB3-ED70-9577-9A3E-9064CB6E299F}"/>
              </a:ext>
            </a:extLst>
          </p:cNvPr>
          <p:cNvSpPr>
            <a:spLocks noChangeArrowheads="1"/>
          </p:cNvSpPr>
          <p:nvPr/>
        </p:nvSpPr>
        <p:spPr bwMode="auto">
          <a:xfrm>
            <a:off x="1428750" y="4572000"/>
            <a:ext cx="74295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Cyrl-CS" altLang="en-US" sz="2000">
                <a:latin typeface="Comic Sans MS" panose="030F0702030302020204" pitchFamily="66" charset="0"/>
              </a:rPr>
              <a:t>1. </a:t>
            </a:r>
            <a:r>
              <a:rPr lang="en-GB" altLang="en-US" sz="2000">
                <a:latin typeface="Comic Sans MS" panose="030F0702030302020204" pitchFamily="66" charset="0"/>
              </a:rPr>
              <a:t>Walls of tympanic cavity</a:t>
            </a:r>
            <a:endParaRPr lang="sr-Cyrl-C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sr-Cyrl-CS" altLang="en-US" sz="2000">
                <a:latin typeface="Comic Sans MS" panose="030F0702030302020204" pitchFamily="66" charset="0"/>
              </a:rPr>
              <a:t>2. </a:t>
            </a:r>
            <a:r>
              <a:rPr lang="en-GB" altLang="en-US" sz="2000">
                <a:latin typeface="Comic Sans MS" panose="030F0702030302020204" pitchFamily="66" charset="0"/>
              </a:rPr>
              <a:t>Auditory ossicles with their parts, joints and muscles</a:t>
            </a:r>
            <a:endParaRPr lang="sr-Cyrl-C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sr-Cyrl-CS" altLang="en-US" sz="2000">
                <a:latin typeface="Comic Sans MS" panose="030F0702030302020204" pitchFamily="66" charset="0"/>
              </a:rPr>
              <a:t>3. </a:t>
            </a:r>
            <a:r>
              <a:rPr lang="en-GB" altLang="en-US" sz="2000">
                <a:latin typeface="Comic Sans MS" panose="030F0702030302020204" pitchFamily="66" charset="0"/>
              </a:rPr>
              <a:t>Levels of tympanic cavity</a:t>
            </a:r>
            <a:endParaRPr lang="sr-Cyrl-C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sr-Cyrl-CS" altLang="en-US" sz="2000">
                <a:latin typeface="Comic Sans MS" panose="030F0702030302020204" pitchFamily="66" charset="0"/>
              </a:rPr>
              <a:t>4. </a:t>
            </a:r>
            <a:r>
              <a:rPr lang="en-GB" altLang="en-US" sz="2000">
                <a:latin typeface="Comic Sans MS" panose="030F0702030302020204" pitchFamily="66" charset="0"/>
              </a:rPr>
              <a:t>Mucous layer (mucosa) of tympanic cavity</a:t>
            </a:r>
            <a:br>
              <a:rPr lang="sr-Cyrl-CS" altLang="en-US" sz="2000">
                <a:latin typeface="Comic Sans MS" panose="030F0702030302020204" pitchFamily="66" charset="0"/>
              </a:rPr>
            </a:br>
            <a:r>
              <a:rPr lang="sr-Cyrl-CS" altLang="en-US" sz="2000">
                <a:latin typeface="Comic Sans MS" panose="030F0702030302020204" pitchFamily="66" charset="0"/>
              </a:rPr>
              <a:t>5. </a:t>
            </a:r>
            <a:r>
              <a:rPr lang="en-GB" altLang="en-US" sz="2000">
                <a:latin typeface="Comic Sans MS" panose="030F0702030302020204" pitchFamily="66" charset="0"/>
              </a:rPr>
              <a:t>Blood vessels and nerves</a:t>
            </a:r>
            <a:endParaRPr lang="sr-Cyrl-CS" altLang="en-US" sz="1800">
              <a:latin typeface="Comic Sans MS" panose="030F0702030302020204" pitchFamily="66"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1786BA59-9926-AC0D-1B1B-F53AD8F270F4}"/>
              </a:ext>
            </a:extLst>
          </p:cNvPr>
          <p:cNvSpPr txBox="1">
            <a:spLocks noRot="1" noChangeArrowheads="1"/>
          </p:cNvSpPr>
          <p:nvPr/>
        </p:nvSpPr>
        <p:spPr bwMode="auto">
          <a:xfrm>
            <a:off x="1300163" y="260350"/>
            <a:ext cx="66436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(cavum tympani)</a:t>
            </a:r>
            <a:br>
              <a:rPr lang="en-US" altLang="en-US" sz="2900" b="1" dirty="0">
                <a:solidFill>
                  <a:srgbClr val="FF8D3E"/>
                </a:solidFill>
                <a:effectLst>
                  <a:outerShdw blurRad="38100" dist="38100" dir="2700000" algn="tl">
                    <a:srgbClr val="000000"/>
                  </a:outerShdw>
                </a:effectLst>
                <a:latin typeface="Comic Sans MS" panose="030F0702030302020204" pitchFamily="66" charset="0"/>
              </a:rPr>
            </a:b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a:t>
            </a:r>
            <a:r>
              <a:rPr lang="en-GB" altLang="en-US" sz="2900" b="1" dirty="0">
                <a:solidFill>
                  <a:srgbClr val="FF8D3E"/>
                </a:solidFill>
                <a:effectLst>
                  <a:outerShdw blurRad="38100" dist="38100" dir="2700000" algn="tl">
                    <a:srgbClr val="000000"/>
                  </a:outerShdw>
                </a:effectLst>
                <a:latin typeface="Comic Sans MS" panose="030F0702030302020204" pitchFamily="66" charset="0"/>
              </a:rPr>
              <a:t>walls - </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36867" name="Picture 6">
            <a:extLst>
              <a:ext uri="{FF2B5EF4-FFF2-40B4-BE49-F238E27FC236}">
                <a16:creationId xmlns:a16="http://schemas.microsoft.com/office/drawing/2014/main" id="{1678FC5E-2382-C49F-F545-A33110A70E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396" t="6345" r="21475" b="36108"/>
          <a:stretch>
            <a:fillRect/>
          </a:stretch>
        </p:blipFill>
        <p:spPr bwMode="auto">
          <a:xfrm>
            <a:off x="4622800" y="2951163"/>
            <a:ext cx="4538663" cy="34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3">
            <a:extLst>
              <a:ext uri="{FF2B5EF4-FFF2-40B4-BE49-F238E27FC236}">
                <a16:creationId xmlns:a16="http://schemas.microsoft.com/office/drawing/2014/main" id="{1D5683E7-7C0D-77C2-5D5B-86D3736FA14B}"/>
              </a:ext>
            </a:extLst>
          </p:cNvPr>
          <p:cNvSpPr txBox="1">
            <a:spLocks noChangeArrowheads="1"/>
          </p:cNvSpPr>
          <p:nvPr/>
        </p:nvSpPr>
        <p:spPr bwMode="auto">
          <a:xfrm>
            <a:off x="214313" y="1143000"/>
            <a:ext cx="5870575"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2000" b="1">
                <a:latin typeface="Comic Sans MS" panose="030F0702030302020204" pitchFamily="66" charset="0"/>
              </a:rPr>
              <a:t>Lateral wall</a:t>
            </a:r>
            <a:r>
              <a:rPr lang="en-US" altLang="en-US" sz="2000" b="1">
                <a:latin typeface="Comic Sans MS" panose="030F0702030302020204" pitchFamily="66" charset="0"/>
              </a:rPr>
              <a:t>:</a:t>
            </a:r>
            <a:br>
              <a:rPr lang="sr-Cyrl-CS" altLang="en-US" sz="2000" b="1">
                <a:latin typeface="Comic Sans MS" panose="030F0702030302020204" pitchFamily="66" charset="0"/>
              </a:rPr>
            </a:br>
            <a:r>
              <a:rPr lang="sr-Cyrl-CS" altLang="en-US" sz="2000" b="1">
                <a:latin typeface="Comic Sans MS" panose="030F0702030302020204" pitchFamily="66" charset="0"/>
              </a:rPr>
              <a:t> </a:t>
            </a:r>
            <a:r>
              <a:rPr lang="en-GB" altLang="en-US" sz="2000" b="1">
                <a:latin typeface="Comic Sans MS" panose="030F0702030302020204" pitchFamily="66" charset="0"/>
              </a:rPr>
              <a:t>membranous wall (</a:t>
            </a:r>
            <a:r>
              <a:rPr lang="en-US" altLang="en-US" sz="2000" b="1">
                <a:latin typeface="Comic Sans MS" panose="030F0702030302020204" pitchFamily="66" charset="0"/>
              </a:rPr>
              <a:t>paries membranaceus)</a:t>
            </a:r>
            <a:br>
              <a:rPr lang="en-US" altLang="en-US" sz="2000" b="1">
                <a:latin typeface="Comic Sans MS" panose="030F0702030302020204" pitchFamily="66" charset="0"/>
              </a:rPr>
            </a:br>
            <a:endParaRPr lang="sr-Cyrl-C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Medial wall</a:t>
            </a:r>
            <a:r>
              <a:rPr lang="sr-Cyrl-C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labyrinthine wall (paries labyrinthicus)</a:t>
            </a:r>
            <a:br>
              <a:rPr lang="en-US" altLang="en-US" sz="2000" b="1">
                <a:latin typeface="Comic Sans MS" panose="030F0702030302020204" pitchFamily="66" charset="0"/>
              </a:rPr>
            </a:br>
            <a:endParaRPr lang="sr-Cyrl-C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Anterior wall</a:t>
            </a:r>
            <a:r>
              <a:rPr lang="sr-Cyrl-C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carotid wall (paries caroticus)</a:t>
            </a:r>
            <a:br>
              <a:rPr lang="en-US" altLang="en-US" sz="2000" b="1">
                <a:latin typeface="Comic Sans MS" panose="030F0702030302020204" pitchFamily="66" charset="0"/>
              </a:rPr>
            </a:br>
            <a:endParaRPr lang="sr-Cyrl-C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Posterior wall</a:t>
            </a:r>
            <a:r>
              <a:rPr lang="sr-Cyrl-C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mastoid wall (paries mastoideus)</a:t>
            </a:r>
            <a:br>
              <a:rPr lang="en-US" altLang="en-US" sz="2000" b="1">
                <a:latin typeface="Comic Sans MS" panose="030F0702030302020204" pitchFamily="66" charset="0"/>
              </a:rPr>
            </a:br>
            <a:endParaRPr lang="sr-Cyrl-C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Superior wall (roof)</a:t>
            </a:r>
            <a:r>
              <a:rPr lang="sr-Cyrl-C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tegmental wall (paries tegmentalis)</a:t>
            </a:r>
            <a:br>
              <a:rPr lang="en-US" altLang="en-US" sz="2000" b="1">
                <a:latin typeface="Comic Sans MS" panose="030F0702030302020204" pitchFamily="66" charset="0"/>
              </a:rPr>
            </a:br>
            <a:endParaRPr lang="sr-Cyrl-C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Inferior wall (floor)</a:t>
            </a:r>
            <a:r>
              <a:rPr lang="sr-Cyrl-C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jugular wall (paries jugularis)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a:extLst>
              <a:ext uri="{FF2B5EF4-FFF2-40B4-BE49-F238E27FC236}">
                <a16:creationId xmlns:a16="http://schemas.microsoft.com/office/drawing/2014/main" id="{FAEC9514-D0A7-E1BE-3A58-245B2223748A}"/>
              </a:ext>
            </a:extLst>
          </p:cNvPr>
          <p:cNvSpPr>
            <a:spLocks noChangeArrowheads="1"/>
          </p:cNvSpPr>
          <p:nvPr/>
        </p:nvSpPr>
        <p:spPr bwMode="auto">
          <a:xfrm>
            <a:off x="428625" y="4357688"/>
            <a:ext cx="8501063"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Parts</a:t>
            </a:r>
            <a:r>
              <a:rPr lang="en-US" altLang="en-US" sz="2000" b="1">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2000" b="1">
              <a:latin typeface="Comic Sans MS" panose="030F0702030302020204" pitchFamily="66" charset="0"/>
            </a:endParaRPr>
          </a:p>
          <a:p>
            <a:pPr eaLnBrk="1" hangingPunct="1">
              <a:spcBef>
                <a:spcPct val="0"/>
              </a:spcBef>
              <a:buClrTx/>
              <a:buSzTx/>
              <a:buFont typeface="Arial" panose="020B0604020202020204" pitchFamily="34" charset="0"/>
              <a:buAutoNum type="arabicParenR"/>
            </a:pPr>
            <a:r>
              <a:rPr lang="en-US" altLang="en-US" sz="2000" b="1">
                <a:latin typeface="Comic Sans MS" panose="030F0702030302020204" pitchFamily="66" charset="0"/>
              </a:rPr>
              <a:t> </a:t>
            </a:r>
            <a:r>
              <a:rPr lang="en-GB" altLang="en-US" sz="2000" b="1">
                <a:latin typeface="Comic Sans MS" panose="030F0702030302020204" pitchFamily="66" charset="0"/>
              </a:rPr>
              <a:t>Auricle </a:t>
            </a:r>
            <a:r>
              <a:rPr lang="fr-FR" altLang="en-US" sz="2000" b="1">
                <a:latin typeface="Comic Sans MS" panose="030F0702030302020204" pitchFamily="66" charset="0"/>
              </a:rPr>
              <a:t>(</a:t>
            </a:r>
            <a:r>
              <a:rPr lang="en-US" altLang="en-US" sz="2000" b="1" i="1">
                <a:latin typeface="Comic Sans MS" panose="030F0702030302020204" pitchFamily="66" charset="0"/>
              </a:rPr>
              <a:t>auricula</a:t>
            </a:r>
            <a:r>
              <a:rPr lang="fr-FR" altLang="en-US" sz="2000" b="1" i="1">
                <a:latin typeface="Comic Sans MS" panose="030F0702030302020204" pitchFamily="66" charset="0"/>
              </a:rPr>
              <a:t>)</a:t>
            </a:r>
            <a:r>
              <a:rPr lang="en-US" altLang="en-US" sz="2000" b="1" i="1">
                <a:latin typeface="Comic Sans MS" panose="030F0702030302020204" pitchFamily="66" charset="0"/>
              </a:rPr>
              <a:t> </a:t>
            </a:r>
            <a:br>
              <a:rPr lang="en-US" altLang="en-US" sz="2000" b="1" i="1">
                <a:latin typeface="Comic Sans MS" panose="030F0702030302020204" pitchFamily="66" charset="0"/>
              </a:rPr>
            </a:br>
            <a:endParaRPr lang="en-US" altLang="en-US" sz="2000" b="1" i="1">
              <a:latin typeface="Comic Sans MS" panose="030F0702030302020204" pitchFamily="66" charset="0"/>
            </a:endParaRPr>
          </a:p>
          <a:p>
            <a:pPr eaLnBrk="1" hangingPunct="1">
              <a:spcBef>
                <a:spcPct val="0"/>
              </a:spcBef>
              <a:buClrTx/>
              <a:buSzTx/>
              <a:buFont typeface="Arial" panose="020B0604020202020204" pitchFamily="34" charset="0"/>
              <a:buAutoNum type="arabicParenR"/>
            </a:pPr>
            <a:r>
              <a:rPr lang="en-US" altLang="en-US" sz="2000" b="1">
                <a:latin typeface="Comic Sans MS" panose="030F0702030302020204" pitchFamily="66" charset="0"/>
              </a:rPr>
              <a:t> </a:t>
            </a:r>
            <a:r>
              <a:rPr lang="en-GB" altLang="en-US" sz="2000" b="1">
                <a:latin typeface="Comic Sans MS" panose="030F0702030302020204" pitchFamily="66" charset="0"/>
              </a:rPr>
              <a:t>External acoustic meatus </a:t>
            </a:r>
            <a:r>
              <a:rPr lang="en-US" altLang="en-US" sz="2000">
                <a:latin typeface="Comic Sans MS" panose="030F0702030302020204" pitchFamily="66" charset="0"/>
              </a:rPr>
              <a:t>(</a:t>
            </a:r>
            <a:r>
              <a:rPr lang="en-US" altLang="en-US" sz="2000" b="1" i="1">
                <a:latin typeface="Comic Sans MS" panose="030F0702030302020204" pitchFamily="66" charset="0"/>
              </a:rPr>
              <a:t>meatus acusticus externus</a:t>
            </a:r>
            <a:r>
              <a:rPr lang="en-US" altLang="en-US" sz="2000" i="1">
                <a:latin typeface="Comic Sans MS" panose="030F0702030302020204" pitchFamily="66" charset="0"/>
              </a:rPr>
              <a:t>) </a:t>
            </a:r>
            <a:r>
              <a:rPr lang="en-US" altLang="en-US" sz="2000" b="1">
                <a:latin typeface="Comic Sans MS" panose="030F0702030302020204" pitchFamily="66" charset="0"/>
              </a:rPr>
              <a:t>with</a:t>
            </a:r>
            <a:br>
              <a:rPr lang="en-US" altLang="en-US" sz="2000" b="1">
                <a:latin typeface="Comic Sans MS" panose="030F0702030302020204" pitchFamily="66" charset="0"/>
              </a:rPr>
            </a:br>
            <a:r>
              <a:rPr lang="en-US" altLang="en-US" sz="2000" b="1">
                <a:latin typeface="Comic Sans MS" panose="030F0702030302020204" pitchFamily="66" charset="0"/>
              </a:rPr>
              <a:t>   tympanic membrane </a:t>
            </a:r>
            <a:r>
              <a:rPr lang="en-US" altLang="en-US" sz="2000" b="1" i="1">
                <a:latin typeface="Comic Sans MS" panose="030F0702030302020204" pitchFamily="66" charset="0"/>
              </a:rPr>
              <a:t>(membrana tympani) </a:t>
            </a:r>
            <a:r>
              <a:rPr lang="en-US" altLang="en-US" sz="2000" b="1">
                <a:latin typeface="Comic Sans MS" panose="030F0702030302020204" pitchFamily="66" charset="0"/>
              </a:rPr>
              <a:t>at its end  </a:t>
            </a:r>
          </a:p>
        </p:txBody>
      </p:sp>
      <p:sp>
        <p:nvSpPr>
          <p:cNvPr id="9219" name="Rectangle 2">
            <a:extLst>
              <a:ext uri="{FF2B5EF4-FFF2-40B4-BE49-F238E27FC236}">
                <a16:creationId xmlns:a16="http://schemas.microsoft.com/office/drawing/2014/main" id="{47A50078-AC18-E239-42BE-FC5AABC0AEA7}"/>
              </a:ext>
            </a:extLst>
          </p:cNvPr>
          <p:cNvSpPr txBox="1">
            <a:spLocks noRot="1" noChangeArrowheads="1"/>
          </p:cNvSpPr>
          <p:nvPr/>
        </p:nvSpPr>
        <p:spPr bwMode="auto">
          <a:xfrm>
            <a:off x="1643063" y="428625"/>
            <a:ext cx="64293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External ear </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(auris externa)</a:t>
            </a:r>
          </a:p>
        </p:txBody>
      </p:sp>
      <p:pic>
        <p:nvPicPr>
          <p:cNvPr id="9220" name="Picture 3">
            <a:extLst>
              <a:ext uri="{FF2B5EF4-FFF2-40B4-BE49-F238E27FC236}">
                <a16:creationId xmlns:a16="http://schemas.microsoft.com/office/drawing/2014/main" id="{60061435-E8D6-2C8E-EAAA-881F60337C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92" t="20235" r="26436" b="28172"/>
          <a:stretch>
            <a:fillRect/>
          </a:stretch>
        </p:blipFill>
        <p:spPr bwMode="auto">
          <a:xfrm>
            <a:off x="2071688" y="1143000"/>
            <a:ext cx="4659312"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8D13798-E401-C0EA-2FD3-59E138CB4D30}"/>
              </a:ext>
            </a:extLst>
          </p:cNvPr>
          <p:cNvSpPr txBox="1">
            <a:spLocks noRot="1" noChangeArrowheads="1"/>
          </p:cNvSpPr>
          <p:nvPr/>
        </p:nvSpPr>
        <p:spPr bwMode="auto">
          <a:xfrm>
            <a:off x="684213" y="428625"/>
            <a:ext cx="7775575"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(cavum tympani) </a:t>
            </a:r>
            <a:br>
              <a:rPr lang="sr-Cyrl-CS" altLang="en-US" sz="2900" b="1" dirty="0">
                <a:solidFill>
                  <a:srgbClr val="FF8D3E"/>
                </a:solidFill>
                <a:effectLst>
                  <a:outerShdw blurRad="38100" dist="38100" dir="2700000" algn="tl">
                    <a:srgbClr val="000000"/>
                  </a:outerShdw>
                </a:effectLst>
                <a:latin typeface="Comic Sans MS" panose="030F0702030302020204" pitchFamily="66" charset="0"/>
              </a:rPr>
            </a:b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membranaceus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 </a:t>
            </a:r>
            <a:r>
              <a:rPr lang="en-GB" altLang="en-US" sz="2900" b="1" dirty="0">
                <a:solidFill>
                  <a:srgbClr val="FF8D3E"/>
                </a:solidFill>
                <a:effectLst>
                  <a:outerShdw blurRad="38100" dist="38100" dir="2700000" algn="tl">
                    <a:srgbClr val="000000"/>
                  </a:outerShdw>
                </a:effectLst>
                <a:latin typeface="Comic Sans MS" panose="030F0702030302020204" pitchFamily="66" charset="0"/>
              </a:rPr>
              <a:t>lateral wall</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37891" name="Picture 3">
            <a:extLst>
              <a:ext uri="{FF2B5EF4-FFF2-40B4-BE49-F238E27FC236}">
                <a16:creationId xmlns:a16="http://schemas.microsoft.com/office/drawing/2014/main" id="{D32D9484-D016-724F-D6B8-BEEEFDF3EA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3567" r="42191" b="37448"/>
          <a:stretch>
            <a:fillRect/>
          </a:stretch>
        </p:blipFill>
        <p:spPr bwMode="auto">
          <a:xfrm>
            <a:off x="4500563" y="2060575"/>
            <a:ext cx="4638675" cy="340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TextBox 4">
            <a:extLst>
              <a:ext uri="{FF2B5EF4-FFF2-40B4-BE49-F238E27FC236}">
                <a16:creationId xmlns:a16="http://schemas.microsoft.com/office/drawing/2014/main" id="{023728DD-C17E-4B01-21B9-0392379A90DD}"/>
              </a:ext>
            </a:extLst>
          </p:cNvPr>
          <p:cNvSpPr txBox="1">
            <a:spLocks noChangeArrowheads="1"/>
          </p:cNvSpPr>
          <p:nvPr/>
        </p:nvSpPr>
        <p:spPr bwMode="auto">
          <a:xfrm>
            <a:off x="571500" y="5715000"/>
            <a:ext cx="6569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a:latin typeface="Comic Sans MS" panose="030F0702030302020204" pitchFamily="66" charset="0"/>
              </a:rPr>
              <a:t>Inner surface of </a:t>
            </a:r>
            <a:r>
              <a:rPr lang="en-US" altLang="en-US" sz="1800">
                <a:latin typeface="Comic Sans MS" panose="030F0702030302020204" pitchFamily="66" charset="0"/>
              </a:rPr>
              <a:t>tympanic membrane is covered by </a:t>
            </a:r>
            <a:r>
              <a:rPr lang="en-GB" altLang="en-US" sz="1800">
                <a:latin typeface="Comic Sans MS" panose="030F0702030302020204" pitchFamily="66" charset="0"/>
              </a:rPr>
              <a:t>mucosa</a:t>
            </a:r>
            <a:r>
              <a:rPr lang="en-US" altLang="en-US" sz="1800">
                <a:latin typeface="Comic Sans MS" panose="030F0702030302020204" pitchFamily="66" charset="0"/>
              </a:rPr>
              <a:t>.</a:t>
            </a:r>
          </a:p>
        </p:txBody>
      </p:sp>
      <p:sp>
        <p:nvSpPr>
          <p:cNvPr id="94213" name="Rectangle 3">
            <a:extLst>
              <a:ext uri="{FF2B5EF4-FFF2-40B4-BE49-F238E27FC236}">
                <a16:creationId xmlns:a16="http://schemas.microsoft.com/office/drawing/2014/main" id="{D7F4E6C7-C72F-1A58-5261-FEBA295BB404}"/>
              </a:ext>
            </a:extLst>
          </p:cNvPr>
          <p:cNvSpPr txBox="1">
            <a:spLocks noChangeArrowheads="1"/>
          </p:cNvSpPr>
          <p:nvPr/>
        </p:nvSpPr>
        <p:spPr bwMode="auto">
          <a:xfrm>
            <a:off x="179512" y="1697374"/>
            <a:ext cx="4502150" cy="3891865"/>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GB" altLang="en-US" sz="1900" b="1" dirty="0">
                <a:latin typeface="Comic Sans MS" panose="030F0702030302020204" pitchFamily="66" charset="0"/>
              </a:rPr>
              <a:t>Separates tympanic cavity from</a:t>
            </a:r>
            <a:br>
              <a:rPr lang="en-GB" altLang="en-US" sz="1900" b="1" dirty="0">
                <a:latin typeface="Comic Sans MS" panose="030F0702030302020204" pitchFamily="66" charset="0"/>
              </a:rPr>
            </a:br>
            <a:r>
              <a:rPr lang="en-GB" altLang="en-US" sz="1900" b="1" dirty="0">
                <a:latin typeface="Comic Sans MS" panose="030F0702030302020204" pitchFamily="66" charset="0"/>
              </a:rPr>
              <a:t>external acoustic canal</a:t>
            </a:r>
          </a:p>
          <a:p>
            <a:pPr eaLnBrk="1" hangingPunct="1">
              <a:lnSpc>
                <a:spcPct val="90000"/>
              </a:lnSpc>
              <a:defRPr/>
            </a:pPr>
            <a:r>
              <a:rPr lang="en-GB" altLang="en-US" sz="1900" b="1" dirty="0">
                <a:latin typeface="Comic Sans MS" panose="030F0702030302020204" pitchFamily="66" charset="0"/>
              </a:rPr>
              <a:t>It consists of the tympanic membrane and the bony frame in which it is embedded</a:t>
            </a:r>
            <a:br>
              <a:rPr lang="sr-Cyrl-CS" altLang="en-US" sz="1900" b="1" dirty="0">
                <a:latin typeface="Comic Sans MS" panose="030F0702030302020204" pitchFamily="66" charset="0"/>
              </a:rPr>
            </a:br>
            <a:endParaRPr lang="sr-Cyrl-CS" altLang="en-US" sz="1900" b="1" dirty="0">
              <a:latin typeface="Comic Sans MS" panose="030F0702030302020204" pitchFamily="66" charset="0"/>
            </a:endParaRPr>
          </a:p>
          <a:p>
            <a:pPr eaLnBrk="1" hangingPunct="1">
              <a:lnSpc>
                <a:spcPct val="90000"/>
              </a:lnSpc>
              <a:defRPr/>
            </a:pPr>
            <a:r>
              <a:rPr lang="en-GB" altLang="en-US" sz="1900" b="1" dirty="0">
                <a:latin typeface="Comic Sans MS" panose="030F0702030302020204" pitchFamily="66" charset="0"/>
              </a:rPr>
              <a:t>Divides into 2 parts</a:t>
            </a:r>
            <a:r>
              <a:rPr lang="sr-Cyrl-CS" altLang="en-US" sz="1900" b="1" dirty="0">
                <a:latin typeface="Comic Sans MS" panose="030F0702030302020204" pitchFamily="66" charset="0"/>
              </a:rPr>
              <a:t>:</a:t>
            </a:r>
            <a:br>
              <a:rPr lang="sr-Cyrl-CS" altLang="en-US" sz="1900" b="1" dirty="0">
                <a:latin typeface="Comic Sans MS" panose="030F0702030302020204" pitchFamily="66" charset="0"/>
              </a:rPr>
            </a:br>
            <a:br>
              <a:rPr lang="sr-Cyrl-CS" altLang="en-US" sz="1900" b="1" dirty="0">
                <a:latin typeface="Comic Sans MS" panose="030F0702030302020204" pitchFamily="66" charset="0"/>
              </a:rPr>
            </a:br>
            <a:r>
              <a:rPr lang="sr-Cyrl-CS" altLang="en-US" sz="1900" b="1" dirty="0">
                <a:latin typeface="Comic Sans MS" panose="030F0702030302020204" pitchFamily="66" charset="0"/>
              </a:rPr>
              <a:t>а) </a:t>
            </a:r>
            <a:r>
              <a:rPr lang="en-GB" altLang="en-US" sz="1900" b="1" dirty="0">
                <a:latin typeface="Comic Sans MS" panose="030F0702030302020204" pitchFamily="66" charset="0"/>
              </a:rPr>
              <a:t>superior</a:t>
            </a:r>
            <a:r>
              <a:rPr lang="sr-Cyrl-CS" altLang="en-US" sz="1900" b="1" dirty="0">
                <a:latin typeface="Comic Sans MS" panose="030F0702030302020204" pitchFamily="66" charset="0"/>
              </a:rPr>
              <a:t>, </a:t>
            </a:r>
            <a:r>
              <a:rPr lang="en-GB" altLang="en-US" sz="1900" b="1" dirty="0">
                <a:latin typeface="Comic Sans MS" panose="030F0702030302020204" pitchFamily="66" charset="0"/>
              </a:rPr>
              <a:t>bony</a:t>
            </a:r>
            <a:r>
              <a:rPr lang="sr-Cyrl-CS" altLang="en-US" sz="1900" b="1" dirty="0">
                <a:latin typeface="Comic Sans MS" panose="030F0702030302020204" pitchFamily="66" charset="0"/>
              </a:rPr>
              <a:t>,</a:t>
            </a:r>
            <a:r>
              <a:rPr lang="en-GB" altLang="en-US" sz="1900" b="1" dirty="0">
                <a:latin typeface="Comic Sans MS" panose="030F0702030302020204" pitchFamily="66" charset="0"/>
              </a:rPr>
              <a:t>shorter part</a:t>
            </a:r>
            <a:br>
              <a:rPr lang="en-GB" altLang="en-US" sz="1900" b="1" dirty="0">
                <a:latin typeface="Comic Sans MS" panose="030F0702030302020204" pitchFamily="66" charset="0"/>
              </a:rPr>
            </a:br>
            <a:r>
              <a:rPr lang="en-GB" altLang="en-US" sz="1900" b="1" dirty="0">
                <a:latin typeface="Comic Sans MS" panose="030F0702030302020204" pitchFamily="66" charset="0"/>
              </a:rPr>
              <a:t> </a:t>
            </a:r>
            <a:r>
              <a:rPr lang="en-GB" altLang="en-US" sz="1900" dirty="0">
                <a:latin typeface="Comic Sans MS" panose="030F0702030302020204" pitchFamily="66" charset="0"/>
              </a:rPr>
              <a:t>wall </a:t>
            </a:r>
            <a:r>
              <a:rPr lang="en-GB" sz="1800" dirty="0">
                <a:highlight>
                  <a:srgbClr val="FFFFFF"/>
                </a:highlight>
                <a:latin typeface="Comic Sans MS" panose="030F0702030302020204" pitchFamily="66" charset="0"/>
              </a:rPr>
              <a:t>of the epitympanic recess (superior level of tympanic cavity)</a:t>
            </a:r>
            <a:br>
              <a:rPr lang="sr-Cyrl-CS" altLang="en-US" sz="1900" b="1" dirty="0">
                <a:latin typeface="Comic Sans MS" panose="030F0702030302020204" pitchFamily="66" charset="0"/>
              </a:rPr>
            </a:br>
            <a:br>
              <a:rPr lang="sr-Cyrl-CS" altLang="en-US" sz="1900" b="1" dirty="0">
                <a:latin typeface="Comic Sans MS" panose="030F0702030302020204" pitchFamily="66" charset="0"/>
              </a:rPr>
            </a:br>
            <a:r>
              <a:rPr lang="en-GB" altLang="en-US" sz="1900" b="1" dirty="0">
                <a:latin typeface="Comic Sans MS" panose="030F0702030302020204" pitchFamily="66" charset="0"/>
              </a:rPr>
              <a:t>b</a:t>
            </a:r>
            <a:r>
              <a:rPr lang="sr-Cyrl-CS" altLang="en-US" sz="1900" b="1" dirty="0">
                <a:latin typeface="Comic Sans MS" panose="030F0702030302020204" pitchFamily="66" charset="0"/>
              </a:rPr>
              <a:t>) </a:t>
            </a:r>
            <a:r>
              <a:rPr lang="en-GB" altLang="en-US" sz="1900" b="1" dirty="0">
                <a:latin typeface="Comic Sans MS" panose="030F0702030302020204" pitchFamily="66" charset="0"/>
              </a:rPr>
              <a:t>inferior</a:t>
            </a:r>
            <a:r>
              <a:rPr lang="sr-Cyrl-CS" altLang="en-US" sz="1900" b="1" dirty="0">
                <a:latin typeface="Comic Sans MS" panose="030F0702030302020204" pitchFamily="66" charset="0"/>
              </a:rPr>
              <a:t>, </a:t>
            </a:r>
            <a:r>
              <a:rPr lang="en-GB" altLang="en-US" sz="1900" b="1" dirty="0">
                <a:latin typeface="Comic Sans MS" panose="030F0702030302020204" pitchFamily="66" charset="0"/>
              </a:rPr>
              <a:t>membranous part</a:t>
            </a:r>
            <a:r>
              <a:rPr lang="sr-Cyrl-CS" altLang="en-US" sz="1900" b="1" dirty="0">
                <a:latin typeface="Comic Sans MS" panose="030F0702030302020204" pitchFamily="66" charset="0"/>
              </a:rPr>
              <a:t>,</a:t>
            </a:r>
            <a:br>
              <a:rPr lang="sr-Cyrl-CS" altLang="en-US" sz="1900" b="1" dirty="0">
                <a:latin typeface="Comic Sans MS" panose="030F0702030302020204" pitchFamily="66" charset="0"/>
              </a:rPr>
            </a:br>
            <a:r>
              <a:rPr lang="sr-Cyrl-CS" altLang="en-US" sz="1900" b="1" dirty="0">
                <a:latin typeface="Comic Sans MS" panose="030F0702030302020204" pitchFamily="66" charset="0"/>
              </a:rPr>
              <a:t>  </a:t>
            </a:r>
            <a:r>
              <a:rPr lang="en-GB" altLang="en-US" sz="1900" b="1" dirty="0">
                <a:latin typeface="Comic Sans MS" panose="030F0702030302020204" pitchFamily="66" charset="0"/>
              </a:rPr>
              <a:t> made of tympanic membrane</a:t>
            </a:r>
            <a:endParaRPr lang="sr-Cyrl-CS" altLang="en-US" sz="1900" b="1" dirty="0">
              <a:latin typeface="Comic Sans MS" panose="030F0702030302020204" pitchFamily="66"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9E8A0126-BFC8-3AD4-AB3C-F21E27CBC84E}"/>
              </a:ext>
            </a:extLst>
          </p:cNvPr>
          <p:cNvSpPr txBox="1">
            <a:spLocks noRot="1" noChangeArrowheads="1"/>
          </p:cNvSpPr>
          <p:nvPr/>
        </p:nvSpPr>
        <p:spPr bwMode="auto">
          <a:xfrm>
            <a:off x="1258888" y="211138"/>
            <a:ext cx="66436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cavum tympani) </a:t>
            </a:r>
            <a:endParaRPr lang="sr-Cyrl-CS" altLang="en-US" sz="2700" b="1" dirty="0">
              <a:solidFill>
                <a:srgbClr val="FF8D3E"/>
              </a:solidFill>
              <a:effectLst>
                <a:outerShdw blurRad="38100" dist="38100" dir="2700000" algn="tl">
                  <a:srgbClr val="000000"/>
                </a:outerShdw>
              </a:effectLst>
              <a:latin typeface="Comic Sans MS" panose="030F0702030302020204" pitchFamily="66" charset="0"/>
            </a:endParaRPr>
          </a:p>
          <a:p>
            <a:pPr algn="ctr" eaLnBrk="1" hangingPunct="1">
              <a:buFont typeface="Arial" panose="020B0604020202020204" pitchFamily="34" charset="0"/>
              <a:buNone/>
              <a:defRPr/>
            </a:pP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labyrithicus</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 </a:t>
            </a:r>
            <a:r>
              <a:rPr lang="en-GB" altLang="en-US" sz="2700" b="1" dirty="0">
                <a:solidFill>
                  <a:srgbClr val="FF8D3E"/>
                </a:solidFill>
                <a:effectLst>
                  <a:outerShdw blurRad="38100" dist="38100" dir="2700000" algn="tl">
                    <a:srgbClr val="000000"/>
                  </a:outerShdw>
                </a:effectLst>
                <a:latin typeface="Comic Sans MS" panose="030F0702030302020204" pitchFamily="66" charset="0"/>
              </a:rPr>
              <a:t>medial wall</a:t>
            </a:r>
            <a:endParaRPr lang="en-US" altLang="en-US" sz="27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38915" name="Picture 4">
            <a:extLst>
              <a:ext uri="{FF2B5EF4-FFF2-40B4-BE49-F238E27FC236}">
                <a16:creationId xmlns:a16="http://schemas.microsoft.com/office/drawing/2014/main" id="{59302513-F4A2-F96D-0CA1-D629B4E203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6509" r="38239" b="38387"/>
          <a:stretch>
            <a:fillRect/>
          </a:stretch>
        </p:blipFill>
        <p:spPr bwMode="auto">
          <a:xfrm>
            <a:off x="323850" y="1343025"/>
            <a:ext cx="38354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Rectangle 5">
            <a:extLst>
              <a:ext uri="{FF2B5EF4-FFF2-40B4-BE49-F238E27FC236}">
                <a16:creationId xmlns:a16="http://schemas.microsoft.com/office/drawing/2014/main" id="{DB03E42B-4BAB-A01B-AC86-58E5A6110261}"/>
              </a:ext>
            </a:extLst>
          </p:cNvPr>
          <p:cNvSpPr>
            <a:spLocks noChangeArrowheads="1"/>
          </p:cNvSpPr>
          <p:nvPr/>
        </p:nvSpPr>
        <p:spPr bwMode="auto">
          <a:xfrm>
            <a:off x="295275" y="4283075"/>
            <a:ext cx="852487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Cyrl-CS" altLang="en-US" sz="2000">
                <a:latin typeface="Comic Sans MS" panose="030F0702030302020204" pitchFamily="66" charset="0"/>
              </a:rPr>
              <a:t>- </a:t>
            </a:r>
            <a:r>
              <a:rPr lang="en-GB" altLang="en-US" sz="1800" b="1">
                <a:latin typeface="Comic Sans MS" panose="030F0702030302020204" pitchFamily="66" charset="0"/>
              </a:rPr>
              <a:t>Promontory (</a:t>
            </a:r>
            <a:r>
              <a:rPr lang="en-US" altLang="en-US" sz="1800" b="1">
                <a:latin typeface="Comic Sans MS" panose="030F0702030302020204" pitchFamily="66" charset="0"/>
              </a:rPr>
              <a:t>promontorium)</a:t>
            </a:r>
            <a:r>
              <a:rPr lang="en-US" altLang="en-US" sz="1800">
                <a:latin typeface="Comic Sans MS" panose="030F0702030302020204" pitchFamily="66" charset="0"/>
              </a:rPr>
              <a:t> – rounded hollow prominence </a:t>
            </a:r>
            <a:r>
              <a:rPr lang="en-GB" altLang="en-US" sz="1800">
                <a:latin typeface="Comic Sans MS" panose="030F0702030302020204" pitchFamily="66" charset="0"/>
              </a:rPr>
              <a:t>formed by</a:t>
            </a:r>
            <a:br>
              <a:rPr lang="en-GB" altLang="en-US" sz="1800">
                <a:latin typeface="Comic Sans MS" panose="030F0702030302020204" pitchFamily="66" charset="0"/>
              </a:rPr>
            </a:br>
            <a:r>
              <a:rPr lang="en-GB" altLang="en-US" sz="1800">
                <a:latin typeface="Comic Sans MS" panose="030F0702030302020204" pitchFamily="66" charset="0"/>
              </a:rPr>
              <a:t>   the initial part (basal turn) of the cochlea which is the part of bonny</a:t>
            </a:r>
            <a:br>
              <a:rPr lang="en-GB" altLang="en-US" sz="1800">
                <a:latin typeface="Comic Sans MS" panose="030F0702030302020204" pitchFamily="66" charset="0"/>
              </a:rPr>
            </a:br>
            <a:r>
              <a:rPr lang="en-GB" altLang="en-US" sz="1800">
                <a:latin typeface="Comic Sans MS" panose="030F0702030302020204" pitchFamily="66" charset="0"/>
              </a:rPr>
              <a:t>   labyrinth of inner ear</a:t>
            </a:r>
            <a:r>
              <a:rPr lang="sr-Cyrl-CS" altLang="en-US" sz="1800">
                <a:latin typeface="Comic Sans MS" panose="030F0702030302020204" pitchFamily="66" charset="0"/>
              </a:rPr>
              <a:t>)</a:t>
            </a:r>
            <a:r>
              <a:rPr lang="en-GB" altLang="en-US" sz="1800">
                <a:latin typeface="Comic Sans MS" panose="030F0702030302020204" pitchFamily="66" charset="0"/>
              </a:rPr>
              <a:t> located at opposite side of this wall</a:t>
            </a:r>
            <a:br>
              <a:rPr lang="en-GB" altLang="en-US" sz="1800">
                <a:latin typeface="Comic Sans MS" panose="030F0702030302020204" pitchFamily="66" charset="0"/>
              </a:rPr>
            </a:br>
            <a:endParaRPr lang="sr-Cyrl-CS" altLang="en-US" sz="18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US" altLang="en-US" sz="1800" b="1">
                <a:latin typeface="Comic Sans MS" panose="030F0702030302020204" pitchFamily="66" charset="0"/>
              </a:rPr>
              <a:t>Groove of promontory (sulcus promontory)</a:t>
            </a:r>
            <a:r>
              <a:rPr lang="en-US" altLang="en-US" sz="1800">
                <a:latin typeface="Comic Sans MS" panose="030F0702030302020204" pitchFamily="66" charset="0"/>
              </a:rPr>
              <a:t> - </a:t>
            </a:r>
            <a:r>
              <a:rPr lang="en-GB" altLang="en-US" sz="1800">
                <a:latin typeface="Comic Sans MS" panose="030F0702030302020204" pitchFamily="66" charset="0"/>
              </a:rPr>
              <a:t>vertical groove on the</a:t>
            </a:r>
            <a:br>
              <a:rPr lang="en-GB" altLang="en-US" sz="1800">
                <a:latin typeface="Comic Sans MS" panose="030F0702030302020204" pitchFamily="66" charset="0"/>
              </a:rPr>
            </a:br>
            <a:r>
              <a:rPr lang="en-GB" altLang="en-US" sz="1800">
                <a:latin typeface="Comic Sans MS" panose="030F0702030302020204" pitchFamily="66" charset="0"/>
              </a:rPr>
              <a:t>   surface of promontory, for upward passing of </a:t>
            </a:r>
            <a:r>
              <a:rPr lang="en-US" altLang="en-US" sz="1800">
                <a:latin typeface="Comic Sans MS" panose="030F0702030302020204" pitchFamily="66" charset="0"/>
              </a:rPr>
              <a:t>n. tympanicus, its joining with</a:t>
            </a:r>
            <a:br>
              <a:rPr lang="en-US" altLang="en-US" sz="1800">
                <a:latin typeface="Comic Sans MS" panose="030F0702030302020204" pitchFamily="66" charset="0"/>
              </a:rPr>
            </a:br>
            <a:r>
              <a:rPr lang="en-US" altLang="en-US" sz="1800">
                <a:latin typeface="Comic Sans MS" panose="030F0702030302020204" pitchFamily="66" charset="0"/>
              </a:rPr>
              <a:t>   nn. caroticotympanici and forming of tympanic plexus (plexus tympanicus)</a:t>
            </a:r>
            <a:endParaRPr lang="sr-Cyrl-CS" altLang="en-US" sz="1800">
              <a:latin typeface="Comic Sans MS" panose="030F0702030302020204" pitchFamily="66" charset="0"/>
            </a:endParaRPr>
          </a:p>
        </p:txBody>
      </p:sp>
      <p:pic>
        <p:nvPicPr>
          <p:cNvPr id="38917" name="Picture 2">
            <a:extLst>
              <a:ext uri="{FF2B5EF4-FFF2-40B4-BE49-F238E27FC236}">
                <a16:creationId xmlns:a16="http://schemas.microsoft.com/office/drawing/2014/main" id="{5C363E1F-3B3D-2595-E38B-E3DE4E127F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007"/>
          <a:stretch>
            <a:fillRect/>
          </a:stretch>
        </p:blipFill>
        <p:spPr bwMode="auto">
          <a:xfrm>
            <a:off x="4254500" y="1628775"/>
            <a:ext cx="4591050"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2BE7F04E-F44A-152E-22B8-A7C35649E4D6}"/>
              </a:ext>
            </a:extLst>
          </p:cNvPr>
          <p:cNvSpPr txBox="1">
            <a:spLocks noRot="1" noChangeArrowheads="1"/>
          </p:cNvSpPr>
          <p:nvPr/>
        </p:nvSpPr>
        <p:spPr bwMode="auto">
          <a:xfrm>
            <a:off x="15875" y="231775"/>
            <a:ext cx="6643688"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cavum tympani) </a:t>
            </a:r>
            <a:endParaRPr lang="sr-Cyrl-CS" altLang="en-US" sz="2700" b="1" dirty="0">
              <a:solidFill>
                <a:srgbClr val="FF8D3E"/>
              </a:solidFill>
              <a:effectLst>
                <a:outerShdw blurRad="38100" dist="38100" dir="2700000" algn="tl">
                  <a:srgbClr val="000000"/>
                </a:outerShdw>
              </a:effectLst>
              <a:latin typeface="Comic Sans MS" panose="030F0702030302020204" pitchFamily="66" charset="0"/>
            </a:endParaRPr>
          </a:p>
          <a:p>
            <a:pPr algn="ctr" eaLnBrk="1" hangingPunct="1">
              <a:buFont typeface="Arial" panose="020B0604020202020204" pitchFamily="34" charset="0"/>
              <a:buNone/>
              <a:defRPr/>
            </a:pP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labyrithicus</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 </a:t>
            </a:r>
            <a:r>
              <a:rPr lang="en-GB" altLang="en-US" sz="2700" b="1" dirty="0">
                <a:solidFill>
                  <a:srgbClr val="FF8D3E"/>
                </a:solidFill>
                <a:effectLst>
                  <a:outerShdw blurRad="38100" dist="38100" dir="2700000" algn="tl">
                    <a:srgbClr val="000000"/>
                  </a:outerShdw>
                </a:effectLst>
                <a:latin typeface="Comic Sans MS" panose="030F0702030302020204" pitchFamily="66" charset="0"/>
              </a:rPr>
              <a:t>medial wall</a:t>
            </a:r>
            <a:endParaRPr lang="en-US" altLang="en-US" sz="27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39939" name="Picture 4">
            <a:extLst>
              <a:ext uri="{FF2B5EF4-FFF2-40B4-BE49-F238E27FC236}">
                <a16:creationId xmlns:a16="http://schemas.microsoft.com/office/drawing/2014/main" id="{74B34604-4AAD-D4F3-61FB-7BC99FF25F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6509" r="38239" b="38387"/>
          <a:stretch>
            <a:fillRect/>
          </a:stretch>
        </p:blipFill>
        <p:spPr bwMode="auto">
          <a:xfrm>
            <a:off x="539750" y="1231900"/>
            <a:ext cx="3527425"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Rectangle 5">
            <a:extLst>
              <a:ext uri="{FF2B5EF4-FFF2-40B4-BE49-F238E27FC236}">
                <a16:creationId xmlns:a16="http://schemas.microsoft.com/office/drawing/2014/main" id="{205BFDF0-D54A-F1C6-4BDE-6C18432AFC73}"/>
              </a:ext>
            </a:extLst>
          </p:cNvPr>
          <p:cNvSpPr>
            <a:spLocks noChangeArrowheads="1"/>
          </p:cNvSpPr>
          <p:nvPr/>
        </p:nvSpPr>
        <p:spPr bwMode="auto">
          <a:xfrm>
            <a:off x="295226" y="3981079"/>
            <a:ext cx="8848774" cy="2616101"/>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sr-Cyrl-CS" altLang="en-US" sz="1800" dirty="0">
                <a:latin typeface="Comic Sans MS" panose="030F0702030302020204" pitchFamily="66" charset="0"/>
              </a:rPr>
              <a:t>- </a:t>
            </a:r>
            <a:r>
              <a:rPr lang="en-GB" altLang="en-US" sz="1800" b="1" dirty="0">
                <a:latin typeface="Comic Sans MS" panose="030F0702030302020204" pitchFamily="66" charset="0"/>
              </a:rPr>
              <a:t>Oval window (</a:t>
            </a:r>
            <a:r>
              <a:rPr lang="en-US" altLang="en-US" sz="1800" b="1" dirty="0">
                <a:latin typeface="Comic Sans MS" panose="030F0702030302020204" pitchFamily="66" charset="0"/>
              </a:rPr>
              <a:t>Fenestra vestibuli) </a:t>
            </a:r>
            <a:r>
              <a:rPr lang="en-US" altLang="en-US" sz="1800" dirty="0">
                <a:latin typeface="Comic Sans MS" panose="030F0702030302020204" pitchFamily="66" charset="0"/>
              </a:rPr>
              <a:t>– opening located superior and posterior to</a:t>
            </a:r>
            <a:br>
              <a:rPr lang="en-US" altLang="en-US" sz="1800" dirty="0">
                <a:latin typeface="Comic Sans MS" panose="030F0702030302020204" pitchFamily="66" charset="0"/>
              </a:rPr>
            </a:br>
            <a:r>
              <a:rPr lang="en-US" altLang="en-US" sz="1800" dirty="0">
                <a:latin typeface="Comic Sans MS" panose="030F0702030302020204" pitchFamily="66" charset="0"/>
              </a:rPr>
              <a:t>  promontory; base of stapes closes and move medially and laterally in this</a:t>
            </a:r>
            <a:br>
              <a:rPr lang="en-US" altLang="en-US" sz="1800" dirty="0">
                <a:latin typeface="Comic Sans MS" panose="030F0702030302020204" pitchFamily="66" charset="0"/>
              </a:rPr>
            </a:br>
            <a:r>
              <a:rPr lang="en-US" altLang="en-US" sz="1800" dirty="0">
                <a:latin typeface="Comic Sans MS" panose="030F0702030302020204" pitchFamily="66" charset="0"/>
              </a:rPr>
              <a:t>  window which is communication </a:t>
            </a:r>
            <a:r>
              <a:rPr lang="en-GB" altLang="en-US" sz="1800" dirty="0">
                <a:latin typeface="Comic Sans MS" panose="030F0702030302020204" pitchFamily="66" charset="0"/>
              </a:rPr>
              <a:t>of tympanic cavity with  </a:t>
            </a:r>
            <a:r>
              <a:rPr lang="en-US" altLang="en-US" sz="1800" dirty="0">
                <a:latin typeface="Comic Sans MS" panose="030F0702030302020204" pitchFamily="66" charset="0"/>
              </a:rPr>
              <a:t>scala vestibuli (upper</a:t>
            </a:r>
            <a:br>
              <a:rPr lang="en-US" altLang="en-US" sz="1800" dirty="0">
                <a:latin typeface="Comic Sans MS" panose="030F0702030302020204" pitchFamily="66" charset="0"/>
              </a:rPr>
            </a:br>
            <a:r>
              <a:rPr lang="en-US" altLang="en-US" sz="1800" dirty="0">
                <a:latin typeface="Comic Sans MS" panose="030F0702030302020204" pitchFamily="66" charset="0"/>
              </a:rPr>
              <a:t>  level of the inner ear)</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US" altLang="en-US" sz="1800" b="1" dirty="0">
                <a:latin typeface="Comic Sans MS" panose="030F0702030302020204" pitchFamily="66" charset="0"/>
              </a:rPr>
              <a:t>Round window (Fenestra cochleae)</a:t>
            </a:r>
            <a:r>
              <a:rPr lang="en-US" altLang="en-US" sz="1800" dirty="0">
                <a:latin typeface="Comic Sans MS" panose="030F0702030302020204" pitchFamily="66" charset="0"/>
              </a:rPr>
              <a:t> - opening located inferior and posterior to</a:t>
            </a:r>
            <a:br>
              <a:rPr lang="en-US" altLang="en-US" sz="1800" dirty="0">
                <a:latin typeface="Comic Sans MS" panose="030F0702030302020204" pitchFamily="66" charset="0"/>
              </a:rPr>
            </a:br>
            <a:r>
              <a:rPr lang="en-US" altLang="en-US" sz="1800" dirty="0">
                <a:latin typeface="Comic Sans MS" panose="030F0702030302020204" pitchFamily="66" charset="0"/>
              </a:rPr>
              <a:t>  promontory; closed by secondary tympanic membrane </a:t>
            </a:r>
            <a:r>
              <a:rPr lang="en-GB" sz="1800" dirty="0">
                <a:highlight>
                  <a:srgbClr val="FFFFFF"/>
                </a:highlight>
                <a:latin typeface="Comic Sans MS" panose="030F0702030302020204" pitchFamily="66" charset="0"/>
              </a:rPr>
              <a:t>which vibrates with</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opposite phase to vibrations entering the inner ear through the oval window,</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that is important for transmission of sound; communicates with</a:t>
            </a:r>
            <a:r>
              <a:rPr lang="sr-Cyrl-CS" altLang="en-US" sz="1800" dirty="0">
                <a:latin typeface="Comic Sans MS" panose="030F0702030302020204" pitchFamily="66" charset="0"/>
              </a:rPr>
              <a:t> </a:t>
            </a:r>
            <a:r>
              <a:rPr lang="en-US" altLang="en-US" sz="1800" dirty="0">
                <a:latin typeface="Comic Sans MS" panose="030F0702030302020204" pitchFamily="66" charset="0"/>
              </a:rPr>
              <a:t>scala tympani</a:t>
            </a:r>
            <a:br>
              <a:rPr lang="en-GB" altLang="en-US" sz="1800" dirty="0">
                <a:latin typeface="Comic Sans MS" panose="030F0702030302020204" pitchFamily="66" charset="0"/>
              </a:rPr>
            </a:br>
            <a:r>
              <a:rPr lang="en-GB" altLang="en-US" sz="1800" dirty="0">
                <a:latin typeface="Comic Sans MS" panose="030F0702030302020204" pitchFamily="66" charset="0"/>
              </a:rPr>
              <a:t>  (lower level of inner ear)</a:t>
            </a:r>
            <a:endParaRPr lang="sr-Cyrl-CS" altLang="en-US" sz="1800" dirty="0">
              <a:latin typeface="Comic Sans MS" panose="030F0702030302020204" pitchFamily="66" charset="0"/>
            </a:endParaRPr>
          </a:p>
        </p:txBody>
      </p:sp>
      <p:pic>
        <p:nvPicPr>
          <p:cNvPr id="39941" name="Picture 1">
            <a:extLst>
              <a:ext uri="{FF2B5EF4-FFF2-40B4-BE49-F238E27FC236}">
                <a16:creationId xmlns:a16="http://schemas.microsoft.com/office/drawing/2014/main" id="{69B64AE5-736E-8ED4-2911-4D76B41F3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007"/>
          <a:stretch>
            <a:fillRect/>
          </a:stretch>
        </p:blipFill>
        <p:spPr bwMode="auto">
          <a:xfrm>
            <a:off x="4076700" y="1390650"/>
            <a:ext cx="4740275"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TextBox 1">
            <a:extLst>
              <a:ext uri="{FF2B5EF4-FFF2-40B4-BE49-F238E27FC236}">
                <a16:creationId xmlns:a16="http://schemas.microsoft.com/office/drawing/2014/main" id="{55A8E5F0-256A-0856-C651-975A96E39281}"/>
              </a:ext>
            </a:extLst>
          </p:cNvPr>
          <p:cNvSpPr txBox="1">
            <a:spLocks noChangeArrowheads="1"/>
          </p:cNvSpPr>
          <p:nvPr/>
        </p:nvSpPr>
        <p:spPr bwMode="auto">
          <a:xfrm>
            <a:off x="6156325" y="552450"/>
            <a:ext cx="2728913" cy="646113"/>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b="1">
                <a:latin typeface="Comic Sans MS" panose="030F0702030302020204" pitchFamily="66" charset="0"/>
              </a:rPr>
              <a:t>Separates internal ear</a:t>
            </a:r>
            <a:br>
              <a:rPr lang="en-GB" altLang="en-US" b="1">
                <a:latin typeface="Comic Sans MS" panose="030F0702030302020204" pitchFamily="66" charset="0"/>
              </a:rPr>
            </a:br>
            <a:r>
              <a:rPr lang="en-GB" altLang="en-US" b="1">
                <a:latin typeface="Comic Sans MS" panose="030F0702030302020204" pitchFamily="66" charset="0"/>
              </a:rPr>
              <a:t>from tympanic cavity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DA661878-FCC6-784D-5CF9-E9A18A1C708E}"/>
              </a:ext>
            </a:extLst>
          </p:cNvPr>
          <p:cNvSpPr txBox="1">
            <a:spLocks noRot="1" noChangeArrowheads="1"/>
          </p:cNvSpPr>
          <p:nvPr/>
        </p:nvSpPr>
        <p:spPr bwMode="auto">
          <a:xfrm>
            <a:off x="1258888" y="211138"/>
            <a:ext cx="66436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cavum tympani) </a:t>
            </a:r>
            <a:endParaRPr lang="sr-Cyrl-CS" altLang="en-US" sz="2700" b="1" dirty="0">
              <a:solidFill>
                <a:srgbClr val="FF8D3E"/>
              </a:solidFill>
              <a:effectLst>
                <a:outerShdw blurRad="38100" dist="38100" dir="2700000" algn="tl">
                  <a:srgbClr val="000000"/>
                </a:outerShdw>
              </a:effectLst>
              <a:latin typeface="Comic Sans MS" panose="030F0702030302020204" pitchFamily="66" charset="0"/>
            </a:endParaRPr>
          </a:p>
          <a:p>
            <a:pPr algn="ctr" eaLnBrk="1" hangingPunct="1">
              <a:buFont typeface="Arial" panose="020B0604020202020204" pitchFamily="34" charset="0"/>
              <a:buNone/>
              <a:defRPr/>
            </a:pP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labyrithicus</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 </a:t>
            </a:r>
            <a:r>
              <a:rPr lang="en-GB" altLang="en-US" sz="2700" b="1" dirty="0">
                <a:solidFill>
                  <a:srgbClr val="FF8D3E"/>
                </a:solidFill>
                <a:effectLst>
                  <a:outerShdw blurRad="38100" dist="38100" dir="2700000" algn="tl">
                    <a:srgbClr val="000000"/>
                  </a:outerShdw>
                </a:effectLst>
                <a:latin typeface="Comic Sans MS" panose="030F0702030302020204" pitchFamily="66" charset="0"/>
              </a:rPr>
              <a:t>medial wall</a:t>
            </a:r>
            <a:endParaRPr lang="en-US" altLang="en-US" sz="27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40963" name="Picture 4">
            <a:extLst>
              <a:ext uri="{FF2B5EF4-FFF2-40B4-BE49-F238E27FC236}">
                <a16:creationId xmlns:a16="http://schemas.microsoft.com/office/drawing/2014/main" id="{162BC29A-B400-C1EF-BBD7-0861DB79F5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6509" r="38239" b="38387"/>
          <a:stretch>
            <a:fillRect/>
          </a:stretch>
        </p:blipFill>
        <p:spPr bwMode="auto">
          <a:xfrm>
            <a:off x="539750" y="1231900"/>
            <a:ext cx="3527425"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6">
            <a:extLst>
              <a:ext uri="{FF2B5EF4-FFF2-40B4-BE49-F238E27FC236}">
                <a16:creationId xmlns:a16="http://schemas.microsoft.com/office/drawing/2014/main" id="{7DC4E2E4-FB97-F100-D21A-378C021D40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2716" t="28172" r="31396" b="22218"/>
          <a:stretch>
            <a:fillRect/>
          </a:stretch>
        </p:blipFill>
        <p:spPr bwMode="auto">
          <a:xfrm>
            <a:off x="4581525" y="1330325"/>
            <a:ext cx="38481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Rectangle 5">
            <a:extLst>
              <a:ext uri="{FF2B5EF4-FFF2-40B4-BE49-F238E27FC236}">
                <a16:creationId xmlns:a16="http://schemas.microsoft.com/office/drawing/2014/main" id="{E009B530-3730-ACF5-5953-68C5573EA408}"/>
              </a:ext>
            </a:extLst>
          </p:cNvPr>
          <p:cNvSpPr>
            <a:spLocks noChangeArrowheads="1"/>
          </p:cNvSpPr>
          <p:nvPr/>
        </p:nvSpPr>
        <p:spPr bwMode="auto">
          <a:xfrm>
            <a:off x="295275" y="4292600"/>
            <a:ext cx="88487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US" altLang="en-US" sz="1800" b="1">
                <a:latin typeface="Comic Sans MS" panose="030F0702030302020204" pitchFamily="66" charset="0"/>
              </a:rPr>
              <a:t>Prominence of facial canal (Prominentia canalis facialis) </a:t>
            </a:r>
            <a:r>
              <a:rPr lang="en-US" altLang="en-US" sz="1800">
                <a:latin typeface="Comic Sans MS" panose="030F0702030302020204" pitchFamily="66" charset="0"/>
              </a:rPr>
              <a:t>- i</a:t>
            </a:r>
            <a:r>
              <a:rPr lang="en-GB" altLang="en-US" sz="1800">
                <a:latin typeface="Comic Sans MS" panose="030F0702030302020204" pitchFamily="66" charset="0"/>
              </a:rPr>
              <a:t>ndicates the</a:t>
            </a:r>
            <a:br>
              <a:rPr lang="en-GB" altLang="en-US" sz="1800">
                <a:latin typeface="Comic Sans MS" panose="030F0702030302020204" pitchFamily="66" charset="0"/>
              </a:rPr>
            </a:br>
            <a:r>
              <a:rPr lang="en-GB" altLang="en-US" sz="1800">
                <a:latin typeface="Comic Sans MS" panose="030F0702030302020204" pitchFamily="66" charset="0"/>
              </a:rPr>
              <a:t>  position of the bony canal in which the facial nerve is contained; this canal</a:t>
            </a:r>
            <a:br>
              <a:rPr lang="en-GB" altLang="en-US" sz="1800">
                <a:latin typeface="Comic Sans MS" panose="030F0702030302020204" pitchFamily="66" charset="0"/>
              </a:rPr>
            </a:br>
            <a:r>
              <a:rPr lang="en-GB" altLang="en-US" sz="1800">
                <a:latin typeface="Comic Sans MS" panose="030F0702030302020204" pitchFamily="66" charset="0"/>
              </a:rPr>
              <a:t>  traverses the labyrinthic wall of the tympanic cavity above the fenestra</a:t>
            </a:r>
            <a:br>
              <a:rPr lang="en-GB" altLang="en-US" sz="1800">
                <a:latin typeface="Comic Sans MS" panose="030F0702030302020204" pitchFamily="66" charset="0"/>
              </a:rPr>
            </a:br>
            <a:r>
              <a:rPr lang="en-GB" altLang="en-US" sz="1800">
                <a:latin typeface="Comic Sans MS" panose="030F0702030302020204" pitchFamily="66" charset="0"/>
              </a:rPr>
              <a:t>  vestibuli, and behind that opening curves nearly vertically downward along the</a:t>
            </a:r>
            <a:br>
              <a:rPr lang="en-GB" altLang="en-US" sz="1800">
                <a:latin typeface="Comic Sans MS" panose="030F0702030302020204" pitchFamily="66" charset="0"/>
              </a:rPr>
            </a:br>
            <a:r>
              <a:rPr lang="en-GB" altLang="en-US" sz="1800">
                <a:latin typeface="Comic Sans MS" panose="030F0702030302020204" pitchFamily="66" charset="0"/>
              </a:rPr>
              <a:t>   mastoid wall.</a:t>
            </a:r>
            <a:endParaRPr lang="sr-Cyrl-CS" altLang="en-US" sz="1800">
              <a:latin typeface="Comic Sans MS" panose="030F0702030302020204" pitchFamily="66"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07693211-A1E8-3E67-E122-6497ABDD6234}"/>
              </a:ext>
            </a:extLst>
          </p:cNvPr>
          <p:cNvSpPr txBox="1">
            <a:spLocks noRot="1" noChangeArrowheads="1"/>
          </p:cNvSpPr>
          <p:nvPr/>
        </p:nvSpPr>
        <p:spPr bwMode="auto">
          <a:xfrm>
            <a:off x="1285875" y="311150"/>
            <a:ext cx="6643688"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(cavum tympani)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caroticus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 </a:t>
            </a:r>
            <a:r>
              <a:rPr lang="en-GB" altLang="en-US" sz="2900" b="1" dirty="0">
                <a:solidFill>
                  <a:srgbClr val="FF8D3E"/>
                </a:solidFill>
                <a:effectLst>
                  <a:outerShdw blurRad="38100" dist="38100" dir="2700000" algn="tl">
                    <a:srgbClr val="000000"/>
                  </a:outerShdw>
                </a:effectLst>
                <a:latin typeface="Comic Sans MS" panose="030F0702030302020204" pitchFamily="66" charset="0"/>
              </a:rPr>
              <a:t>anterior wall</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41987" name="Picture 7">
            <a:extLst>
              <a:ext uri="{FF2B5EF4-FFF2-40B4-BE49-F238E27FC236}">
                <a16:creationId xmlns:a16="http://schemas.microsoft.com/office/drawing/2014/main" id="{F85EBA97-6520-6C3B-190F-13A9CEB560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3567" r="42191" b="37448"/>
          <a:stretch>
            <a:fillRect/>
          </a:stretch>
        </p:blipFill>
        <p:spPr bwMode="auto">
          <a:xfrm>
            <a:off x="4505325" y="3643313"/>
            <a:ext cx="4387850" cy="321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0" name="Rectangle 3">
            <a:extLst>
              <a:ext uri="{FF2B5EF4-FFF2-40B4-BE49-F238E27FC236}">
                <a16:creationId xmlns:a16="http://schemas.microsoft.com/office/drawing/2014/main" id="{76ABF1D4-CF4A-EB69-E38C-8757A07805F2}"/>
              </a:ext>
            </a:extLst>
          </p:cNvPr>
          <p:cNvSpPr txBox="1">
            <a:spLocks noChangeArrowheads="1"/>
          </p:cNvSpPr>
          <p:nvPr/>
        </p:nvSpPr>
        <p:spPr bwMode="auto">
          <a:xfrm>
            <a:off x="311150" y="1196975"/>
            <a:ext cx="8786813" cy="5545138"/>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marL="0" indent="0" eaLnBrk="1" hangingPunct="1">
              <a:lnSpc>
                <a:spcPct val="90000"/>
              </a:lnSpc>
              <a:buFont typeface="Wingdings 2" panose="05020102010507070707" pitchFamily="18" charset="2"/>
              <a:buNone/>
              <a:defRPr/>
            </a:pPr>
            <a:r>
              <a:rPr lang="en-US" altLang="en-US" sz="1800" b="1" dirty="0">
                <a:latin typeface="Comic Sans MS" panose="030F0702030302020204" pitchFamily="66" charset="0"/>
              </a:rPr>
              <a:t>* </a:t>
            </a:r>
            <a:r>
              <a:rPr lang="en-GB" altLang="en-US" sz="1800" b="1" dirty="0">
                <a:latin typeface="Comic Sans MS" panose="030F0702030302020204" pitchFamily="66" charset="0"/>
              </a:rPr>
              <a:t>S</a:t>
            </a:r>
            <a:r>
              <a:rPr lang="en-GB" sz="1800" b="1" dirty="0">
                <a:latin typeface="Comic Sans MS" panose="030F0702030302020204" pitchFamily="66" charset="0"/>
              </a:rPr>
              <a:t>eparates the tympanic cavity from the carotid canal ;</a:t>
            </a:r>
            <a:endParaRPr lang="en-US" altLang="en-US" sz="1800" b="1" dirty="0">
              <a:latin typeface="Comic Sans MS" panose="030F0702030302020204" pitchFamily="66" charset="0"/>
            </a:endParaRPr>
          </a:p>
          <a:p>
            <a:pPr eaLnBrk="1" hangingPunct="1">
              <a:lnSpc>
                <a:spcPct val="90000"/>
              </a:lnSpc>
              <a:defRPr/>
            </a:pPr>
            <a:endParaRPr lang="en-US" altLang="en-US" sz="800" b="1" dirty="0">
              <a:latin typeface="Comic Sans MS" panose="030F0702030302020204" pitchFamily="66" charset="0"/>
            </a:endParaRPr>
          </a:p>
          <a:p>
            <a:pPr eaLnBrk="1" hangingPunct="1">
              <a:lnSpc>
                <a:spcPct val="90000"/>
              </a:lnSpc>
              <a:defRPr/>
            </a:pPr>
            <a:r>
              <a:rPr lang="en-US" altLang="en-US" sz="1800" b="1" dirty="0">
                <a:latin typeface="Comic Sans MS" panose="030F0702030302020204" pitchFamily="66" charset="0"/>
              </a:rPr>
              <a:t>Opening of pharyngotympanic tube (Ostium tympanicum </a:t>
            </a:r>
            <a:r>
              <a:rPr lang="en-US" altLang="en-US" sz="1800" b="1" dirty="0" err="1">
                <a:latin typeface="Comic Sans MS" panose="030F0702030302020204" pitchFamily="66" charset="0"/>
              </a:rPr>
              <a:t>tubae</a:t>
            </a:r>
            <a:r>
              <a:rPr lang="en-US" altLang="en-US" sz="1800" b="1" dirty="0">
                <a:latin typeface="Comic Sans MS" panose="030F0702030302020204" pitchFamily="66" charset="0"/>
              </a:rPr>
              <a:t> </a:t>
            </a:r>
            <a:r>
              <a:rPr lang="en-US" altLang="en-US" sz="1800" b="1" dirty="0" err="1">
                <a:latin typeface="Comic Sans MS" panose="030F0702030302020204" pitchFamily="66" charset="0"/>
              </a:rPr>
              <a:t>auditivae</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b="1" dirty="0">
                <a:latin typeface="Comic Sans MS" panose="030F0702030302020204" pitchFamily="66" charset="0"/>
              </a:rPr>
              <a:t>  (on </a:t>
            </a:r>
            <a:r>
              <a:rPr lang="en-GB" altLang="en-US" sz="1800" b="1" dirty="0">
                <a:latin typeface="Comic Sans MS" panose="030F0702030302020204" pitchFamily="66" charset="0"/>
              </a:rPr>
              <a:t>superior half of the wall</a:t>
            </a:r>
            <a:r>
              <a:rPr lang="sr-Cyrl-CS" altLang="en-US" sz="1800" b="1" dirty="0">
                <a:latin typeface="Comic Sans MS" panose="030F0702030302020204" pitchFamily="66" charset="0"/>
              </a:rPr>
              <a:t>)</a:t>
            </a:r>
            <a:endParaRPr lang="en-GB" altLang="en-US" sz="1800" b="1" dirty="0">
              <a:latin typeface="Comic Sans MS" panose="030F0702030302020204" pitchFamily="66" charset="0"/>
            </a:endParaRPr>
          </a:p>
          <a:p>
            <a:pPr eaLnBrk="1" hangingPunct="1">
              <a:lnSpc>
                <a:spcPct val="90000"/>
              </a:lnSpc>
              <a:defRPr/>
            </a:pPr>
            <a:r>
              <a:rPr lang="en-GB" sz="1800" b="1" dirty="0">
                <a:latin typeface="Comic Sans MS" panose="030F0702030302020204" pitchFamily="66" charset="0"/>
              </a:rPr>
              <a:t>Opening of canal for the passage of </a:t>
            </a:r>
            <a:r>
              <a:rPr lang="en-GB" sz="1800" b="1" dirty="0" err="1">
                <a:latin typeface="Comic Sans MS" panose="030F0702030302020204" pitchFamily="66" charset="0"/>
              </a:rPr>
              <a:t>fibers</a:t>
            </a:r>
            <a:r>
              <a:rPr lang="en-GB" sz="1800" b="1" dirty="0">
                <a:latin typeface="Comic Sans MS" panose="030F0702030302020204" pitchFamily="66" charset="0"/>
              </a:rPr>
              <a:t> of tensor tympani muscle</a:t>
            </a:r>
            <a:br>
              <a:rPr lang="en-GB" sz="1800" b="1" dirty="0">
                <a:latin typeface="Comic Sans MS" panose="030F0702030302020204" pitchFamily="66" charset="0"/>
              </a:rPr>
            </a:br>
            <a:r>
              <a:rPr lang="en-GB" sz="1800" b="1" dirty="0">
                <a:latin typeface="Comic Sans MS" panose="030F0702030302020204" pitchFamily="66" charset="0"/>
              </a:rPr>
              <a:t>  </a:t>
            </a:r>
            <a:r>
              <a:rPr lang="en-US" altLang="en-US" sz="1800" b="1" dirty="0">
                <a:latin typeface="Comic Sans MS" panose="030F0702030302020204" pitchFamily="66" charset="0"/>
              </a:rPr>
              <a:t>(on </a:t>
            </a:r>
            <a:r>
              <a:rPr lang="en-GB" altLang="en-US" sz="1800" b="1" dirty="0">
                <a:latin typeface="Comic Sans MS" panose="030F0702030302020204" pitchFamily="66" charset="0"/>
              </a:rPr>
              <a:t>superior half of the wall</a:t>
            </a:r>
            <a:r>
              <a:rPr lang="sr-Cyrl-CS" altLang="en-US" sz="1800" b="1" dirty="0">
                <a:latin typeface="Comic Sans MS" panose="030F0702030302020204" pitchFamily="66" charset="0"/>
              </a:rPr>
              <a:t>)</a:t>
            </a:r>
          </a:p>
          <a:p>
            <a:pPr eaLnBrk="1" hangingPunct="1">
              <a:lnSpc>
                <a:spcPct val="90000"/>
              </a:lnSpc>
              <a:defRPr/>
            </a:pPr>
            <a:r>
              <a:rPr lang="en-US" altLang="en-US" sz="1800" b="1" dirty="0">
                <a:latin typeface="Comic Sans MS" panose="030F0702030302020204" pitchFamily="66" charset="0"/>
              </a:rPr>
              <a:t>Prominence of carotid canal (</a:t>
            </a:r>
            <a:r>
              <a:rPr lang="en-US" altLang="en-US" sz="1800" b="1" dirty="0" err="1">
                <a:latin typeface="Comic Sans MS" panose="030F0702030302020204" pitchFamily="66" charset="0"/>
              </a:rPr>
              <a:t>Prominentia</a:t>
            </a:r>
            <a:r>
              <a:rPr lang="en-US" altLang="en-US" sz="1800" b="1" dirty="0">
                <a:latin typeface="Comic Sans MS" panose="030F0702030302020204" pitchFamily="66" charset="0"/>
              </a:rPr>
              <a:t> </a:t>
            </a:r>
            <a:r>
              <a:rPr lang="en-US" altLang="en-US" sz="1800" b="1" dirty="0" err="1">
                <a:latin typeface="Comic Sans MS" panose="030F0702030302020204" pitchFamily="66" charset="0"/>
              </a:rPr>
              <a:t>carotica</a:t>
            </a:r>
            <a:r>
              <a:rPr lang="en-US" altLang="en-US" sz="1800" b="1" dirty="0">
                <a:latin typeface="Comic Sans MS" panose="030F0702030302020204" pitchFamily="66" charset="0"/>
              </a:rPr>
              <a:t>) </a:t>
            </a:r>
            <a:r>
              <a:rPr lang="en-GB" altLang="en-US" sz="1800" b="1" dirty="0">
                <a:latin typeface="Comic Sans MS" panose="030F0702030302020204" pitchFamily="66" charset="0"/>
              </a:rPr>
              <a:t>– </a:t>
            </a:r>
            <a:r>
              <a:rPr lang="en-GB" altLang="en-US" sz="1800" dirty="0">
                <a:latin typeface="Comic Sans MS" panose="030F0702030302020204" pitchFamily="66" charset="0"/>
              </a:rPr>
              <a:t>canal of internal carotid artery; with opening for passage of </a:t>
            </a:r>
            <a:r>
              <a:rPr lang="en-US" altLang="en-US" sz="1800" dirty="0" err="1">
                <a:latin typeface="Comic Sans MS" panose="030F0702030302020204" pitchFamily="66" charset="0"/>
              </a:rPr>
              <a:t>nn</a:t>
            </a:r>
            <a:r>
              <a:rPr lang="en-US" altLang="en-US" sz="1800" dirty="0">
                <a:latin typeface="Comic Sans MS" panose="030F0702030302020204" pitchFamily="66" charset="0"/>
              </a:rPr>
              <a:t>. </a:t>
            </a:r>
            <a:r>
              <a:rPr lang="en-US" altLang="en-US" sz="1800" dirty="0" err="1">
                <a:latin typeface="Comic Sans MS" panose="030F0702030302020204" pitchFamily="66" charset="0"/>
              </a:rPr>
              <a:t>caroticotympanici</a:t>
            </a:r>
            <a:r>
              <a:rPr lang="en-US" altLang="en-US" sz="1800" dirty="0">
                <a:latin typeface="Comic Sans MS" panose="030F0702030302020204" pitchFamily="66" charset="0"/>
              </a:rPr>
              <a:t> (branches of plexus </a:t>
            </a:r>
            <a:r>
              <a:rPr lang="en-US" altLang="en-US" sz="1800" dirty="0" err="1">
                <a:latin typeface="Comic Sans MS" panose="030F0702030302020204" pitchFamily="66" charset="0"/>
              </a:rPr>
              <a:t>caroticus</a:t>
            </a:r>
            <a:r>
              <a:rPr lang="en-US" altLang="en-US" sz="1800" dirty="0">
                <a:latin typeface="Comic Sans MS" panose="030F0702030302020204" pitchFamily="66" charset="0"/>
              </a:rPr>
              <a:t>) </a:t>
            </a:r>
            <a:r>
              <a:rPr lang="en-GB" altLang="en-US" sz="1800" dirty="0">
                <a:latin typeface="Comic Sans MS" panose="030F0702030302020204" pitchFamily="66" charset="0"/>
              </a:rPr>
              <a:t>and</a:t>
            </a:r>
            <a:r>
              <a:rPr lang="sr-Cyrl-CS" altLang="en-US" sz="1800" dirty="0">
                <a:latin typeface="Comic Sans MS" panose="030F0702030302020204" pitchFamily="66" charset="0"/>
              </a:rPr>
              <a:t> </a:t>
            </a:r>
            <a:r>
              <a:rPr lang="en-GB" altLang="en-US" sz="1800" dirty="0">
                <a:latin typeface="Comic Sans MS" panose="030F0702030302020204" pitchFamily="66" charset="0"/>
              </a:rPr>
              <a:t>arteries for tympanic cavity</a:t>
            </a:r>
            <a:br>
              <a:rPr lang="en-US" altLang="en-US" sz="1800" dirty="0">
                <a:latin typeface="Comic Sans MS" panose="030F0702030302020204" pitchFamily="66" charset="0"/>
              </a:rPr>
            </a:br>
            <a:r>
              <a:rPr lang="en-US" altLang="en-US" sz="1800" b="1" dirty="0">
                <a:latin typeface="Comic Sans MS" panose="030F0702030302020204" pitchFamily="66" charset="0"/>
              </a:rPr>
              <a:t>(</a:t>
            </a:r>
            <a:r>
              <a:rPr lang="en-GB" altLang="en-US" sz="1800" b="1" dirty="0">
                <a:latin typeface="Comic Sans MS" panose="030F0702030302020204" pitchFamily="66" charset="0"/>
              </a:rPr>
              <a:t>inferior half of the wall</a:t>
            </a:r>
            <a:r>
              <a:rPr lang="sr-Cyrl-CS" altLang="en-US" sz="1800" b="1" dirty="0">
                <a:latin typeface="Comic Sans MS" panose="030F0702030302020204" pitchFamily="66" charset="0"/>
              </a:rPr>
              <a:t>)</a:t>
            </a:r>
            <a:br>
              <a:rPr lang="sr-Cyrl-CS" altLang="en-US" sz="1800" b="1" dirty="0">
                <a:latin typeface="Comic Sans MS" panose="030F0702030302020204" pitchFamily="66" charset="0"/>
              </a:rPr>
            </a:br>
            <a:endParaRPr lang="sr-Cyrl-CS" altLang="en-US" sz="1800" b="1" dirty="0">
              <a:latin typeface="Comic Sans MS" panose="030F0702030302020204" pitchFamily="66" charset="0"/>
            </a:endParaRPr>
          </a:p>
          <a:p>
            <a:pPr eaLnBrk="1" hangingPunct="1">
              <a:lnSpc>
                <a:spcPct val="90000"/>
              </a:lnSpc>
              <a:defRPr/>
            </a:pPr>
            <a:r>
              <a:rPr lang="en-US" altLang="en-US" sz="1800" b="1" dirty="0">
                <a:latin typeface="Comic Sans MS" panose="030F0702030302020204" pitchFamily="66" charset="0"/>
              </a:rPr>
              <a:t>Petrotympanic fissure </a:t>
            </a:r>
            <a:br>
              <a:rPr lang="en-US" altLang="en-US" sz="1800" b="1" dirty="0">
                <a:latin typeface="Comic Sans MS" panose="030F0702030302020204" pitchFamily="66" charset="0"/>
              </a:rPr>
            </a:br>
            <a:r>
              <a:rPr lang="en-US" altLang="en-US" sz="1800" b="1" dirty="0">
                <a:latin typeface="Comic Sans MS" panose="030F0702030302020204" pitchFamily="66" charset="0"/>
              </a:rPr>
              <a:t>(</a:t>
            </a:r>
            <a:r>
              <a:rPr lang="en-US" altLang="en-US" sz="1800" b="1" dirty="0" err="1">
                <a:latin typeface="Comic Sans MS" panose="030F0702030302020204" pitchFamily="66" charset="0"/>
              </a:rPr>
              <a:t>Fissura</a:t>
            </a:r>
            <a:r>
              <a:rPr lang="en-US" altLang="en-US" sz="1800" b="1" dirty="0">
                <a:latin typeface="Comic Sans MS" panose="030F0702030302020204" pitchFamily="66" charset="0"/>
              </a:rPr>
              <a:t> </a:t>
            </a:r>
            <a:r>
              <a:rPr lang="en-US" altLang="en-US" sz="1800" b="1" dirty="0" err="1">
                <a:latin typeface="Comic Sans MS" panose="030F0702030302020204" pitchFamily="66" charset="0"/>
              </a:rPr>
              <a:t>petrotympanica</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dirty="0">
                <a:latin typeface="Comic Sans MS" panose="030F0702030302020204" pitchFamily="66" charset="0"/>
              </a:rPr>
              <a:t>(</a:t>
            </a:r>
            <a:r>
              <a:rPr lang="en-GB" altLang="en-US" sz="1800" dirty="0">
                <a:latin typeface="Comic Sans MS" panose="030F0702030302020204" pitchFamily="66" charset="0"/>
              </a:rPr>
              <a:t>at junction of anterior and lateral </a:t>
            </a:r>
            <a:br>
              <a:rPr lang="en-GB" altLang="en-US" sz="1800" dirty="0">
                <a:latin typeface="Comic Sans MS" panose="030F0702030302020204" pitchFamily="66" charset="0"/>
              </a:rPr>
            </a:br>
            <a:r>
              <a:rPr lang="en-GB" altLang="en-US" sz="1800" dirty="0">
                <a:latin typeface="Comic Sans MS" panose="030F0702030302020204" pitchFamily="66" charset="0"/>
              </a:rPr>
              <a:t>wall)</a:t>
            </a:r>
            <a:br>
              <a:rPr lang="sr-Cyrl-CS" altLang="en-US" sz="1800" dirty="0">
                <a:latin typeface="Comic Sans MS" panose="030F0702030302020204" pitchFamily="66" charset="0"/>
              </a:rPr>
            </a:br>
            <a:r>
              <a:rPr lang="en-GB" altLang="en-US" sz="1800" dirty="0">
                <a:latin typeface="Comic Sans MS" panose="030F0702030302020204" pitchFamily="66" charset="0"/>
              </a:rPr>
              <a:t>- </a:t>
            </a:r>
            <a:r>
              <a:rPr lang="sr-Cyrl-CS" altLang="en-US" sz="1800" dirty="0">
                <a:latin typeface="Comic Sans MS" panose="030F0702030302020204" pitchFamily="66" charset="0"/>
              </a:rPr>
              <a:t> а. </a:t>
            </a:r>
            <a:r>
              <a:rPr lang="en-US" altLang="en-US" sz="1800" dirty="0">
                <a:latin typeface="Comic Sans MS" panose="030F0702030302020204" pitchFamily="66" charset="0"/>
              </a:rPr>
              <a:t>tympanica anterior - enters </a:t>
            </a:r>
            <a:br>
              <a:rPr lang="en-US" altLang="en-US" sz="1800" dirty="0">
                <a:latin typeface="Comic Sans MS" panose="030F0702030302020204" pitchFamily="66" charset="0"/>
              </a:rPr>
            </a:br>
            <a:r>
              <a:rPr lang="en-US" altLang="en-US" sz="1800" dirty="0">
                <a:latin typeface="Comic Sans MS" panose="030F0702030302020204" pitchFamily="66" charset="0"/>
              </a:rPr>
              <a:t>    the tympanic cavity through</a:t>
            </a:r>
            <a:br>
              <a:rPr lang="en-US" altLang="en-US" sz="1800" dirty="0">
                <a:latin typeface="Comic Sans MS" panose="030F0702030302020204" pitchFamily="66" charset="0"/>
              </a:rPr>
            </a:br>
            <a:r>
              <a:rPr lang="en-US" altLang="en-US" sz="1800" dirty="0">
                <a:latin typeface="Comic Sans MS" panose="030F0702030302020204" pitchFamily="66" charset="0"/>
              </a:rPr>
              <a:t>    this fissure</a:t>
            </a:r>
            <a:br>
              <a:rPr lang="sr-Cyrl-CS" altLang="en-US" sz="1800" dirty="0">
                <a:latin typeface="Comic Sans MS" panose="030F0702030302020204" pitchFamily="66" charset="0"/>
              </a:rPr>
            </a:br>
            <a:r>
              <a:rPr lang="en-GB" altLang="en-US" sz="1800" dirty="0">
                <a:latin typeface="Comic Sans MS" panose="030F0702030302020204" pitchFamily="66" charset="0"/>
              </a:rPr>
              <a:t>- </a:t>
            </a:r>
            <a:r>
              <a:rPr lang="en-US" altLang="en-US" sz="1800" dirty="0">
                <a:latin typeface="Comic Sans MS" panose="030F0702030302020204" pitchFamily="66" charset="0"/>
              </a:rPr>
              <a:t>chorda tympani – exits the</a:t>
            </a:r>
            <a:br>
              <a:rPr lang="en-US" altLang="en-US" sz="1800" dirty="0">
                <a:latin typeface="Comic Sans MS" panose="030F0702030302020204" pitchFamily="66" charset="0"/>
              </a:rPr>
            </a:br>
            <a:r>
              <a:rPr lang="en-US" altLang="en-US" sz="1800" dirty="0">
                <a:latin typeface="Comic Sans MS" panose="030F0702030302020204" pitchFamily="66" charset="0"/>
              </a:rPr>
              <a:t>   tympanic cavity through</a:t>
            </a:r>
            <a:br>
              <a:rPr lang="en-US" altLang="en-US" sz="1800" dirty="0">
                <a:latin typeface="Comic Sans MS" panose="030F0702030302020204" pitchFamily="66" charset="0"/>
              </a:rPr>
            </a:br>
            <a:r>
              <a:rPr lang="en-US" altLang="en-US" sz="1800" dirty="0">
                <a:latin typeface="Comic Sans MS" panose="030F0702030302020204" pitchFamily="66" charset="0"/>
              </a:rPr>
              <a:t>   this fissure</a:t>
            </a:r>
            <a:br>
              <a:rPr lang="sr-Cyrl-CS" altLang="en-US" sz="1800" dirty="0">
                <a:latin typeface="Comic Sans MS" panose="030F0702030302020204" pitchFamily="66" charset="0"/>
              </a:rPr>
            </a:br>
            <a:r>
              <a:rPr lang="sr-Cyrl-CS" altLang="en-US" sz="1800" b="1" dirty="0">
                <a:latin typeface="Comic Sans MS" panose="030F0702030302020204" pitchFamily="66" charset="0"/>
              </a:rPr>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a:extLst>
              <a:ext uri="{FF2B5EF4-FFF2-40B4-BE49-F238E27FC236}">
                <a16:creationId xmlns:a16="http://schemas.microsoft.com/office/drawing/2014/main" id="{D9B89F76-4E7F-6E0E-7061-24011940C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434975"/>
            <a:ext cx="6326188" cy="598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506A21C7-F6A9-83CE-733D-EF52ACC966F9}"/>
              </a:ext>
            </a:extLst>
          </p:cNvPr>
          <p:cNvSpPr txBox="1">
            <a:spLocks noRot="1" noChangeArrowheads="1"/>
          </p:cNvSpPr>
          <p:nvPr/>
        </p:nvSpPr>
        <p:spPr bwMode="auto">
          <a:xfrm>
            <a:off x="1403350" y="115888"/>
            <a:ext cx="6643688"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(cavum tympani)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mastoideus – </a:t>
            </a:r>
            <a:r>
              <a:rPr lang="en-GB" altLang="en-US" sz="2900" b="1" dirty="0">
                <a:solidFill>
                  <a:srgbClr val="FF8D3E"/>
                </a:solidFill>
                <a:effectLst>
                  <a:outerShdw blurRad="38100" dist="38100" dir="2700000" algn="tl">
                    <a:srgbClr val="000000"/>
                  </a:outerShdw>
                </a:effectLst>
                <a:latin typeface="Comic Sans MS" panose="030F0702030302020204" pitchFamily="66" charset="0"/>
              </a:rPr>
              <a:t>posterior wall</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44035" name="Picture 4">
            <a:extLst>
              <a:ext uri="{FF2B5EF4-FFF2-40B4-BE49-F238E27FC236}">
                <a16:creationId xmlns:a16="http://schemas.microsoft.com/office/drawing/2014/main" id="{B2452E9D-5A9F-1320-9B74-D1D1610FD3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6509" r="38239" b="38387"/>
          <a:stretch>
            <a:fillRect/>
          </a:stretch>
        </p:blipFill>
        <p:spPr bwMode="auto">
          <a:xfrm>
            <a:off x="2987675" y="1116013"/>
            <a:ext cx="3671888" cy="281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a:extLst>
              <a:ext uri="{FF2B5EF4-FFF2-40B4-BE49-F238E27FC236}">
                <a16:creationId xmlns:a16="http://schemas.microsoft.com/office/drawing/2014/main" id="{2CE7B496-6B8B-97F6-D31A-409098B97F10}"/>
              </a:ext>
            </a:extLst>
          </p:cNvPr>
          <p:cNvSpPr>
            <a:spLocks noChangeArrowheads="1"/>
          </p:cNvSpPr>
          <p:nvPr/>
        </p:nvSpPr>
        <p:spPr bwMode="auto">
          <a:xfrm>
            <a:off x="179388" y="3527425"/>
            <a:ext cx="8964612"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Cyrl-CS" altLang="en-US" sz="2000">
                <a:latin typeface="Comic Sans MS" panose="030F0702030302020204" pitchFamily="66" charset="0"/>
              </a:rPr>
              <a:t>- </a:t>
            </a:r>
            <a:r>
              <a:rPr lang="en-US" altLang="en-US" sz="2000" b="1">
                <a:latin typeface="Comic Sans MS" panose="030F0702030302020204" pitchFamily="66" charset="0"/>
              </a:rPr>
              <a:t>Aditus ad antrum </a:t>
            </a:r>
            <a:br>
              <a:rPr lang="en-US" altLang="en-US" sz="2000">
                <a:latin typeface="Comic Sans MS" panose="030F0702030302020204" pitchFamily="66" charset="0"/>
              </a:rPr>
            </a:br>
            <a:r>
              <a:rPr lang="en-US" altLang="en-US" sz="2000">
                <a:latin typeface="Comic Sans MS" panose="030F0702030302020204" pitchFamily="66" charset="0"/>
              </a:rPr>
              <a:t>  </a:t>
            </a:r>
            <a:r>
              <a:rPr lang="en-GB" altLang="en-US" sz="1800">
                <a:latin typeface="Comic Sans MS" panose="030F0702030302020204" pitchFamily="66" charset="0"/>
              </a:rPr>
              <a:t>This wall features an opening in its superior part, the aditus to the mastoid</a:t>
            </a:r>
            <a:br>
              <a:rPr lang="en-GB" altLang="en-US" sz="1800">
                <a:latin typeface="Comic Sans MS" panose="030F0702030302020204" pitchFamily="66" charset="0"/>
              </a:rPr>
            </a:br>
            <a:r>
              <a:rPr lang="en-GB" altLang="en-US" sz="1800">
                <a:latin typeface="Comic Sans MS" panose="030F0702030302020204" pitchFamily="66" charset="0"/>
              </a:rPr>
              <a:t>   antrum, connecting the tympanic cavity to the mastoid cells</a:t>
            </a:r>
            <a:br>
              <a:rPr lang="en-GB"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Prominence of facial canal (Prominentia canalis facialis) </a:t>
            </a:r>
            <a:br>
              <a:rPr lang="en-US" altLang="en-US" sz="2000" b="1">
                <a:latin typeface="Comic Sans MS" panose="030F0702030302020204" pitchFamily="66" charset="0"/>
              </a:rPr>
            </a:br>
            <a:r>
              <a:rPr lang="en-GB" altLang="en-US" sz="2000" b="1">
                <a:latin typeface="Comic Sans MS" panose="030F0702030302020204" pitchFamily="66" charset="0"/>
              </a:rPr>
              <a:t> </a:t>
            </a:r>
            <a:r>
              <a:rPr lang="en-GB" altLang="en-US" sz="2000">
                <a:latin typeface="Comic Sans MS" panose="030F0702030302020204" pitchFamily="66" charset="0"/>
              </a:rPr>
              <a:t> </a:t>
            </a:r>
            <a:r>
              <a:rPr lang="en-GB" altLang="en-US" sz="1800">
                <a:latin typeface="Comic Sans MS" panose="030F0702030302020204" pitchFamily="66" charset="0"/>
              </a:rPr>
              <a:t>The canal for the facial nerve descends between the posterior wall and the</a:t>
            </a:r>
            <a:br>
              <a:rPr lang="en-GB" altLang="en-US" sz="1800">
                <a:latin typeface="Comic Sans MS" panose="030F0702030302020204" pitchFamily="66" charset="0"/>
              </a:rPr>
            </a:br>
            <a:r>
              <a:rPr lang="en-GB" altLang="en-US" sz="1800">
                <a:latin typeface="Comic Sans MS" panose="030F0702030302020204" pitchFamily="66" charset="0"/>
              </a:rPr>
              <a:t>   antrum, medial to the aditus</a:t>
            </a:r>
            <a:r>
              <a:rPr lang="sr-Cyrl-CS" altLang="en-US" sz="2000">
                <a:latin typeface="Comic Sans MS" panose="030F0702030302020204" pitchFamily="66" charset="0"/>
              </a:rPr>
              <a:t>)</a:t>
            </a:r>
            <a:endParaRPr lang="sr-Cyrl-CS"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en-US" altLang="en-US" sz="2000">
                <a:latin typeface="Comic Sans MS" panose="030F0702030302020204" pitchFamily="66" charset="0"/>
              </a:rPr>
              <a:t> </a:t>
            </a:r>
            <a:r>
              <a:rPr lang="en-US" altLang="en-US" sz="2000" b="1">
                <a:latin typeface="Comic Sans MS" panose="030F0702030302020204" pitchFamily="66" charset="0"/>
              </a:rPr>
              <a:t>Pyramidal eminence (</a:t>
            </a:r>
            <a:r>
              <a:rPr lang="sr-Cyrl-CS" altLang="en-US" sz="2000" b="1">
                <a:latin typeface="Comic Sans MS" panose="030F0702030302020204" pitchFamily="66" charset="0"/>
              </a:rPr>
              <a:t>Е</a:t>
            </a:r>
            <a:r>
              <a:rPr lang="en-US" altLang="en-US" sz="2000" b="1">
                <a:latin typeface="Comic Sans MS" panose="030F0702030302020204" pitchFamily="66" charset="0"/>
              </a:rPr>
              <a:t>minentia pyramidalis) </a:t>
            </a:r>
            <a:r>
              <a:rPr lang="en-US" altLang="en-US" sz="1800">
                <a:latin typeface="Comic Sans MS" panose="030F0702030302020204" pitchFamily="66" charset="0"/>
              </a:rPr>
              <a:t>- m. stapedius is attached</a:t>
            </a:r>
            <a:br>
              <a:rPr lang="en-US" altLang="en-US" sz="1800">
                <a:latin typeface="Comic Sans MS" panose="030F0702030302020204" pitchFamily="66" charset="0"/>
              </a:rPr>
            </a:br>
            <a:r>
              <a:rPr lang="en-US" altLang="en-US" sz="1800">
                <a:latin typeface="Comic Sans MS" panose="030F0702030302020204" pitchFamily="66" charset="0"/>
              </a:rPr>
              <a:t>  inside this eminence and its tendon passes through its orifice toward the stapes)</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Apertura tympanica canaliculi chorade tympani </a:t>
            </a:r>
            <a:r>
              <a:rPr lang="en-US" altLang="en-US" sz="2000">
                <a:latin typeface="Comic Sans MS" panose="030F0702030302020204" pitchFamily="66" charset="0"/>
              </a:rPr>
              <a:t>– </a:t>
            </a:r>
            <a:r>
              <a:rPr lang="en-US" altLang="en-US" sz="1800">
                <a:latin typeface="Comic Sans MS" panose="030F0702030302020204" pitchFamily="66" charset="0"/>
              </a:rPr>
              <a:t>opening for origin</a:t>
            </a:r>
            <a:br>
              <a:rPr lang="en-US" altLang="en-US" sz="1800">
                <a:latin typeface="Comic Sans MS" panose="030F0702030302020204" pitchFamily="66" charset="0"/>
              </a:rPr>
            </a:br>
            <a:r>
              <a:rPr lang="en-US" altLang="en-US" sz="1800">
                <a:latin typeface="Comic Sans MS" panose="030F0702030302020204" pitchFamily="66" charset="0"/>
              </a:rPr>
              <a:t>  and passage of chorda tympani </a:t>
            </a:r>
            <a:endParaRPr lang="sr-Cyrl-CS" altLang="en-US" sz="1800">
              <a:latin typeface="Comic Sans MS" panose="030F0702030302020204" pitchFamily="66" charset="0"/>
            </a:endParaRPr>
          </a:p>
        </p:txBody>
      </p:sp>
      <p:sp>
        <p:nvSpPr>
          <p:cNvPr id="44037" name="TextBox 2">
            <a:extLst>
              <a:ext uri="{FF2B5EF4-FFF2-40B4-BE49-F238E27FC236}">
                <a16:creationId xmlns:a16="http://schemas.microsoft.com/office/drawing/2014/main" id="{E1707E79-54A1-9263-1899-9BCC06709264}"/>
              </a:ext>
            </a:extLst>
          </p:cNvPr>
          <p:cNvSpPr txBox="1">
            <a:spLocks noChangeArrowheads="1"/>
          </p:cNvSpPr>
          <p:nvPr/>
        </p:nvSpPr>
        <p:spPr bwMode="auto">
          <a:xfrm>
            <a:off x="395288" y="1674813"/>
            <a:ext cx="4824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742A7828-7432-A251-CC01-FFA9CDE07D48}"/>
              </a:ext>
            </a:extLst>
          </p:cNvPr>
          <p:cNvSpPr txBox="1">
            <a:spLocks noRot="1" noChangeArrowheads="1"/>
          </p:cNvSpPr>
          <p:nvPr/>
        </p:nvSpPr>
        <p:spPr bwMode="auto">
          <a:xfrm>
            <a:off x="1285875" y="357188"/>
            <a:ext cx="6643688"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(cavum tympani)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tegmentalis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 </a:t>
            </a:r>
            <a:r>
              <a:rPr lang="en-GB" altLang="en-US" sz="2900" b="1" dirty="0">
                <a:solidFill>
                  <a:srgbClr val="FF8D3E"/>
                </a:solidFill>
                <a:effectLst>
                  <a:outerShdw blurRad="38100" dist="38100" dir="2700000" algn="tl">
                    <a:srgbClr val="000000"/>
                  </a:outerShdw>
                </a:effectLst>
                <a:latin typeface="Comic Sans MS" panose="030F0702030302020204" pitchFamily="66" charset="0"/>
              </a:rPr>
              <a:t>superior wall</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45059" name="Picture 5">
            <a:extLst>
              <a:ext uri="{FF2B5EF4-FFF2-40B4-BE49-F238E27FC236}">
                <a16:creationId xmlns:a16="http://schemas.microsoft.com/office/drawing/2014/main" id="{32893B4A-8025-3566-F86B-A134B4DA6D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475" t="26077" r="64017" b="47136"/>
          <a:stretch>
            <a:fillRect/>
          </a:stretch>
        </p:blipFill>
        <p:spPr bwMode="auto">
          <a:xfrm>
            <a:off x="6889750" y="1395413"/>
            <a:ext cx="185737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6">
            <a:extLst>
              <a:ext uri="{FF2B5EF4-FFF2-40B4-BE49-F238E27FC236}">
                <a16:creationId xmlns:a16="http://schemas.microsoft.com/office/drawing/2014/main" id="{E85AC24F-D91C-42B3-1DCD-BE8466CF5D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426" t="30542" r="31396" b="32672"/>
          <a:stretch>
            <a:fillRect/>
          </a:stretch>
        </p:blipFill>
        <p:spPr bwMode="auto">
          <a:xfrm>
            <a:off x="5076825" y="4003675"/>
            <a:ext cx="4083050"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Rectangle 3">
            <a:extLst>
              <a:ext uri="{FF2B5EF4-FFF2-40B4-BE49-F238E27FC236}">
                <a16:creationId xmlns:a16="http://schemas.microsoft.com/office/drawing/2014/main" id="{76F8541B-2E8F-1814-88C8-058DE38C170E}"/>
              </a:ext>
            </a:extLst>
          </p:cNvPr>
          <p:cNvSpPr txBox="1">
            <a:spLocks noChangeArrowheads="1"/>
          </p:cNvSpPr>
          <p:nvPr/>
        </p:nvSpPr>
        <p:spPr bwMode="auto">
          <a:xfrm>
            <a:off x="160338" y="1357313"/>
            <a:ext cx="8823325"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US" altLang="en-US" sz="2000" b="1">
                <a:latin typeface="Comic Sans MS" panose="030F0702030302020204" pitchFamily="66" charset="0"/>
              </a:rPr>
              <a:t>Tegmen tympani</a:t>
            </a:r>
            <a:br>
              <a:rPr lang="en-US" altLang="en-US" sz="2000" b="1">
                <a:latin typeface="Comic Sans MS" panose="030F0702030302020204" pitchFamily="66" charset="0"/>
              </a:rPr>
            </a:br>
            <a:r>
              <a:rPr lang="en-US" altLang="en-US" sz="1800" b="1">
                <a:latin typeface="Comic Sans MS" panose="030F0702030302020204" pitchFamily="66" charset="0"/>
              </a:rPr>
              <a:t>- </a:t>
            </a:r>
            <a:r>
              <a:rPr lang="en-GB" altLang="en-US" sz="1800">
                <a:latin typeface="Comic Sans MS" panose="030F0702030302020204" pitchFamily="66" charset="0"/>
              </a:rPr>
              <a:t>a thin plate of bone, the tegmen tympani, which</a:t>
            </a:r>
            <a:br>
              <a:rPr lang="en-GB" altLang="en-US" sz="1800">
                <a:latin typeface="Comic Sans MS" panose="030F0702030302020204" pitchFamily="66" charset="0"/>
              </a:rPr>
            </a:br>
            <a:r>
              <a:rPr lang="en-GB" altLang="en-US" sz="1800">
                <a:latin typeface="Comic Sans MS" panose="030F0702030302020204" pitchFamily="66" charset="0"/>
              </a:rPr>
              <a:t>   separates the tympanic cavity from the dura mater </a:t>
            </a:r>
            <a:br>
              <a:rPr lang="en-GB" altLang="en-US" sz="1800">
                <a:latin typeface="Comic Sans MS" panose="030F0702030302020204" pitchFamily="66" charset="0"/>
              </a:rPr>
            </a:br>
            <a:r>
              <a:rPr lang="en-GB" altLang="en-US" sz="1800">
                <a:latin typeface="Comic Sans MS" panose="030F0702030302020204" pitchFamily="66" charset="0"/>
              </a:rPr>
              <a:t>   on the floor of the middle cranial fossa</a:t>
            </a:r>
            <a:br>
              <a:rPr lang="en-GB" altLang="en-US" sz="1800">
                <a:latin typeface="Comic Sans MS" panose="030F0702030302020204" pitchFamily="66" charset="0"/>
              </a:rPr>
            </a:br>
            <a:endParaRPr lang="en-GB" altLang="en-US" sz="1800">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Opening for exit of lesser petrosal nerve </a:t>
            </a:r>
            <a:br>
              <a:rPr lang="en-GB" altLang="en-US" sz="2000" b="1">
                <a:latin typeface="Comic Sans MS" panose="030F0702030302020204" pitchFamily="66" charset="0"/>
              </a:rPr>
            </a:br>
            <a:r>
              <a:rPr lang="en-GB" altLang="en-US" sz="2000" b="1">
                <a:latin typeface="Comic Sans MS" panose="030F0702030302020204" pitchFamily="66" charset="0"/>
              </a:rPr>
              <a:t>(</a:t>
            </a:r>
            <a:r>
              <a:rPr lang="en-US" altLang="en-US" sz="2000" b="1">
                <a:latin typeface="Comic Sans MS" panose="030F0702030302020204" pitchFamily="66" charset="0"/>
              </a:rPr>
              <a:t>n. petrosus minor) from tympanic cavity</a:t>
            </a:r>
          </a:p>
          <a:p>
            <a:pPr eaLnBrk="1" hangingPunct="1">
              <a:lnSpc>
                <a:spcPct val="90000"/>
              </a:lnSpc>
            </a:pPr>
            <a:endParaRPr lang="en-US" altLang="en-US" sz="2000" b="1">
              <a:latin typeface="Comic Sans MS" panose="030F0702030302020204" pitchFamily="66" charset="0"/>
            </a:endParaRPr>
          </a:p>
          <a:p>
            <a:pPr eaLnBrk="1" hangingPunct="1">
              <a:lnSpc>
                <a:spcPct val="90000"/>
              </a:lnSpc>
            </a:pPr>
            <a:r>
              <a:rPr lang="en-US" altLang="en-US" sz="2000" b="1">
                <a:latin typeface="Comic Sans MS" panose="030F0702030302020204" pitchFamily="66" charset="0"/>
              </a:rPr>
              <a:t>Petrosquamous fissure ( Fissura petrosquamosa)</a:t>
            </a:r>
            <a:br>
              <a:rPr lang="en-US" altLang="en-US" sz="2000" b="1">
                <a:latin typeface="Comic Sans MS" panose="030F0702030302020204" pitchFamily="66" charset="0"/>
              </a:rPr>
            </a:br>
            <a:r>
              <a:rPr lang="en-US" altLang="en-US" sz="1800" b="1">
                <a:latin typeface="Comic Sans MS" panose="030F0702030302020204" pitchFamily="66" charset="0"/>
              </a:rPr>
              <a:t>- </a:t>
            </a:r>
            <a:r>
              <a:rPr lang="en-US" altLang="en-US" sz="1800">
                <a:latin typeface="Comic Sans MS" panose="030F0702030302020204" pitchFamily="66" charset="0"/>
              </a:rPr>
              <a:t>for passage of lesser petrosal nerve </a:t>
            </a:r>
            <a:br>
              <a:rPr lang="en-US" altLang="en-US" sz="1800">
                <a:latin typeface="Comic Sans MS" panose="030F0702030302020204" pitchFamily="66" charset="0"/>
              </a:rPr>
            </a:br>
            <a:r>
              <a:rPr lang="en-US" altLang="en-US" sz="1800">
                <a:latin typeface="Comic Sans MS" panose="030F0702030302020204" pitchFamily="66" charset="0"/>
              </a:rPr>
              <a:t>   (n. petrosus minor) that exits the scull </a:t>
            </a:r>
            <a:br>
              <a:rPr lang="en-US" altLang="en-US" sz="1800">
                <a:latin typeface="Comic Sans MS" panose="030F0702030302020204" pitchFamily="66" charset="0"/>
              </a:rPr>
            </a:br>
            <a:r>
              <a:rPr lang="en-US" altLang="en-US" sz="1800">
                <a:latin typeface="Comic Sans MS" panose="030F0702030302020204" pitchFamily="66" charset="0"/>
              </a:rPr>
              <a:t>   and enters infratemporal fossa through </a:t>
            </a:r>
            <a:br>
              <a:rPr lang="en-US" altLang="en-US" sz="1800">
                <a:latin typeface="Comic Sans MS" panose="030F0702030302020204" pitchFamily="66" charset="0"/>
              </a:rPr>
            </a:br>
            <a:r>
              <a:rPr lang="en-US" altLang="en-US" sz="1800">
                <a:latin typeface="Comic Sans MS" panose="030F0702030302020204" pitchFamily="66" charset="0"/>
              </a:rPr>
              <a:t>   this fissure</a:t>
            </a:r>
            <a:br>
              <a:rPr lang="sr-Cyrl-CS" altLang="en-US" sz="2000" b="1">
                <a:latin typeface="Comic Sans MS" panose="030F0702030302020204" pitchFamily="66" charset="0"/>
              </a:rPr>
            </a:br>
            <a:r>
              <a:rPr lang="sr-Cyrl-CS" altLang="en-US" sz="2000" b="1">
                <a:latin typeface="Comic Sans MS" panose="030F0702030302020204" pitchFamily="66" charset="0"/>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45295F3D-3560-C441-7C86-280EE0D864D6}"/>
              </a:ext>
            </a:extLst>
          </p:cNvPr>
          <p:cNvSpPr txBox="1">
            <a:spLocks noRot="1" noChangeArrowheads="1"/>
          </p:cNvSpPr>
          <p:nvPr/>
        </p:nvSpPr>
        <p:spPr bwMode="auto">
          <a:xfrm>
            <a:off x="1285875" y="357188"/>
            <a:ext cx="6643688"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Tympanic cavity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(cavum tympani)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jugularis – </a:t>
            </a:r>
            <a:r>
              <a:rPr lang="en-GB" altLang="en-US" sz="2900" b="1" dirty="0">
                <a:solidFill>
                  <a:srgbClr val="FF8D3E"/>
                </a:solidFill>
                <a:effectLst>
                  <a:outerShdw blurRad="38100" dist="38100" dir="2700000" algn="tl">
                    <a:srgbClr val="000000"/>
                  </a:outerShdw>
                </a:effectLst>
                <a:latin typeface="Comic Sans MS" panose="030F0702030302020204" pitchFamily="66" charset="0"/>
              </a:rPr>
              <a:t>inferior wall</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46083" name="Picture 3">
            <a:extLst>
              <a:ext uri="{FF2B5EF4-FFF2-40B4-BE49-F238E27FC236}">
                <a16:creationId xmlns:a16="http://schemas.microsoft.com/office/drawing/2014/main" id="{4F7EBB6B-0430-C9BD-A09B-97B8EF634F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367" t="28125" r="32617" b="17499"/>
          <a:stretch>
            <a:fillRect/>
          </a:stretch>
        </p:blipFill>
        <p:spPr bwMode="auto">
          <a:xfrm>
            <a:off x="4357688" y="3000375"/>
            <a:ext cx="4200525" cy="34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4">
            <a:extLst>
              <a:ext uri="{FF2B5EF4-FFF2-40B4-BE49-F238E27FC236}">
                <a16:creationId xmlns:a16="http://schemas.microsoft.com/office/drawing/2014/main" id="{057975F5-9B16-456E-3E7C-022F91103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875" t="44376" r="31250" b="32187"/>
          <a:stretch>
            <a:fillRect/>
          </a:stretch>
        </p:blipFill>
        <p:spPr bwMode="auto">
          <a:xfrm>
            <a:off x="2857500" y="1428750"/>
            <a:ext cx="5715000"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Rectangle 3">
            <a:extLst>
              <a:ext uri="{FF2B5EF4-FFF2-40B4-BE49-F238E27FC236}">
                <a16:creationId xmlns:a16="http://schemas.microsoft.com/office/drawing/2014/main" id="{39DE9828-E88F-40F7-F33A-9B8200C91266}"/>
              </a:ext>
            </a:extLst>
          </p:cNvPr>
          <p:cNvSpPr txBox="1">
            <a:spLocks noChangeArrowheads="1"/>
          </p:cNvSpPr>
          <p:nvPr/>
        </p:nvSpPr>
        <p:spPr bwMode="auto">
          <a:xfrm>
            <a:off x="250825" y="3214688"/>
            <a:ext cx="5072063" cy="326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US" altLang="en-US" sz="2000" b="1">
                <a:latin typeface="Comic Sans MS" panose="030F0702030302020204" pitchFamily="66" charset="0"/>
              </a:rPr>
              <a:t>Opening of the canal for </a:t>
            </a:r>
            <a:br>
              <a:rPr lang="en-US" altLang="en-US" sz="2000" b="1">
                <a:latin typeface="Comic Sans MS" panose="030F0702030302020204" pitchFamily="66" charset="0"/>
              </a:rPr>
            </a:br>
            <a:r>
              <a:rPr lang="en-US" altLang="en-US" sz="2000" b="1">
                <a:latin typeface="Comic Sans MS" panose="030F0702030302020204" pitchFamily="66" charset="0"/>
              </a:rPr>
              <a:t>passeage of tympanic nerve </a:t>
            </a:r>
            <a:br>
              <a:rPr lang="en-US" altLang="en-US" sz="2000" b="1">
                <a:latin typeface="Comic Sans MS" panose="030F0702030302020204" pitchFamily="66" charset="0"/>
              </a:rPr>
            </a:br>
            <a:r>
              <a:rPr lang="en-US" altLang="en-US" sz="2000" b="1">
                <a:latin typeface="Comic Sans MS" panose="030F0702030302020204" pitchFamily="66" charset="0"/>
              </a:rPr>
              <a:t>(Apertura tympanica canaliculi tympanici)</a:t>
            </a:r>
            <a:br>
              <a:rPr lang="en-US" altLang="en-US" sz="2000" b="1">
                <a:latin typeface="Comic Sans MS" panose="030F0702030302020204" pitchFamily="66" charset="0"/>
              </a:rPr>
            </a:br>
            <a:r>
              <a:rPr lang="en-US" altLang="en-US" sz="1800">
                <a:latin typeface="Comic Sans MS" panose="030F0702030302020204" pitchFamily="66" charset="0"/>
              </a:rPr>
              <a:t>(</a:t>
            </a:r>
            <a:r>
              <a:rPr lang="en-GB" altLang="en-US" sz="1800">
                <a:latin typeface="Comic Sans MS" panose="030F0702030302020204" pitchFamily="66" charset="0"/>
              </a:rPr>
              <a:t>small opening of canal through </a:t>
            </a:r>
            <a:br>
              <a:rPr lang="en-GB" altLang="en-US" sz="1800">
                <a:latin typeface="Comic Sans MS" panose="030F0702030302020204" pitchFamily="66" charset="0"/>
              </a:rPr>
            </a:br>
            <a:r>
              <a:rPr lang="en-GB" altLang="en-US" sz="1800">
                <a:latin typeface="Comic Sans MS" panose="030F0702030302020204" pitchFamily="66" charset="0"/>
              </a:rPr>
              <a:t>which </a:t>
            </a:r>
            <a:r>
              <a:rPr lang="en-US" altLang="en-US" sz="1800">
                <a:latin typeface="Comic Sans MS" panose="030F0702030302020204" pitchFamily="66" charset="0"/>
              </a:rPr>
              <a:t>tympanic nerve and</a:t>
            </a:r>
            <a:br>
              <a:rPr lang="en-US" altLang="en-US" sz="1800">
                <a:latin typeface="Comic Sans MS" panose="030F0702030302020204" pitchFamily="66" charset="0"/>
              </a:rPr>
            </a:br>
            <a:r>
              <a:rPr lang="en-US" altLang="en-US" sz="1800">
                <a:latin typeface="Comic Sans MS" panose="030F0702030302020204" pitchFamily="66" charset="0"/>
              </a:rPr>
              <a:t>a.tympanica inferior enters</a:t>
            </a:r>
            <a:br>
              <a:rPr lang="en-US" altLang="en-US" sz="1800">
                <a:latin typeface="Comic Sans MS" panose="030F0702030302020204" pitchFamily="66" charset="0"/>
              </a:rPr>
            </a:br>
            <a:r>
              <a:rPr lang="en-US" altLang="en-US" sz="1800">
                <a:latin typeface="Comic Sans MS" panose="030F0702030302020204" pitchFamily="66" charset="0"/>
              </a:rPr>
              <a:t>tympanic cavity)</a:t>
            </a:r>
            <a:br>
              <a:rPr lang="sr-Cyrl-CS" altLang="en-US" sz="1800">
                <a:latin typeface="Comic Sans MS" panose="030F0702030302020204" pitchFamily="66" charset="0"/>
              </a:rPr>
            </a:br>
            <a:endParaRPr lang="en-US" altLang="en-US" sz="1800">
              <a:latin typeface="Comic Sans MS" panose="030F0702030302020204" pitchFamily="66" charset="0"/>
            </a:endParaRPr>
          </a:p>
          <a:p>
            <a:pPr eaLnBrk="1" hangingPunct="1">
              <a:lnSpc>
                <a:spcPct val="90000"/>
              </a:lnSpc>
            </a:pPr>
            <a:r>
              <a:rPr lang="en-US" altLang="en-US" sz="2000" b="1">
                <a:latin typeface="Comic Sans MS" panose="030F0702030302020204" pitchFamily="66" charset="0"/>
              </a:rPr>
              <a:t>Bulbus of v. jugularis interna </a:t>
            </a:r>
            <a:br>
              <a:rPr lang="en-US" altLang="en-US" sz="2000" b="1">
                <a:latin typeface="Comic Sans MS" panose="030F0702030302020204" pitchFamily="66" charset="0"/>
              </a:rPr>
            </a:br>
            <a:r>
              <a:rPr lang="en-US" altLang="en-US" sz="2000" b="1">
                <a:latin typeface="Comic Sans MS" panose="030F0702030302020204" pitchFamily="66" charset="0"/>
              </a:rPr>
              <a:t> </a:t>
            </a:r>
            <a:br>
              <a:rPr lang="sr-Cyrl-CS" altLang="en-US" sz="2000" b="1">
                <a:latin typeface="Comic Sans MS" panose="030F0702030302020204" pitchFamily="66" charset="0"/>
              </a:rPr>
            </a:br>
            <a:endParaRPr lang="sr-Cyrl-CS" altLang="en-US" sz="1800" b="1">
              <a:latin typeface="Comic Sans MS" panose="030F0702030302020204" pitchFamily="66"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1B5D1E26-05F2-4F98-5535-4228340B5F45}"/>
              </a:ext>
            </a:extLst>
          </p:cNvPr>
          <p:cNvSpPr txBox="1">
            <a:spLocks noRot="1" noChangeArrowheads="1"/>
          </p:cNvSpPr>
          <p:nvPr/>
        </p:nvSpPr>
        <p:spPr bwMode="auto">
          <a:xfrm>
            <a:off x="1357313" y="276225"/>
            <a:ext cx="6643687"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Auditory ossicles </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(ossicula </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auditus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47107" name="TextBox 5">
            <a:extLst>
              <a:ext uri="{FF2B5EF4-FFF2-40B4-BE49-F238E27FC236}">
                <a16:creationId xmlns:a16="http://schemas.microsoft.com/office/drawing/2014/main" id="{2C9072A0-9954-700D-AB48-21560FBF44A2}"/>
              </a:ext>
            </a:extLst>
          </p:cNvPr>
          <p:cNvSpPr txBox="1">
            <a:spLocks noChangeArrowheads="1"/>
          </p:cNvSpPr>
          <p:nvPr/>
        </p:nvSpPr>
        <p:spPr bwMode="auto">
          <a:xfrm>
            <a:off x="539750" y="1071563"/>
            <a:ext cx="1279525"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pPr>
            <a:r>
              <a:rPr lang="en-GB" altLang="en-US" sz="2400" b="1">
                <a:latin typeface="Comic Sans MS" panose="030F0702030302020204" pitchFamily="66" charset="0"/>
              </a:rPr>
              <a:t>M</a:t>
            </a:r>
            <a:r>
              <a:rPr lang="en-US" altLang="en-US" sz="2400" b="1">
                <a:latin typeface="Comic Sans MS" panose="030F0702030302020204" pitchFamily="66" charset="0"/>
              </a:rPr>
              <a:t>alleus</a:t>
            </a:r>
            <a:br>
              <a:rPr lang="en-US" altLang="en-US" sz="2400" b="1">
                <a:latin typeface="Comic Sans MS" panose="030F0702030302020204" pitchFamily="66" charset="0"/>
              </a:rPr>
            </a:br>
            <a:r>
              <a:rPr lang="en-GB" altLang="en-US" sz="2400" b="1">
                <a:latin typeface="Comic Sans MS" panose="030F0702030302020204" pitchFamily="66" charset="0"/>
              </a:rPr>
              <a:t>I</a:t>
            </a:r>
            <a:r>
              <a:rPr lang="en-US" altLang="en-US" sz="2400" b="1">
                <a:latin typeface="Comic Sans MS" panose="030F0702030302020204" pitchFamily="66" charset="0"/>
              </a:rPr>
              <a:t>ncus</a:t>
            </a:r>
            <a:br>
              <a:rPr lang="en-US" altLang="en-US" sz="2400" b="1">
                <a:latin typeface="Comic Sans MS" panose="030F0702030302020204" pitchFamily="66" charset="0"/>
              </a:rPr>
            </a:br>
            <a:r>
              <a:rPr lang="en-GB" altLang="en-US" sz="2400" b="1">
                <a:latin typeface="Comic Sans MS" panose="030F0702030302020204" pitchFamily="66" charset="0"/>
              </a:rPr>
              <a:t>S</a:t>
            </a:r>
            <a:r>
              <a:rPr lang="en-US" altLang="en-US" sz="2400" b="1">
                <a:latin typeface="Comic Sans MS" panose="030F0702030302020204" pitchFamily="66" charset="0"/>
              </a:rPr>
              <a:t>tapes</a:t>
            </a:r>
          </a:p>
        </p:txBody>
      </p:sp>
      <p:pic>
        <p:nvPicPr>
          <p:cNvPr id="47108" name="Picture 4">
            <a:extLst>
              <a:ext uri="{FF2B5EF4-FFF2-40B4-BE49-F238E27FC236}">
                <a16:creationId xmlns:a16="http://schemas.microsoft.com/office/drawing/2014/main" id="{B7394F40-81DB-5188-0106-800BD45A0E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8587" r="40822" b="49429"/>
          <a:stretch>
            <a:fillRect/>
          </a:stretch>
        </p:blipFill>
        <p:spPr bwMode="auto">
          <a:xfrm>
            <a:off x="919163" y="2997200"/>
            <a:ext cx="7518400"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Box 2">
            <a:extLst>
              <a:ext uri="{FF2B5EF4-FFF2-40B4-BE49-F238E27FC236}">
                <a16:creationId xmlns:a16="http://schemas.microsoft.com/office/drawing/2014/main" id="{DB00A28A-9BF4-498A-B3F1-5E28BD03A748}"/>
              </a:ext>
            </a:extLst>
          </p:cNvPr>
          <p:cNvSpPr txBox="1">
            <a:spLocks noChangeArrowheads="1"/>
          </p:cNvSpPr>
          <p:nvPr/>
        </p:nvSpPr>
        <p:spPr bwMode="auto">
          <a:xfrm>
            <a:off x="1908175" y="977900"/>
            <a:ext cx="705643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The auditory ossicles form a mobile chain of small bones across</a:t>
            </a:r>
            <a:br>
              <a:rPr lang="en-GB" altLang="en-US">
                <a:latin typeface="Comic Sans MS" panose="030F0702030302020204" pitchFamily="66" charset="0"/>
              </a:rPr>
            </a:br>
            <a:r>
              <a:rPr lang="en-GB" altLang="en-US">
                <a:latin typeface="Comic Sans MS" panose="030F0702030302020204" pitchFamily="66" charset="0"/>
              </a:rPr>
              <a:t> the tympanic cavity from the tympanic membrane to the oval</a:t>
            </a:r>
            <a:br>
              <a:rPr lang="en-GB" altLang="en-US">
                <a:latin typeface="Comic Sans MS" panose="030F0702030302020204" pitchFamily="66" charset="0"/>
              </a:rPr>
            </a:br>
            <a:r>
              <a:rPr lang="en-GB" altLang="en-US">
                <a:latin typeface="Comic Sans MS" panose="030F0702030302020204" pitchFamily="66" charset="0"/>
              </a:rPr>
              <a:t> window (fenestra vestibuli), an oval opening on the labyrinthine</a:t>
            </a:r>
            <a:br>
              <a:rPr lang="en-GB" altLang="en-US">
                <a:latin typeface="Comic Sans MS" panose="030F0702030302020204" pitchFamily="66" charset="0"/>
              </a:rPr>
            </a:br>
            <a:r>
              <a:rPr lang="en-GB" altLang="en-US">
                <a:latin typeface="Comic Sans MS" panose="030F0702030302020204" pitchFamily="66" charset="0"/>
              </a:rPr>
              <a:t> wall of the tympanic cavity leading to the vestibule of the bony labyrinth. </a:t>
            </a:r>
            <a:br>
              <a:rPr lang="en-GB" altLang="en-US">
                <a:latin typeface="Comic Sans MS" panose="030F0702030302020204" pitchFamily="66" charset="0"/>
              </a:rPr>
            </a:br>
            <a:r>
              <a:rPr lang="en-GB" altLang="en-US">
                <a:latin typeface="Comic Sans MS" panose="030F0702030302020204" pitchFamily="66" charset="0"/>
              </a:rPr>
              <a:t>The ossicles are covered with the mucous membrane lining the tympanic cavity;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a:extLst>
              <a:ext uri="{FF2B5EF4-FFF2-40B4-BE49-F238E27FC236}">
                <a16:creationId xmlns:a16="http://schemas.microsoft.com/office/drawing/2014/main" id="{655124A8-EA34-0094-BD53-D85D821B781B}"/>
              </a:ext>
            </a:extLst>
          </p:cNvPr>
          <p:cNvSpPr>
            <a:spLocks noChangeArrowheads="1"/>
          </p:cNvSpPr>
          <p:nvPr/>
        </p:nvSpPr>
        <p:spPr bwMode="auto">
          <a:xfrm>
            <a:off x="428625" y="4143375"/>
            <a:ext cx="850106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Parts</a:t>
            </a:r>
            <a:r>
              <a:rPr lang="en-US" altLang="en-US" sz="2000" b="1">
                <a:latin typeface="Comic Sans MS" panose="030F0702030302020204" pitchFamily="66" charset="0"/>
              </a:rPr>
              <a:t>:</a:t>
            </a:r>
          </a:p>
          <a:p>
            <a:pPr eaLnBrk="1" hangingPunct="1">
              <a:spcBef>
                <a:spcPct val="0"/>
              </a:spcBef>
              <a:buClrTx/>
              <a:buSzTx/>
              <a:buFont typeface="Arial" panose="020B0604020202020204" pitchFamily="34" charset="0"/>
              <a:buAutoNum type="arabicParenR"/>
            </a:pPr>
            <a:r>
              <a:rPr lang="en-GB" altLang="en-US" sz="2000" b="1">
                <a:latin typeface="Comic Sans MS" panose="030F0702030302020204" pitchFamily="66" charset="0"/>
              </a:rPr>
              <a:t> Tympanic cavity </a:t>
            </a:r>
            <a:r>
              <a:rPr lang="fr-FR" altLang="en-US" sz="2000" b="1">
                <a:latin typeface="Comic Sans MS" panose="030F0702030302020204" pitchFamily="66" charset="0"/>
              </a:rPr>
              <a:t>(</a:t>
            </a:r>
            <a:r>
              <a:rPr lang="en-US" altLang="en-US" sz="2000" b="1" i="1">
                <a:latin typeface="Comic Sans MS" panose="030F0702030302020204" pitchFamily="66" charset="0"/>
              </a:rPr>
              <a:t>cavum tympani</a:t>
            </a:r>
            <a:r>
              <a:rPr lang="fr-FR" altLang="en-US" sz="2000" b="1" i="1">
                <a:latin typeface="Comic Sans MS" panose="030F0702030302020204" pitchFamily="66" charset="0"/>
              </a:rPr>
              <a:t>)</a:t>
            </a:r>
            <a:r>
              <a:rPr lang="en-US" altLang="en-US" sz="2000" b="1" i="1">
                <a:latin typeface="Comic Sans MS" panose="030F0702030302020204" pitchFamily="66" charset="0"/>
              </a:rPr>
              <a:t> </a:t>
            </a:r>
            <a:br>
              <a:rPr lang="en-US" altLang="en-US" sz="2000" b="1" i="1">
                <a:latin typeface="Comic Sans MS" panose="030F0702030302020204" pitchFamily="66" charset="0"/>
              </a:rPr>
            </a:br>
            <a:endParaRPr lang="en-US" altLang="en-US" sz="2000" b="1" i="1">
              <a:latin typeface="Comic Sans MS" panose="030F0702030302020204" pitchFamily="66" charset="0"/>
            </a:endParaRPr>
          </a:p>
          <a:p>
            <a:pPr eaLnBrk="1" hangingPunct="1">
              <a:spcBef>
                <a:spcPct val="0"/>
              </a:spcBef>
              <a:buClrTx/>
              <a:buSzTx/>
              <a:buFont typeface="Arial" panose="020B0604020202020204" pitchFamily="34" charset="0"/>
              <a:buAutoNum type="arabicParenR"/>
            </a:pPr>
            <a:r>
              <a:rPr lang="en-GB" altLang="en-US" sz="2000" b="1">
                <a:latin typeface="Comic Sans MS" panose="030F0702030302020204" pitchFamily="66" charset="0"/>
              </a:rPr>
              <a:t> Pharyngotympanic tube (auditory tube) </a:t>
            </a:r>
            <a:r>
              <a:rPr lang="en-US" altLang="en-US" sz="2000" b="1">
                <a:latin typeface="Comic Sans MS" panose="030F0702030302020204" pitchFamily="66" charset="0"/>
              </a:rPr>
              <a:t>(</a:t>
            </a:r>
            <a:r>
              <a:rPr lang="en-US" altLang="en-US" sz="2000" b="1" i="1">
                <a:latin typeface="Comic Sans MS" panose="030F0702030302020204" pitchFamily="66" charset="0"/>
              </a:rPr>
              <a:t>tuba auditiva)</a:t>
            </a:r>
            <a:br>
              <a:rPr lang="en-US" altLang="en-US" sz="2000" b="1" i="1">
                <a:latin typeface="Comic Sans MS" panose="030F0702030302020204" pitchFamily="66" charset="0"/>
              </a:rPr>
            </a:br>
            <a:endParaRPr lang="en-US" altLang="en-US" sz="2000" i="1">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3) </a:t>
            </a:r>
            <a:r>
              <a:rPr lang="en-GB" altLang="en-US" sz="2000" b="1">
                <a:latin typeface="Comic Sans MS" panose="030F0702030302020204" pitchFamily="66" charset="0"/>
              </a:rPr>
              <a:t>Mastoid antrum </a:t>
            </a:r>
            <a:r>
              <a:rPr lang="en-US" altLang="en-US" sz="2000">
                <a:latin typeface="Comic Sans MS" panose="030F0702030302020204" pitchFamily="66" charset="0"/>
              </a:rPr>
              <a:t>(</a:t>
            </a:r>
            <a:r>
              <a:rPr lang="en-US" altLang="en-US" sz="2000" b="1" i="1">
                <a:latin typeface="Comic Sans MS" panose="030F0702030302020204" pitchFamily="66" charset="0"/>
              </a:rPr>
              <a:t>antrum mastoideum</a:t>
            </a:r>
            <a:r>
              <a:rPr lang="en-US" altLang="en-US" sz="2000" i="1">
                <a:latin typeface="Comic Sans MS" panose="030F0702030302020204" pitchFamily="66" charset="0"/>
              </a:rPr>
              <a:t>)  </a:t>
            </a:r>
            <a:r>
              <a:rPr lang="en-GB" altLang="en-US" sz="2000" b="1" i="1">
                <a:latin typeface="Comic Sans MS" panose="030F0702030302020204" pitchFamily="66" charset="0"/>
              </a:rPr>
              <a:t>with mastoid cells</a:t>
            </a:r>
            <a:br>
              <a:rPr lang="en-US" altLang="en-US" sz="2000" b="1" i="1">
                <a:latin typeface="Comic Sans MS" panose="030F0702030302020204" pitchFamily="66" charset="0"/>
              </a:rPr>
            </a:br>
            <a:r>
              <a:rPr lang="en-US" altLang="en-US" sz="2000" b="1" i="1">
                <a:latin typeface="Comic Sans MS" panose="030F0702030302020204" pitchFamily="66" charset="0"/>
              </a:rPr>
              <a:t>    (celulae mastoideae)</a:t>
            </a:r>
            <a:br>
              <a:rPr lang="en-US" altLang="en-US" sz="2000" i="1">
                <a:latin typeface="Comic Sans MS" panose="030F0702030302020204" pitchFamily="66" charset="0"/>
              </a:rPr>
            </a:br>
            <a:endParaRPr lang="en-US" altLang="en-US" sz="2000">
              <a:latin typeface="Comic Sans MS" panose="030F0702030302020204" pitchFamily="66" charset="0"/>
            </a:endParaRPr>
          </a:p>
        </p:txBody>
      </p:sp>
      <p:sp>
        <p:nvSpPr>
          <p:cNvPr id="10243" name="Rectangle 2">
            <a:extLst>
              <a:ext uri="{FF2B5EF4-FFF2-40B4-BE49-F238E27FC236}">
                <a16:creationId xmlns:a16="http://schemas.microsoft.com/office/drawing/2014/main" id="{2DE8A633-43B3-A598-AA7F-63C01C062D62}"/>
              </a:ext>
            </a:extLst>
          </p:cNvPr>
          <p:cNvSpPr txBox="1">
            <a:spLocks noRot="1" noChangeArrowheads="1"/>
          </p:cNvSpPr>
          <p:nvPr/>
        </p:nvSpPr>
        <p:spPr bwMode="auto">
          <a:xfrm>
            <a:off x="1643063" y="428625"/>
            <a:ext cx="64293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Middle ear </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(auris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mediaa</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10244" name="Picture 3">
            <a:extLst>
              <a:ext uri="{FF2B5EF4-FFF2-40B4-BE49-F238E27FC236}">
                <a16:creationId xmlns:a16="http://schemas.microsoft.com/office/drawing/2014/main" id="{ADC66AE2-41E0-2FC0-5C72-AA4B96814E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92" t="20235" r="26436" b="28172"/>
          <a:stretch>
            <a:fillRect/>
          </a:stretch>
        </p:blipFill>
        <p:spPr bwMode="auto">
          <a:xfrm>
            <a:off x="428625" y="1357313"/>
            <a:ext cx="40767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3">
            <a:extLst>
              <a:ext uri="{FF2B5EF4-FFF2-40B4-BE49-F238E27FC236}">
                <a16:creationId xmlns:a16="http://schemas.microsoft.com/office/drawing/2014/main" id="{B1D2F302-D33B-9B71-A920-5BA61AD88E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819" t="16266" r="30869" b="31235"/>
          <a:stretch>
            <a:fillRect/>
          </a:stretch>
        </p:blipFill>
        <p:spPr bwMode="auto">
          <a:xfrm>
            <a:off x="4714875" y="1214438"/>
            <a:ext cx="414337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a:extLst>
              <a:ext uri="{FF2B5EF4-FFF2-40B4-BE49-F238E27FC236}">
                <a16:creationId xmlns:a16="http://schemas.microsoft.com/office/drawing/2014/main" id="{A26FA30B-9D24-7874-79E8-EE72B8710B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076" t="18587" r="40822" b="49429"/>
          <a:stretch>
            <a:fillRect/>
          </a:stretch>
        </p:blipFill>
        <p:spPr bwMode="auto">
          <a:xfrm>
            <a:off x="7558088" y="1604963"/>
            <a:ext cx="1585912"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2">
            <a:extLst>
              <a:ext uri="{FF2B5EF4-FFF2-40B4-BE49-F238E27FC236}">
                <a16:creationId xmlns:a16="http://schemas.microsoft.com/office/drawing/2014/main" id="{FB9350BF-E5DB-23B2-15D3-B7D0FF9CA6BF}"/>
              </a:ext>
            </a:extLst>
          </p:cNvPr>
          <p:cNvSpPr txBox="1">
            <a:spLocks noRot="1" noChangeArrowheads="1"/>
          </p:cNvSpPr>
          <p:nvPr/>
        </p:nvSpPr>
        <p:spPr bwMode="auto">
          <a:xfrm>
            <a:off x="1143000" y="285750"/>
            <a:ext cx="6643688"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M</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alleus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(Hammer)</a:t>
            </a:r>
          </a:p>
        </p:txBody>
      </p:sp>
      <p:sp>
        <p:nvSpPr>
          <p:cNvPr id="48132" name="Rectangle 3">
            <a:extLst>
              <a:ext uri="{FF2B5EF4-FFF2-40B4-BE49-F238E27FC236}">
                <a16:creationId xmlns:a16="http://schemas.microsoft.com/office/drawing/2014/main" id="{3980EC72-F7EE-C89C-C98E-66511F32B57F}"/>
              </a:ext>
            </a:extLst>
          </p:cNvPr>
          <p:cNvSpPr txBox="1">
            <a:spLocks noChangeArrowheads="1"/>
          </p:cNvSpPr>
          <p:nvPr/>
        </p:nvSpPr>
        <p:spPr bwMode="auto">
          <a:xfrm>
            <a:off x="125413" y="928688"/>
            <a:ext cx="8678862"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2000" b="1">
                <a:latin typeface="Comic Sans MS" panose="030F0702030302020204" pitchFamily="66" charset="0"/>
              </a:rPr>
              <a:t>Length:</a:t>
            </a:r>
            <a:r>
              <a:rPr lang="sr-Cyrl-CS" altLang="en-US" sz="2000" b="1">
                <a:latin typeface="Comic Sans MS" panose="030F0702030302020204" pitchFamily="66" charset="0"/>
              </a:rPr>
              <a:t> 8 </a:t>
            </a:r>
            <a:r>
              <a:rPr lang="en-GB" altLang="en-US" sz="2000" b="1">
                <a:latin typeface="Comic Sans MS" panose="030F0702030302020204" pitchFamily="66" charset="0"/>
              </a:rPr>
              <a:t>mm;  Width (at the level of head of malleus):</a:t>
            </a:r>
            <a:r>
              <a:rPr lang="sr-Cyrl-CS" altLang="en-US" sz="2000" b="1">
                <a:latin typeface="Comic Sans MS" panose="030F0702030302020204" pitchFamily="66" charset="0"/>
              </a:rPr>
              <a:t> 2,5 </a:t>
            </a:r>
            <a:r>
              <a:rPr lang="en-GB" altLang="en-US" sz="2000" b="1">
                <a:latin typeface="Comic Sans MS" panose="030F0702030302020204" pitchFamily="66" charset="0"/>
              </a:rPr>
              <a:t>mm</a:t>
            </a:r>
            <a:br>
              <a:rPr lang="sr-Cyrl-CS" altLang="en-US" sz="1800" b="1">
                <a:latin typeface="Comic Sans MS" panose="030F0702030302020204" pitchFamily="66" charset="0"/>
              </a:rPr>
            </a:br>
            <a:endParaRPr lang="en-US" altLang="en-US" sz="18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Parts</a:t>
            </a:r>
            <a:r>
              <a:rPr lang="sr-Cyrl-CS" altLang="en-US" sz="2000" b="1">
                <a:latin typeface="Comic Sans MS" panose="030F0702030302020204" pitchFamily="66" charset="0"/>
              </a:rPr>
              <a:t>:</a:t>
            </a:r>
            <a:br>
              <a:rPr lang="sr-Cyrl-CS" altLang="en-US" sz="2000" b="1">
                <a:latin typeface="Comic Sans MS" panose="030F0702030302020204" pitchFamily="66" charset="0"/>
              </a:rPr>
            </a:br>
            <a:r>
              <a:rPr lang="en-GB" altLang="en-US" sz="2000" b="1">
                <a:latin typeface="Comic Sans MS" panose="030F0702030302020204" pitchFamily="66" charset="0"/>
              </a:rPr>
              <a:t>  </a:t>
            </a:r>
            <a:r>
              <a:rPr lang="sr-Cyrl-CS" altLang="en-US" sz="2000" b="1">
                <a:latin typeface="Comic Sans MS" panose="030F0702030302020204" pitchFamily="66" charset="0"/>
              </a:rPr>
              <a:t>а)</a:t>
            </a:r>
            <a:r>
              <a:rPr lang="en-US" altLang="en-US" sz="2000" b="1">
                <a:latin typeface="Comic Sans MS" panose="030F0702030302020204" pitchFamily="66" charset="0"/>
              </a:rPr>
              <a:t> Head of malleus (caput mallei) </a:t>
            </a:r>
            <a:r>
              <a:rPr lang="en-US" altLang="en-US" sz="1700" b="1">
                <a:latin typeface="Comic Sans MS" panose="030F0702030302020204" pitchFamily="66" charset="0"/>
              </a:rPr>
              <a:t>- </a:t>
            </a:r>
            <a:r>
              <a:rPr lang="en-GB" altLang="en-US" sz="1700">
                <a:latin typeface="Comic Sans MS" panose="030F0702030302020204" pitchFamily="66" charset="0"/>
              </a:rPr>
              <a:t>lies in the epitympanic</a:t>
            </a:r>
            <a:br>
              <a:rPr lang="en-GB" altLang="en-US" sz="1700">
                <a:latin typeface="Comic Sans MS" panose="030F0702030302020204" pitchFamily="66" charset="0"/>
              </a:rPr>
            </a:br>
            <a:r>
              <a:rPr lang="en-GB" altLang="en-US" sz="1700">
                <a:latin typeface="Comic Sans MS" panose="030F0702030302020204" pitchFamily="66" charset="0"/>
              </a:rPr>
              <a:t>         recess. The head of the malleus articulates with the body</a:t>
            </a:r>
            <a:br>
              <a:rPr lang="en-GB" altLang="en-US" sz="1700">
                <a:latin typeface="Comic Sans MS" panose="030F0702030302020204" pitchFamily="66" charset="0"/>
              </a:rPr>
            </a:br>
            <a:r>
              <a:rPr lang="en-GB" altLang="en-US" sz="1700">
                <a:latin typeface="Comic Sans MS" panose="030F0702030302020204" pitchFamily="66" charset="0"/>
              </a:rPr>
              <a:t>         of incus</a:t>
            </a:r>
            <a:br>
              <a:rPr lang="en-GB" altLang="en-US" sz="2000" b="1">
                <a:latin typeface="Comic Sans MS" panose="030F0702030302020204" pitchFamily="66" charset="0"/>
              </a:rPr>
            </a:br>
            <a:r>
              <a:rPr lang="en-GB" altLang="en-US" sz="2000" b="1">
                <a:latin typeface="Comic Sans MS" panose="030F0702030302020204" pitchFamily="66" charset="0"/>
              </a:rPr>
              <a:t>  b</a:t>
            </a:r>
            <a:r>
              <a:rPr lang="sr-Cyrl-CS" altLang="en-US" sz="2000" b="1">
                <a:latin typeface="Comic Sans MS" panose="030F0702030302020204" pitchFamily="66" charset="0"/>
              </a:rPr>
              <a:t>)</a:t>
            </a:r>
            <a:r>
              <a:rPr lang="en-US" altLang="en-US" sz="2000" b="1">
                <a:latin typeface="Comic Sans MS" panose="030F0702030302020204" pitchFamily="66" charset="0"/>
              </a:rPr>
              <a:t> Neck of malleus (collum mallei) </a:t>
            </a:r>
            <a:r>
              <a:rPr lang="en-US" altLang="en-US" sz="1700" b="1">
                <a:latin typeface="Comic Sans MS" panose="030F0702030302020204" pitchFamily="66" charset="0"/>
              </a:rPr>
              <a:t>- </a:t>
            </a:r>
            <a:r>
              <a:rPr lang="en-GB" altLang="en-US" sz="1700">
                <a:latin typeface="Comic Sans MS" panose="030F0702030302020204" pitchFamily="66" charset="0"/>
              </a:rPr>
              <a:t>lies against the flaccid</a:t>
            </a:r>
            <a:br>
              <a:rPr lang="en-GB" altLang="en-US" sz="1700">
                <a:latin typeface="Comic Sans MS" panose="030F0702030302020204" pitchFamily="66" charset="0"/>
              </a:rPr>
            </a:br>
            <a:r>
              <a:rPr lang="en-GB" altLang="en-US" sz="1700">
                <a:latin typeface="Comic Sans MS" panose="030F0702030302020204" pitchFamily="66" charset="0"/>
              </a:rPr>
              <a:t>         part of tympanic membrane; the tendon of the tensor tympani </a:t>
            </a:r>
            <a:br>
              <a:rPr lang="en-GB" altLang="en-US" sz="1700">
                <a:latin typeface="Comic Sans MS" panose="030F0702030302020204" pitchFamily="66" charset="0"/>
              </a:rPr>
            </a:br>
            <a:r>
              <a:rPr lang="en-GB" altLang="en-US" sz="1700">
                <a:latin typeface="Comic Sans MS" panose="030F0702030302020204" pitchFamily="66" charset="0"/>
              </a:rPr>
              <a:t>         inserts into its handle near the neck.; The chorda tympani </a:t>
            </a:r>
            <a:br>
              <a:rPr lang="en-GB" altLang="en-US" sz="1700">
                <a:latin typeface="Comic Sans MS" panose="030F0702030302020204" pitchFamily="66" charset="0"/>
              </a:rPr>
            </a:br>
            <a:r>
              <a:rPr lang="en-GB" altLang="en-US" sz="1700">
                <a:latin typeface="Comic Sans MS" panose="030F0702030302020204" pitchFamily="66" charset="0"/>
              </a:rPr>
              <a:t>         crosses the medial surface of the neck of the malleus.</a:t>
            </a:r>
            <a:br>
              <a:rPr lang="sr-Cyrl-CS" altLang="en-US" sz="2000" b="1">
                <a:latin typeface="Comic Sans MS" panose="030F0702030302020204" pitchFamily="66" charset="0"/>
              </a:rPr>
            </a:br>
            <a:r>
              <a:rPr lang="en-GB" altLang="en-US" sz="2000" b="1">
                <a:latin typeface="Comic Sans MS" panose="030F0702030302020204" pitchFamily="66" charset="0"/>
              </a:rPr>
              <a:t>  c</a:t>
            </a:r>
            <a:r>
              <a:rPr lang="sr-Cyrl-CS" altLang="en-US" sz="2000" b="1">
                <a:latin typeface="Comic Sans MS" panose="030F0702030302020204" pitchFamily="66" charset="0"/>
              </a:rPr>
              <a:t>)</a:t>
            </a:r>
            <a:r>
              <a:rPr lang="en-US" altLang="en-US" sz="2000" b="1">
                <a:latin typeface="Comic Sans MS" panose="030F0702030302020204" pitchFamily="66" charset="0"/>
              </a:rPr>
              <a:t> Handle of malleus (manubrium mallei) - </a:t>
            </a:r>
            <a:r>
              <a:rPr lang="en-GB" altLang="en-US" sz="1700">
                <a:latin typeface="Comic Sans MS" panose="030F0702030302020204" pitchFamily="66" charset="0"/>
              </a:rPr>
              <a:t>is embedded </a:t>
            </a:r>
            <a:br>
              <a:rPr lang="en-GB" altLang="en-US" sz="1700">
                <a:latin typeface="Comic Sans MS" panose="030F0702030302020204" pitchFamily="66" charset="0"/>
              </a:rPr>
            </a:br>
            <a:r>
              <a:rPr lang="en-GB" altLang="en-US" sz="1700">
                <a:latin typeface="Comic Sans MS" panose="030F0702030302020204" pitchFamily="66" charset="0"/>
              </a:rPr>
              <a:t>        in the tympanic membrane, with its tip at the umbo; </a:t>
            </a:r>
            <a:br>
              <a:rPr lang="en-GB" altLang="en-US" sz="1700">
                <a:latin typeface="Comic Sans MS" panose="030F0702030302020204" pitchFamily="66" charset="0"/>
              </a:rPr>
            </a:br>
            <a:r>
              <a:rPr lang="en-GB" altLang="en-US" sz="1700">
                <a:latin typeface="Comic Sans MS" panose="030F0702030302020204" pitchFamily="66" charset="0"/>
              </a:rPr>
              <a:t>        thus, the malleus moves with the membrane. </a:t>
            </a:r>
            <a:br>
              <a:rPr lang="sr-Cyrl-CS" altLang="en-US" sz="2000" b="1">
                <a:latin typeface="Comic Sans MS" panose="030F0702030302020204" pitchFamily="66" charset="0"/>
              </a:rPr>
            </a:br>
            <a:r>
              <a:rPr lang="en-GB" altLang="en-US" sz="2000" b="1">
                <a:latin typeface="Comic Sans MS" panose="030F0702030302020204" pitchFamily="66" charset="0"/>
              </a:rPr>
              <a:t>  d</a:t>
            </a:r>
            <a:r>
              <a:rPr lang="sr-Cyrl-CS" altLang="en-US" sz="2000" b="1">
                <a:latin typeface="Comic Sans MS" panose="030F0702030302020204" pitchFamily="66" charset="0"/>
              </a:rPr>
              <a:t>)</a:t>
            </a:r>
            <a:r>
              <a:rPr lang="en-US" altLang="en-US" sz="2000" b="1">
                <a:latin typeface="Comic Sans MS" panose="030F0702030302020204" pitchFamily="66" charset="0"/>
              </a:rPr>
              <a:t> Lateral process (processus lateralis)</a:t>
            </a:r>
            <a:br>
              <a:rPr lang="en-US" altLang="en-US" sz="2000" b="1">
                <a:latin typeface="Comic Sans MS" panose="030F0702030302020204" pitchFamily="66" charset="0"/>
              </a:rPr>
            </a:br>
            <a:r>
              <a:rPr lang="en-US" altLang="en-US" sz="1700">
                <a:latin typeface="Comic Sans MS" panose="030F0702030302020204" pitchFamily="66" charset="0"/>
              </a:rPr>
              <a:t>        embedded </a:t>
            </a:r>
            <a:r>
              <a:rPr lang="en-GB" altLang="en-US" sz="2000">
                <a:latin typeface="Comic Sans MS" panose="030F0702030302020204" pitchFamily="66" charset="0"/>
              </a:rPr>
              <a:t>in the tympanic membrane, forms</a:t>
            </a:r>
            <a:br>
              <a:rPr lang="en-GB" altLang="en-US" sz="2000">
                <a:latin typeface="Comic Sans MS" panose="030F0702030302020204" pitchFamily="66" charset="0"/>
              </a:rPr>
            </a:br>
            <a:r>
              <a:rPr lang="en-GB" altLang="en-US" sz="2000">
                <a:latin typeface="Comic Sans MS" panose="030F0702030302020204" pitchFamily="66" charset="0"/>
              </a:rPr>
              <a:t>       prominence on outer surface of tympanic </a:t>
            </a:r>
            <a:br>
              <a:rPr lang="en-GB" altLang="en-US" sz="2000">
                <a:latin typeface="Comic Sans MS" panose="030F0702030302020204" pitchFamily="66" charset="0"/>
              </a:rPr>
            </a:br>
            <a:r>
              <a:rPr lang="en-GB" altLang="en-US" sz="2000">
                <a:latin typeface="Comic Sans MS" panose="030F0702030302020204" pitchFamily="66" charset="0"/>
              </a:rPr>
              <a:t>       membrane named prominentia mallearis</a:t>
            </a:r>
            <a:br>
              <a:rPr lang="en-US" altLang="en-US" sz="2000" b="1">
                <a:latin typeface="Comic Sans MS" panose="030F0702030302020204" pitchFamily="66" charset="0"/>
              </a:rPr>
            </a:br>
            <a:r>
              <a:rPr lang="en-US" altLang="en-US" sz="2000" b="1">
                <a:latin typeface="Comic Sans MS" panose="030F0702030302020204" pitchFamily="66" charset="0"/>
              </a:rPr>
              <a:t>  e) Anterior process (processus anterius)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GB" altLang="en-US" sz="1700">
                <a:latin typeface="Comic Sans MS" panose="030F0702030302020204" pitchFamily="66" charset="0"/>
              </a:rPr>
              <a:t>The malleus functions as a lever, with the its longer</a:t>
            </a:r>
            <a:br>
              <a:rPr lang="en-GB" altLang="en-US" sz="1700">
                <a:latin typeface="Comic Sans MS" panose="030F0702030302020204" pitchFamily="66" charset="0"/>
              </a:rPr>
            </a:br>
            <a:r>
              <a:rPr lang="en-GB" altLang="en-US" sz="1700">
                <a:latin typeface="Comic Sans MS" panose="030F0702030302020204" pitchFamily="66" charset="0"/>
              </a:rPr>
              <a:t>         anterior processes and its handle attached to the </a:t>
            </a:r>
            <a:br>
              <a:rPr lang="en-GB" altLang="en-US" sz="1700">
                <a:latin typeface="Comic Sans MS" panose="030F0702030302020204" pitchFamily="66" charset="0"/>
              </a:rPr>
            </a:br>
            <a:r>
              <a:rPr lang="en-GB" altLang="en-US" sz="1700">
                <a:latin typeface="Comic Sans MS" panose="030F0702030302020204" pitchFamily="66" charset="0"/>
              </a:rPr>
              <a:t>         tympanic membrane.</a:t>
            </a:r>
            <a:endParaRPr lang="sr-Cyrl-CS" altLang="en-US" sz="1700" b="1">
              <a:latin typeface="Comic Sans MS" panose="030F0702030302020204" pitchFamily="66" charset="0"/>
            </a:endParaRPr>
          </a:p>
        </p:txBody>
      </p:sp>
      <p:pic>
        <p:nvPicPr>
          <p:cNvPr id="48133" name="Picture 4">
            <a:extLst>
              <a:ext uri="{FF2B5EF4-FFF2-40B4-BE49-F238E27FC236}">
                <a16:creationId xmlns:a16="http://schemas.microsoft.com/office/drawing/2014/main" id="{BAFBF8B2-EFD2-9DD4-19A1-1F95D3E324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18587" r="70222" b="49429"/>
          <a:stretch>
            <a:fillRect/>
          </a:stretch>
        </p:blipFill>
        <p:spPr bwMode="auto">
          <a:xfrm>
            <a:off x="6480175" y="3962400"/>
            <a:ext cx="266382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a:extLst>
              <a:ext uri="{FF2B5EF4-FFF2-40B4-BE49-F238E27FC236}">
                <a16:creationId xmlns:a16="http://schemas.microsoft.com/office/drawing/2014/main" id="{118CD9D5-9562-DEB8-0C7D-4ABABDBBD3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865" t="18587" r="40822" b="49429"/>
          <a:stretch>
            <a:fillRect/>
          </a:stretch>
        </p:blipFill>
        <p:spPr bwMode="auto">
          <a:xfrm>
            <a:off x="285750" y="365125"/>
            <a:ext cx="4094163"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6" name="Rectangle 2">
            <a:extLst>
              <a:ext uri="{FF2B5EF4-FFF2-40B4-BE49-F238E27FC236}">
                <a16:creationId xmlns:a16="http://schemas.microsoft.com/office/drawing/2014/main" id="{CE30A6D8-595D-AE21-EEA6-ED1604E147D0}"/>
              </a:ext>
            </a:extLst>
          </p:cNvPr>
          <p:cNvSpPr txBox="1">
            <a:spLocks noRot="1" noChangeArrowheads="1"/>
          </p:cNvSpPr>
          <p:nvPr/>
        </p:nvSpPr>
        <p:spPr bwMode="auto">
          <a:xfrm>
            <a:off x="1249363" y="114300"/>
            <a:ext cx="6643687"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I</a:t>
            </a: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ncus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(Anvil)</a:t>
            </a:r>
          </a:p>
        </p:txBody>
      </p:sp>
      <p:sp>
        <p:nvSpPr>
          <p:cNvPr id="50180" name="Rectangle 3">
            <a:extLst>
              <a:ext uri="{FF2B5EF4-FFF2-40B4-BE49-F238E27FC236}">
                <a16:creationId xmlns:a16="http://schemas.microsoft.com/office/drawing/2014/main" id="{BC484F67-8909-CBF8-02BC-45668162CC67}"/>
              </a:ext>
            </a:extLst>
          </p:cNvPr>
          <p:cNvSpPr txBox="1">
            <a:spLocks noChangeArrowheads="1"/>
          </p:cNvSpPr>
          <p:nvPr/>
        </p:nvSpPr>
        <p:spPr bwMode="auto">
          <a:xfrm>
            <a:off x="285750" y="3013075"/>
            <a:ext cx="885825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buFont typeface="Arial" panose="020B0604020202020204" pitchFamily="34" charset="0"/>
              <a:buChar char="•"/>
            </a:pPr>
            <a:r>
              <a:rPr lang="en-GB" altLang="en-US" sz="1800" b="1">
                <a:latin typeface="Comic Sans MS" panose="030F0702030302020204" pitchFamily="66" charset="0"/>
              </a:rPr>
              <a:t>Located between the malleus and the stapes and articulate with them.</a:t>
            </a:r>
            <a:br>
              <a:rPr lang="en-GB" altLang="en-US" sz="1800" b="1">
                <a:latin typeface="Comic Sans MS" panose="030F0702030302020204" pitchFamily="66" charset="0"/>
              </a:rPr>
            </a:br>
            <a:r>
              <a:rPr lang="en-GB" altLang="en-US" sz="1000" b="1">
                <a:latin typeface="Comic Sans MS" panose="030F0702030302020204" pitchFamily="66" charset="0"/>
              </a:rPr>
              <a:t> </a:t>
            </a:r>
            <a:endParaRPr lang="en-GB" altLang="en-US" sz="8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Length:</a:t>
            </a:r>
            <a:r>
              <a:rPr lang="sr-Cyrl-CS" altLang="en-US" sz="2000" b="1">
                <a:latin typeface="Comic Sans MS" panose="030F0702030302020204" pitchFamily="66" charset="0"/>
              </a:rPr>
              <a:t> 7 </a:t>
            </a:r>
            <a:r>
              <a:rPr lang="en-GB" altLang="en-US" sz="2000" b="1">
                <a:latin typeface="Comic Sans MS" panose="030F0702030302020204" pitchFamily="66" charset="0"/>
              </a:rPr>
              <a:t>mm; Width: </a:t>
            </a:r>
            <a:r>
              <a:rPr lang="sr-Cyrl-CS" altLang="en-US" sz="2000" b="1">
                <a:latin typeface="Comic Sans MS" panose="030F0702030302020204" pitchFamily="66" charset="0"/>
              </a:rPr>
              <a:t>4,5 </a:t>
            </a:r>
            <a:r>
              <a:rPr lang="en-GB" altLang="en-US" sz="2000" b="1">
                <a:latin typeface="Comic Sans MS" panose="030F0702030302020204" pitchFamily="66" charset="0"/>
              </a:rPr>
              <a:t>mm</a:t>
            </a:r>
            <a:r>
              <a:rPr lang="sr-Cyrl-CS" altLang="en-US" sz="2000" b="1">
                <a:latin typeface="Comic Sans MS" panose="030F0702030302020204" pitchFamily="66" charset="0"/>
              </a:rPr>
              <a:t> </a:t>
            </a:r>
            <a:r>
              <a:rPr lang="en-GB" altLang="en-US" sz="2000" b="1">
                <a:latin typeface="Comic Sans MS" panose="030F0702030302020204" pitchFamily="66" charset="0"/>
              </a:rPr>
              <a:t>(at the level of short limb)</a:t>
            </a:r>
            <a:br>
              <a:rPr lang="sr-Cyrl-CS" altLang="en-US" sz="1800" b="1">
                <a:latin typeface="Comic Sans MS" panose="030F0702030302020204" pitchFamily="66" charset="0"/>
              </a:rPr>
            </a:br>
            <a:endParaRPr lang="en-US" altLang="en-US" sz="8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Parts</a:t>
            </a:r>
            <a:r>
              <a:rPr lang="sr-Cyrl-CS" altLang="en-US" sz="2000" b="1">
                <a:latin typeface="Comic Sans MS" panose="030F0702030302020204" pitchFamily="66" charset="0"/>
              </a:rPr>
              <a:t>:</a:t>
            </a:r>
            <a:br>
              <a:rPr lang="sr-Cyrl-CS" altLang="en-US" sz="2000" b="1">
                <a:latin typeface="Comic Sans MS" panose="030F0702030302020204" pitchFamily="66" charset="0"/>
              </a:rPr>
            </a:br>
            <a:r>
              <a:rPr lang="en-GB" altLang="en-US" sz="2000" b="1">
                <a:latin typeface="Comic Sans MS" panose="030F0702030302020204" pitchFamily="66" charset="0"/>
              </a:rPr>
              <a:t>  </a:t>
            </a:r>
            <a:r>
              <a:rPr lang="sr-Cyrl-CS" altLang="en-US" sz="2000" b="1">
                <a:latin typeface="Comic Sans MS" panose="030F0702030302020204" pitchFamily="66" charset="0"/>
              </a:rPr>
              <a:t>а)</a:t>
            </a:r>
            <a:r>
              <a:rPr lang="en-US" altLang="en-US" sz="2000" b="1">
                <a:latin typeface="Comic Sans MS" panose="030F0702030302020204" pitchFamily="66" charset="0"/>
              </a:rPr>
              <a:t> Body of incus (corpus incudis)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GB" altLang="en-US" sz="1800">
                <a:latin typeface="Comic Sans MS" panose="030F0702030302020204" pitchFamily="66" charset="0"/>
              </a:rPr>
              <a:t>lies in the epitympanic recess (Fig. 8.116A), where it articulates with the</a:t>
            </a:r>
            <a:br>
              <a:rPr lang="en-GB" altLang="en-US" sz="1800">
                <a:latin typeface="Comic Sans MS" panose="030F0702030302020204" pitchFamily="66" charset="0"/>
              </a:rPr>
            </a:br>
            <a:r>
              <a:rPr lang="en-GB" altLang="en-US" sz="1800">
                <a:latin typeface="Comic Sans MS" panose="030F0702030302020204" pitchFamily="66" charset="0"/>
              </a:rPr>
              <a:t>        head of the malleus </a:t>
            </a:r>
            <a:br>
              <a:rPr lang="sr-Cyrl-CS" altLang="en-US" sz="2000" b="1">
                <a:latin typeface="Comic Sans MS" panose="030F0702030302020204" pitchFamily="66" charset="0"/>
              </a:rPr>
            </a:br>
            <a:r>
              <a:rPr lang="en-GB" altLang="en-US" sz="2000" b="1">
                <a:latin typeface="Comic Sans MS" panose="030F0702030302020204" pitchFamily="66" charset="0"/>
              </a:rPr>
              <a:t>  b</a:t>
            </a:r>
            <a:r>
              <a:rPr lang="sr-Cyrl-CS" altLang="en-US" sz="2000" b="1">
                <a:latin typeface="Comic Sans MS" panose="030F0702030302020204" pitchFamily="66" charset="0"/>
              </a:rPr>
              <a:t>)</a:t>
            </a:r>
            <a:r>
              <a:rPr lang="en-US" altLang="en-US" sz="2000" b="1">
                <a:latin typeface="Comic Sans MS" panose="030F0702030302020204" pitchFamily="66" charset="0"/>
              </a:rPr>
              <a:t> Short limb of incus (crus breve incudis)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GB" altLang="en-US" sz="1800">
                <a:latin typeface="Comic Sans MS" panose="030F0702030302020204" pitchFamily="66" charset="0"/>
              </a:rPr>
              <a:t>connected by a ligament to the posterior wall of the tympanic cavity</a:t>
            </a:r>
            <a:br>
              <a:rPr lang="sr-Cyrl-CS" altLang="en-US" sz="2000" b="1">
                <a:latin typeface="Comic Sans MS" panose="030F0702030302020204" pitchFamily="66" charset="0"/>
              </a:rPr>
            </a:br>
            <a:r>
              <a:rPr lang="en-GB" altLang="en-US" sz="2000" b="1">
                <a:latin typeface="Comic Sans MS" panose="030F0702030302020204" pitchFamily="66" charset="0"/>
              </a:rPr>
              <a:t>  c</a:t>
            </a:r>
            <a:r>
              <a:rPr lang="sr-Cyrl-CS" altLang="en-US" sz="2000" b="1">
                <a:latin typeface="Comic Sans MS" panose="030F0702030302020204" pitchFamily="66" charset="0"/>
              </a:rPr>
              <a:t>)</a:t>
            </a:r>
            <a:r>
              <a:rPr lang="en-US" altLang="en-US" sz="2000" b="1">
                <a:latin typeface="Comic Sans MS" panose="030F0702030302020204" pitchFamily="66" charset="0"/>
              </a:rPr>
              <a:t> Long limb of incus (crus longum incudis)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GB" altLang="en-US" sz="1800">
                <a:latin typeface="Comic Sans MS" panose="030F0702030302020204" pitchFamily="66" charset="0"/>
              </a:rPr>
              <a:t>lies parallel to the handle of the malleus, and its interior end articulates</a:t>
            </a:r>
            <a:br>
              <a:rPr lang="en-GB" altLang="en-US" sz="1800">
                <a:latin typeface="Comic Sans MS" panose="030F0702030302020204" pitchFamily="66" charset="0"/>
              </a:rPr>
            </a:br>
            <a:r>
              <a:rPr lang="en-GB" altLang="en-US" sz="1800">
                <a:latin typeface="Comic Sans MS" panose="030F0702030302020204" pitchFamily="66" charset="0"/>
              </a:rPr>
              <a:t>        with the stapes by way of the lenticular process, a medially directed</a:t>
            </a:r>
            <a:br>
              <a:rPr lang="en-GB" altLang="en-US" sz="1800">
                <a:latin typeface="Comic Sans MS" panose="030F0702030302020204" pitchFamily="66" charset="0"/>
              </a:rPr>
            </a:br>
            <a:r>
              <a:rPr lang="en-GB" altLang="en-US" sz="1800">
                <a:latin typeface="Comic Sans MS" panose="030F0702030302020204" pitchFamily="66" charset="0"/>
              </a:rPr>
              <a:t>        projection. </a:t>
            </a:r>
            <a:br>
              <a:rPr lang="sr-Cyrl-CS" altLang="en-US" sz="2000" b="1">
                <a:latin typeface="Comic Sans MS" panose="030F0702030302020204" pitchFamily="66" charset="0"/>
              </a:rPr>
            </a:br>
            <a:r>
              <a:rPr lang="sr-Cyrl-CS" altLang="en-US" sz="2000" b="1">
                <a:latin typeface="Comic Sans MS" panose="030F0702030302020204" pitchFamily="66" charset="0"/>
              </a:rPr>
              <a:t>	</a:t>
            </a:r>
            <a:endParaRPr lang="sr-Cyrl-CS" altLang="en-US" sz="1800" b="1">
              <a:latin typeface="Comic Sans MS" panose="030F0702030302020204" pitchFamily="66" charset="0"/>
            </a:endParaRPr>
          </a:p>
        </p:txBody>
      </p:sp>
      <p:pic>
        <p:nvPicPr>
          <p:cNvPr id="50181" name="Picture 9">
            <a:extLst>
              <a:ext uri="{FF2B5EF4-FFF2-40B4-BE49-F238E27FC236}">
                <a16:creationId xmlns:a16="http://schemas.microsoft.com/office/drawing/2014/main" id="{96D654A3-DC41-36DD-693A-8661F6E163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0413" y="809625"/>
            <a:ext cx="4457700"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a:extLst>
              <a:ext uri="{FF2B5EF4-FFF2-40B4-BE49-F238E27FC236}">
                <a16:creationId xmlns:a16="http://schemas.microsoft.com/office/drawing/2014/main" id="{695BACC1-5A09-6C7A-7B86-FFD6C30B3C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549275"/>
            <a:ext cx="5854700" cy="184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Rectangle 2">
            <a:extLst>
              <a:ext uri="{FF2B5EF4-FFF2-40B4-BE49-F238E27FC236}">
                <a16:creationId xmlns:a16="http://schemas.microsoft.com/office/drawing/2014/main" id="{DB280986-AB1B-8AF2-DD55-995AE5A30916}"/>
              </a:ext>
            </a:extLst>
          </p:cNvPr>
          <p:cNvSpPr txBox="1">
            <a:spLocks noRot="1" noChangeArrowheads="1"/>
          </p:cNvSpPr>
          <p:nvPr/>
        </p:nvSpPr>
        <p:spPr bwMode="auto">
          <a:xfrm>
            <a:off x="1249363" y="0"/>
            <a:ext cx="6643687"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tapes (Stirrup)</a:t>
            </a:r>
          </a:p>
        </p:txBody>
      </p:sp>
      <p:sp>
        <p:nvSpPr>
          <p:cNvPr id="52228" name="Rectangle 3">
            <a:extLst>
              <a:ext uri="{FF2B5EF4-FFF2-40B4-BE49-F238E27FC236}">
                <a16:creationId xmlns:a16="http://schemas.microsoft.com/office/drawing/2014/main" id="{5334E588-3577-7C94-AF4B-2ABDE20FC84C}"/>
              </a:ext>
            </a:extLst>
          </p:cNvPr>
          <p:cNvSpPr txBox="1">
            <a:spLocks noChangeArrowheads="1"/>
          </p:cNvSpPr>
          <p:nvPr/>
        </p:nvSpPr>
        <p:spPr bwMode="auto">
          <a:xfrm>
            <a:off x="255588" y="2405063"/>
            <a:ext cx="8866187" cy="4452937"/>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GB" altLang="en-US" sz="1800" b="1" dirty="0">
                <a:latin typeface="Comic Sans MS" panose="030F0702030302020204" pitchFamily="66" charset="0"/>
              </a:rPr>
              <a:t>Height:</a:t>
            </a:r>
            <a:r>
              <a:rPr lang="sr-Cyrl-CS" altLang="en-US" sz="1800" b="1" dirty="0">
                <a:latin typeface="Comic Sans MS" panose="030F0702030302020204" pitchFamily="66" charset="0"/>
              </a:rPr>
              <a:t>3,5-4 </a:t>
            </a:r>
            <a:r>
              <a:rPr lang="en-GB" altLang="en-US" sz="1800" b="1" dirty="0">
                <a:latin typeface="Comic Sans MS" panose="030F0702030302020204" pitchFamily="66" charset="0"/>
              </a:rPr>
              <a:t>mm;</a:t>
            </a:r>
            <a:r>
              <a:rPr lang="sr-Cyrl-CS" altLang="en-US" sz="1800" b="1" dirty="0">
                <a:latin typeface="Comic Sans MS" panose="030F0702030302020204" pitchFamily="66" charset="0"/>
              </a:rPr>
              <a:t> </a:t>
            </a:r>
            <a:r>
              <a:rPr lang="en-GB" altLang="en-US" sz="1800" b="1" dirty="0">
                <a:latin typeface="Comic Sans MS" panose="030F0702030302020204" pitchFamily="66" charset="0"/>
              </a:rPr>
              <a:t>Width:</a:t>
            </a:r>
            <a:r>
              <a:rPr lang="sr-Cyrl-CS" altLang="en-US" sz="1800" b="1" dirty="0">
                <a:latin typeface="Comic Sans MS" panose="030F0702030302020204" pitchFamily="66" charset="0"/>
              </a:rPr>
              <a:t>2,5-3 </a:t>
            </a:r>
            <a:r>
              <a:rPr lang="en-GB" altLang="en-US" sz="1800" b="1" dirty="0">
                <a:latin typeface="Comic Sans MS" panose="030F0702030302020204" pitchFamily="66" charset="0"/>
              </a:rPr>
              <a:t>mm (at the level of base)</a:t>
            </a:r>
            <a:r>
              <a:rPr lang="en-GB" altLang="en-US" sz="1800" dirty="0"/>
              <a:t> -</a:t>
            </a:r>
            <a:r>
              <a:rPr lang="en-GB" altLang="en-US" sz="1600" dirty="0"/>
              <a:t>smallest ossicle</a:t>
            </a:r>
            <a:br>
              <a:rPr lang="sr-Cyrl-CS" altLang="en-US" sz="1800" b="1" dirty="0">
                <a:latin typeface="Comic Sans MS" panose="030F0702030302020204" pitchFamily="66" charset="0"/>
              </a:rPr>
            </a:br>
            <a:endParaRPr lang="en-US" altLang="en-US" sz="900" b="1" dirty="0">
              <a:latin typeface="Comic Sans MS" panose="030F0702030302020204" pitchFamily="66" charset="0"/>
            </a:endParaRPr>
          </a:p>
          <a:p>
            <a:pPr marL="0" indent="0" eaLnBrk="1" hangingPunct="1">
              <a:lnSpc>
                <a:spcPct val="90000"/>
              </a:lnSpc>
              <a:defRPr/>
            </a:pPr>
            <a:r>
              <a:rPr lang="en-GB" altLang="en-US" sz="2000" b="1" dirty="0">
                <a:latin typeface="Comic Sans MS" panose="030F0702030302020204" pitchFamily="66" charset="0"/>
              </a:rPr>
              <a:t>Parts</a:t>
            </a:r>
            <a:r>
              <a:rPr lang="sr-Cyrl-CS" altLang="en-US" sz="2000" b="1" dirty="0">
                <a:latin typeface="Comic Sans MS" panose="030F0702030302020204" pitchFamily="66" charset="0"/>
              </a:rPr>
              <a:t>:</a:t>
            </a:r>
            <a:br>
              <a:rPr lang="sr-Cyrl-CS" altLang="en-US" sz="2000" b="1" dirty="0">
                <a:latin typeface="Comic Sans MS" panose="030F0702030302020204" pitchFamily="66" charset="0"/>
              </a:rPr>
            </a:br>
            <a:r>
              <a:rPr lang="en-GB" altLang="en-US" sz="2000" b="1" dirty="0">
                <a:latin typeface="Comic Sans MS" panose="030F0702030302020204" pitchFamily="66" charset="0"/>
              </a:rPr>
              <a:t>  </a:t>
            </a:r>
            <a:r>
              <a:rPr lang="sr-Cyrl-CS" altLang="en-US" sz="2000" b="1" dirty="0">
                <a:latin typeface="Comic Sans MS" panose="030F0702030302020204" pitchFamily="66" charset="0"/>
              </a:rPr>
              <a:t>а)</a:t>
            </a:r>
            <a:r>
              <a:rPr lang="en-US" altLang="en-US" sz="2000" b="1" dirty="0">
                <a:latin typeface="Comic Sans MS" panose="030F0702030302020204" pitchFamily="66" charset="0"/>
              </a:rPr>
              <a:t> Head of stapes (caput </a:t>
            </a:r>
            <a:r>
              <a:rPr lang="en-US" altLang="en-US" sz="2000" b="1" dirty="0" err="1">
                <a:latin typeface="Comic Sans MS" panose="030F0702030302020204" pitchFamily="66" charset="0"/>
              </a:rPr>
              <a:t>stapedis</a:t>
            </a:r>
            <a:r>
              <a:rPr lang="en-US" altLang="en-US" sz="2000" b="1" dirty="0">
                <a:latin typeface="Comic Sans MS" panose="030F0702030302020204" pitchFamily="66" charset="0"/>
              </a:rPr>
              <a:t>)</a:t>
            </a:r>
            <a:br>
              <a:rPr lang="en-US" altLang="en-US" sz="2000" b="1" dirty="0">
                <a:latin typeface="Comic Sans MS" panose="030F0702030302020204" pitchFamily="66" charset="0"/>
              </a:rPr>
            </a:br>
            <a:r>
              <a:rPr lang="en-GB" altLang="en-US" sz="1800" dirty="0">
                <a:latin typeface="Comic Sans MS" panose="030F0702030302020204" pitchFamily="66" charset="0"/>
              </a:rPr>
              <a:t>directed laterally, articulates with the incus; connected with the limbs by </a:t>
            </a:r>
            <a:r>
              <a:rPr lang="en-GB" altLang="en-US" sz="1800" b="1" dirty="0">
                <a:latin typeface="Comic Sans MS" panose="030F0702030302020204" pitchFamily="66" charset="0"/>
              </a:rPr>
              <a:t>neck</a:t>
            </a:r>
            <a:br>
              <a:rPr lang="sr-Cyrl-CS" altLang="en-US" sz="2000" b="1" dirty="0">
                <a:latin typeface="Comic Sans MS" panose="030F0702030302020204" pitchFamily="66" charset="0"/>
              </a:rPr>
            </a:br>
            <a:r>
              <a:rPr lang="en-GB" altLang="en-US" sz="2000" b="1" dirty="0">
                <a:latin typeface="Comic Sans MS" panose="030F0702030302020204" pitchFamily="66" charset="0"/>
              </a:rPr>
              <a:t>  b</a:t>
            </a:r>
            <a:r>
              <a:rPr lang="sr-Cyrl-CS" altLang="en-US" sz="2000" b="1" dirty="0">
                <a:latin typeface="Comic Sans MS" panose="030F0702030302020204" pitchFamily="66" charset="0"/>
              </a:rPr>
              <a:t>)</a:t>
            </a:r>
            <a:r>
              <a:rPr lang="en-US" altLang="en-US" sz="2000" b="1" dirty="0">
                <a:latin typeface="Comic Sans MS" panose="030F0702030302020204" pitchFamily="66" charset="0"/>
              </a:rPr>
              <a:t> Anterior limb (crus </a:t>
            </a:r>
            <a:r>
              <a:rPr lang="en-US" altLang="en-US" sz="2000" b="1" dirty="0" err="1">
                <a:latin typeface="Comic Sans MS" panose="030F0702030302020204" pitchFamily="66" charset="0"/>
              </a:rPr>
              <a:t>anterius</a:t>
            </a:r>
            <a:r>
              <a:rPr lang="en-US" altLang="en-US" sz="2000" b="1" dirty="0">
                <a:latin typeface="Comic Sans MS" panose="030F0702030302020204" pitchFamily="66" charset="0"/>
              </a:rPr>
              <a:t>) (</a:t>
            </a:r>
            <a:r>
              <a:rPr lang="en-GB" altLang="en-US" sz="2000" b="1" dirty="0">
                <a:latin typeface="Comic Sans MS" panose="030F0702030302020204" pitchFamily="66" charset="0"/>
              </a:rPr>
              <a:t>straight limb</a:t>
            </a:r>
            <a:r>
              <a:rPr lang="sr-Cyrl-CS" altLang="en-US" sz="2000" b="1" dirty="0">
                <a:latin typeface="Comic Sans MS" panose="030F0702030302020204" pitchFamily="66" charset="0"/>
              </a:rPr>
              <a:t>, </a:t>
            </a:r>
            <a:r>
              <a:rPr lang="en-GB" altLang="en-US" sz="2000" b="1" dirty="0">
                <a:latin typeface="Comic Sans MS" panose="030F0702030302020204" pitchFamily="66" charset="0"/>
              </a:rPr>
              <a:t>shorter</a:t>
            </a:r>
            <a:r>
              <a:rPr lang="sr-Cyrl-CS" altLang="en-US" sz="2000" b="1" dirty="0">
                <a:latin typeface="Comic Sans MS" panose="030F0702030302020204" pitchFamily="66" charset="0"/>
              </a:rPr>
              <a:t>)</a:t>
            </a:r>
            <a:br>
              <a:rPr lang="sr-Cyrl-CS" altLang="en-US" sz="2000" b="1" dirty="0">
                <a:latin typeface="Comic Sans MS" panose="030F0702030302020204" pitchFamily="66" charset="0"/>
              </a:rPr>
            </a:br>
            <a:r>
              <a:rPr lang="en-GB" altLang="en-US" sz="2000" b="1" dirty="0">
                <a:latin typeface="Comic Sans MS" panose="030F0702030302020204" pitchFamily="66" charset="0"/>
              </a:rPr>
              <a:t>  c</a:t>
            </a:r>
            <a:r>
              <a:rPr lang="sr-Cyrl-CS" altLang="en-US" sz="2000" b="1" dirty="0">
                <a:latin typeface="Comic Sans MS" panose="030F0702030302020204" pitchFamily="66" charset="0"/>
              </a:rPr>
              <a:t>)</a:t>
            </a:r>
            <a:r>
              <a:rPr lang="en-US" altLang="en-US" sz="2000" b="1" dirty="0">
                <a:latin typeface="Comic Sans MS" panose="030F0702030302020204" pitchFamily="66" charset="0"/>
              </a:rPr>
              <a:t> Posterior limb (crus </a:t>
            </a:r>
            <a:r>
              <a:rPr lang="en-US" altLang="en-US" sz="2000" b="1" dirty="0" err="1">
                <a:latin typeface="Comic Sans MS" panose="030F0702030302020204" pitchFamily="66" charset="0"/>
              </a:rPr>
              <a:t>posterius</a:t>
            </a:r>
            <a:r>
              <a:rPr lang="en-US" altLang="en-US" sz="2000" b="1" dirty="0">
                <a:latin typeface="Comic Sans MS" panose="030F0702030302020204" pitchFamily="66" charset="0"/>
              </a:rPr>
              <a:t>) (</a:t>
            </a:r>
            <a:r>
              <a:rPr lang="en-GB" altLang="en-US" sz="2000" b="1" dirty="0">
                <a:latin typeface="Comic Sans MS" panose="030F0702030302020204" pitchFamily="66" charset="0"/>
              </a:rPr>
              <a:t>curve limb</a:t>
            </a:r>
            <a:r>
              <a:rPr lang="sr-Cyrl-CS" altLang="en-US" sz="2000" b="1" dirty="0">
                <a:latin typeface="Comic Sans MS" panose="030F0702030302020204" pitchFamily="66" charset="0"/>
              </a:rPr>
              <a:t>, </a:t>
            </a:r>
            <a:r>
              <a:rPr lang="en-GB" altLang="en-US" sz="2000" b="1" dirty="0">
                <a:latin typeface="Comic Sans MS" panose="030F0702030302020204" pitchFamily="66" charset="0"/>
              </a:rPr>
              <a:t>longer</a:t>
            </a:r>
            <a:r>
              <a:rPr lang="sr-Cyrl-CS" altLang="en-US" sz="2000" b="1" dirty="0">
                <a:latin typeface="Comic Sans MS" panose="030F0702030302020204" pitchFamily="66" charset="0"/>
              </a:rPr>
              <a:t>)</a:t>
            </a:r>
            <a:br>
              <a:rPr lang="sr-Cyrl-CS" altLang="en-US" sz="2000" b="1" dirty="0">
                <a:latin typeface="Comic Sans MS" panose="030F0702030302020204" pitchFamily="66" charset="0"/>
              </a:rPr>
            </a:br>
            <a:r>
              <a:rPr lang="en-GB" altLang="en-US" sz="2000" b="1" dirty="0">
                <a:latin typeface="Comic Sans MS" panose="030F0702030302020204" pitchFamily="66" charset="0"/>
              </a:rPr>
              <a:t>  d</a:t>
            </a:r>
            <a:r>
              <a:rPr lang="sr-Cyrl-CS" altLang="en-US" sz="2000" b="1" dirty="0">
                <a:latin typeface="Comic Sans MS" panose="030F0702030302020204" pitchFamily="66" charset="0"/>
              </a:rPr>
              <a:t>) </a:t>
            </a:r>
            <a:r>
              <a:rPr lang="en-GB" altLang="en-US" sz="2000" b="1" dirty="0">
                <a:latin typeface="Comic Sans MS" panose="030F0702030302020204" pitchFamily="66" charset="0"/>
              </a:rPr>
              <a:t>Base of stapes (</a:t>
            </a:r>
            <a:r>
              <a:rPr lang="en-US" altLang="en-US" sz="2000" b="1" dirty="0">
                <a:latin typeface="Comic Sans MS" panose="030F0702030302020204" pitchFamily="66" charset="0"/>
              </a:rPr>
              <a:t>basis </a:t>
            </a:r>
            <a:r>
              <a:rPr lang="en-US" altLang="en-US" sz="2000" b="1" dirty="0" err="1">
                <a:latin typeface="Comic Sans MS" panose="030F0702030302020204" pitchFamily="66" charset="0"/>
              </a:rPr>
              <a:t>stapedis</a:t>
            </a:r>
            <a:r>
              <a:rPr lang="en-US" altLang="en-US" sz="2000" b="1" dirty="0">
                <a:latin typeface="Comic Sans MS" panose="030F0702030302020204" pitchFamily="66" charset="0"/>
              </a:rPr>
              <a:t>)</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1700" dirty="0">
                <a:latin typeface="Comic Sans MS" panose="030F0702030302020204" pitchFamily="66" charset="0"/>
              </a:rPr>
              <a:t>fits into the oval window (fenestra vestibuli) on the medial wall of tympanic</a:t>
            </a:r>
            <a:br>
              <a:rPr lang="en-GB" altLang="en-US" sz="1700" dirty="0">
                <a:latin typeface="Comic Sans MS" panose="030F0702030302020204" pitchFamily="66" charset="0"/>
              </a:rPr>
            </a:br>
            <a:r>
              <a:rPr lang="en-GB" altLang="en-US" sz="1700" dirty="0">
                <a:latin typeface="Comic Sans MS" panose="030F0702030302020204" pitchFamily="66" charset="0"/>
              </a:rPr>
              <a:t>         cavity. The oval base is attached to the margins of the oval </a:t>
            </a:r>
            <a:r>
              <a:rPr lang="en-GB" altLang="en-US" sz="1700" dirty="0" err="1">
                <a:latin typeface="Comic Sans MS" panose="030F0702030302020204" pitchFamily="66" charset="0"/>
              </a:rPr>
              <a:t>window.The</a:t>
            </a:r>
            <a:r>
              <a:rPr lang="en-GB" altLang="en-US" sz="1700" dirty="0">
                <a:latin typeface="Comic Sans MS" panose="030F0702030302020204" pitchFamily="66" charset="0"/>
              </a:rPr>
              <a:t> base</a:t>
            </a:r>
            <a:br>
              <a:rPr lang="en-GB" altLang="en-US" sz="1700" dirty="0">
                <a:latin typeface="Comic Sans MS" panose="030F0702030302020204" pitchFamily="66" charset="0"/>
              </a:rPr>
            </a:br>
            <a:r>
              <a:rPr lang="en-GB" altLang="en-US" sz="1700" dirty="0">
                <a:latin typeface="Comic Sans MS" panose="030F0702030302020204" pitchFamily="66" charset="0"/>
              </a:rPr>
              <a:t>         of the stapes is considerably smaller than the tympanic membrane; as a</a:t>
            </a:r>
            <a:br>
              <a:rPr lang="en-GB" altLang="en-US" sz="1700" dirty="0">
                <a:latin typeface="Comic Sans MS" panose="030F0702030302020204" pitchFamily="66" charset="0"/>
              </a:rPr>
            </a:br>
            <a:r>
              <a:rPr lang="en-GB" altLang="en-US" sz="1700" dirty="0">
                <a:latin typeface="Comic Sans MS" panose="030F0702030302020204" pitchFamily="66" charset="0"/>
              </a:rPr>
              <a:t>         result, the vibratory force of the stapes is increased ~ 10 times over that</a:t>
            </a:r>
            <a:br>
              <a:rPr lang="en-GB" altLang="en-US" sz="1700" dirty="0">
                <a:latin typeface="Comic Sans MS" panose="030F0702030302020204" pitchFamily="66" charset="0"/>
              </a:rPr>
            </a:br>
            <a:r>
              <a:rPr lang="en-GB" altLang="en-US" sz="1700" dirty="0">
                <a:latin typeface="Comic Sans MS" panose="030F0702030302020204" pitchFamily="66" charset="0"/>
              </a:rPr>
              <a:t>         of the tympanic membrane. Consequently, the auditory ossicles increase the</a:t>
            </a:r>
            <a:br>
              <a:rPr lang="en-GB" altLang="en-US" sz="1700" dirty="0">
                <a:latin typeface="Comic Sans MS" panose="030F0702030302020204" pitchFamily="66" charset="0"/>
              </a:rPr>
            </a:br>
            <a:r>
              <a:rPr lang="en-GB" altLang="en-US" sz="1700" dirty="0">
                <a:latin typeface="Comic Sans MS" panose="030F0702030302020204" pitchFamily="66" charset="0"/>
              </a:rPr>
              <a:t>         force but decrease the amplitude of the vibrations transmitted from the</a:t>
            </a:r>
            <a:br>
              <a:rPr lang="en-GB" altLang="en-US" sz="1700" dirty="0">
                <a:latin typeface="Comic Sans MS" panose="030F0702030302020204" pitchFamily="66" charset="0"/>
              </a:rPr>
            </a:br>
            <a:r>
              <a:rPr lang="en-GB" altLang="en-US" sz="1700" dirty="0">
                <a:latin typeface="Comic Sans MS" panose="030F0702030302020204" pitchFamily="66" charset="0"/>
              </a:rPr>
              <a:t>         tympanic membrane through the ossicles to the internal ear</a:t>
            </a:r>
            <a:br>
              <a:rPr lang="sr-Cyrl-CS" altLang="en-US" sz="2000" b="1" dirty="0">
                <a:latin typeface="Comic Sans MS" panose="030F0702030302020204" pitchFamily="66" charset="0"/>
              </a:rPr>
            </a:br>
            <a:r>
              <a:rPr lang="en-GB" altLang="en-US" sz="2000" b="1" dirty="0">
                <a:latin typeface="Comic Sans MS" panose="030F0702030302020204" pitchFamily="66" charset="0"/>
              </a:rPr>
              <a:t>  </a:t>
            </a:r>
            <a:r>
              <a:rPr lang="sr-Cyrl-CS" altLang="en-US" sz="2000" b="1" dirty="0">
                <a:latin typeface="Comic Sans MS" panose="030F0702030302020204" pitchFamily="66" charset="0"/>
              </a:rPr>
              <a:t>е)</a:t>
            </a:r>
            <a:r>
              <a:rPr lang="en-US" altLang="en-US" sz="2000" b="1" dirty="0">
                <a:latin typeface="Comic Sans MS" panose="030F0702030302020204" pitchFamily="66" charset="0"/>
              </a:rPr>
              <a:t> Stapedial membrane (membrana </a:t>
            </a:r>
            <a:r>
              <a:rPr lang="en-US" altLang="en-US" sz="2000" b="1" dirty="0" err="1">
                <a:latin typeface="Comic Sans MS" panose="030F0702030302020204" pitchFamily="66" charset="0"/>
              </a:rPr>
              <a:t>stapedis</a:t>
            </a:r>
            <a:r>
              <a:rPr lang="en-US" altLang="en-US" sz="2000" b="1" dirty="0">
                <a:latin typeface="Comic Sans MS" panose="030F0702030302020204" pitchFamily="66" charset="0"/>
              </a:rPr>
              <a:t>)</a:t>
            </a:r>
            <a:br>
              <a:rPr lang="sr-Cyrl-CS" altLang="en-US" sz="2000" b="1" dirty="0">
                <a:latin typeface="Comic Sans MS" panose="030F0702030302020204" pitchFamily="66" charset="0"/>
              </a:rPr>
            </a:br>
            <a:r>
              <a:rPr lang="sr-Cyrl-CS" altLang="en-US" sz="2000" b="1" dirty="0">
                <a:latin typeface="Comic Sans MS" panose="030F0702030302020204" pitchFamily="66" charset="0"/>
              </a:rPr>
              <a:t>	</a:t>
            </a:r>
            <a:endParaRPr lang="sr-Cyrl-CS" altLang="en-US" sz="1800" b="1" dirty="0">
              <a:latin typeface="Comic Sans MS" panose="030F0702030302020204" pitchFamily="66" charset="0"/>
            </a:endParaRPr>
          </a:p>
        </p:txBody>
      </p:sp>
      <p:pic>
        <p:nvPicPr>
          <p:cNvPr id="51205" name="Picture 4">
            <a:extLst>
              <a:ext uri="{FF2B5EF4-FFF2-40B4-BE49-F238E27FC236}">
                <a16:creationId xmlns:a16="http://schemas.microsoft.com/office/drawing/2014/main" id="{EFAF9110-5713-1722-7808-01D18BAE61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2824" t="19904" r="40822" b="56155"/>
          <a:stretch>
            <a:fillRect/>
          </a:stretch>
        </p:blipFill>
        <p:spPr bwMode="auto">
          <a:xfrm>
            <a:off x="468313" y="366713"/>
            <a:ext cx="1895475" cy="20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3DF5272C-C2E7-BE7C-2A3D-371C75FA4C7E}"/>
              </a:ext>
            </a:extLst>
          </p:cNvPr>
          <p:cNvSpPr txBox="1">
            <a:spLocks noRot="1" noChangeArrowheads="1"/>
          </p:cNvSpPr>
          <p:nvPr/>
        </p:nvSpPr>
        <p:spPr bwMode="auto">
          <a:xfrm>
            <a:off x="1403350" y="115888"/>
            <a:ext cx="6643688"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buFont typeface="Arial" panose="020B0604020202020204" pitchFamily="34" charset="0"/>
              <a:buNone/>
              <a:defRPr/>
            </a:pPr>
            <a:r>
              <a:rPr lang="en-GB" altLang="en-US" sz="2500" b="1" dirty="0">
                <a:solidFill>
                  <a:srgbClr val="FF8D3E"/>
                </a:solidFill>
                <a:effectLst>
                  <a:outerShdw blurRad="38100" dist="38100" dir="2700000" algn="tl">
                    <a:srgbClr val="000000"/>
                  </a:outerShdw>
                </a:effectLst>
                <a:latin typeface="Comic Sans MS" panose="030F0702030302020204" pitchFamily="66" charset="0"/>
              </a:rPr>
              <a:t>Joints of auditory ossicles </a:t>
            </a:r>
            <a:br>
              <a:rPr lang="en-US" altLang="en-US" sz="2500" b="1" dirty="0">
                <a:solidFill>
                  <a:srgbClr val="FF8D3E"/>
                </a:solidFill>
                <a:effectLst>
                  <a:outerShdw blurRad="38100" dist="38100" dir="2700000" algn="tl">
                    <a:srgbClr val="000000"/>
                  </a:outerShdw>
                </a:effectLst>
                <a:latin typeface="Comic Sans MS" panose="030F0702030302020204" pitchFamily="66" charset="0"/>
              </a:rPr>
            </a:b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articulationes</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ossiculorum</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auditoriorum</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52227" name="Picture 4">
            <a:extLst>
              <a:ext uri="{FF2B5EF4-FFF2-40B4-BE49-F238E27FC236}">
                <a16:creationId xmlns:a16="http://schemas.microsoft.com/office/drawing/2014/main" id="{C2635287-496D-B762-9FC6-AE633ED0FD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422" t="18587" r="40598" b="55957"/>
          <a:stretch>
            <a:fillRect/>
          </a:stretch>
        </p:blipFill>
        <p:spPr bwMode="auto">
          <a:xfrm>
            <a:off x="5651500" y="2792413"/>
            <a:ext cx="3429000" cy="409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Rectangle 3">
            <a:extLst>
              <a:ext uri="{FF2B5EF4-FFF2-40B4-BE49-F238E27FC236}">
                <a16:creationId xmlns:a16="http://schemas.microsoft.com/office/drawing/2014/main" id="{692567EA-3EF8-BF02-3CEA-A0EF7D83F4FA}"/>
              </a:ext>
            </a:extLst>
          </p:cNvPr>
          <p:cNvSpPr txBox="1">
            <a:spLocks noChangeArrowheads="1"/>
          </p:cNvSpPr>
          <p:nvPr/>
        </p:nvSpPr>
        <p:spPr bwMode="auto">
          <a:xfrm>
            <a:off x="323528" y="1268760"/>
            <a:ext cx="6589935" cy="3833961"/>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US" altLang="en-US" sz="1800" b="1" dirty="0" err="1">
                <a:latin typeface="Comic Sans MS" panose="030F0702030302020204" pitchFamily="66" charset="0"/>
              </a:rPr>
              <a:t>Incudomalleolar</a:t>
            </a:r>
            <a:r>
              <a:rPr lang="en-US" altLang="en-US" sz="1800" b="1" dirty="0">
                <a:latin typeface="Comic Sans MS" panose="030F0702030302020204" pitchFamily="66" charset="0"/>
              </a:rPr>
              <a:t> joint </a:t>
            </a:r>
            <a:br>
              <a:rPr lang="en-US" altLang="en-US" sz="1800" b="1" dirty="0">
                <a:latin typeface="Comic Sans MS" panose="030F0702030302020204" pitchFamily="66" charset="0"/>
              </a:rPr>
            </a:br>
            <a:r>
              <a:rPr lang="en-US" altLang="en-US" sz="1800" b="1" dirty="0">
                <a:latin typeface="Comic Sans MS" panose="030F0702030302020204" pitchFamily="66" charset="0"/>
              </a:rPr>
              <a:t>(Articulatio </a:t>
            </a:r>
            <a:r>
              <a:rPr lang="en-US" altLang="en-US" sz="1800" b="1" dirty="0" err="1">
                <a:latin typeface="Comic Sans MS" panose="030F0702030302020204" pitchFamily="66" charset="0"/>
              </a:rPr>
              <a:t>incudomallearis</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b="1" dirty="0">
                <a:latin typeface="Comic Sans MS" panose="030F0702030302020204" pitchFamily="66" charset="0"/>
              </a:rPr>
              <a:t>(</a:t>
            </a:r>
            <a:r>
              <a:rPr lang="en-GB" altLang="en-US" sz="1800" b="1" dirty="0">
                <a:latin typeface="Comic Sans MS" panose="030F0702030302020204" pitchFamily="66" charset="0"/>
              </a:rPr>
              <a:t>movements with minimal attitude</a:t>
            </a:r>
            <a:r>
              <a:rPr lang="sr-Cyrl-CS" altLang="en-US" sz="1800" b="1" dirty="0">
                <a:latin typeface="Comic Sans MS" panose="030F0702030302020204" pitchFamily="66" charset="0"/>
              </a:rPr>
              <a:t>)</a:t>
            </a:r>
            <a:br>
              <a:rPr lang="sr-Cyrl-CS" altLang="en-US" sz="1800" b="1" dirty="0">
                <a:latin typeface="Comic Sans MS" panose="030F0702030302020204" pitchFamily="66" charset="0"/>
              </a:rPr>
            </a:br>
            <a:r>
              <a:rPr lang="en-GB" altLang="en-US" sz="1800" dirty="0">
                <a:latin typeface="Comic Sans MS" panose="030F0702030302020204" pitchFamily="66" charset="0"/>
              </a:rPr>
              <a:t>- joint of body of incus and the head of malleus</a:t>
            </a:r>
            <a:endParaRPr lang="en-US" altLang="en-US" sz="1800" dirty="0">
              <a:latin typeface="Comic Sans MS" panose="030F0702030302020204" pitchFamily="66" charset="0"/>
            </a:endParaRPr>
          </a:p>
          <a:p>
            <a:pPr eaLnBrk="1" hangingPunct="1">
              <a:lnSpc>
                <a:spcPct val="90000"/>
              </a:lnSpc>
              <a:defRPr/>
            </a:pPr>
            <a:r>
              <a:rPr lang="en-US" altLang="en-US" sz="1800" b="1" dirty="0" err="1">
                <a:latin typeface="Comic Sans MS" panose="030F0702030302020204" pitchFamily="66" charset="0"/>
              </a:rPr>
              <a:t>Incudostapedal</a:t>
            </a:r>
            <a:r>
              <a:rPr lang="en-US" altLang="en-US" sz="1800" b="1" dirty="0">
                <a:latin typeface="Comic Sans MS" panose="030F0702030302020204" pitchFamily="66" charset="0"/>
              </a:rPr>
              <a:t> joint</a:t>
            </a:r>
            <a:br>
              <a:rPr lang="en-US" altLang="en-US" sz="1800" b="1" dirty="0">
                <a:latin typeface="Comic Sans MS" panose="030F0702030302020204" pitchFamily="66" charset="0"/>
              </a:rPr>
            </a:br>
            <a:r>
              <a:rPr lang="en-US" altLang="en-US" sz="1800" b="1" dirty="0">
                <a:latin typeface="Comic Sans MS" panose="030F0702030302020204" pitchFamily="66" charset="0"/>
              </a:rPr>
              <a:t>(Articulatio </a:t>
            </a:r>
            <a:r>
              <a:rPr lang="en-US" altLang="en-US" sz="1800" b="1" dirty="0" err="1">
                <a:latin typeface="Comic Sans MS" panose="030F0702030302020204" pitchFamily="66" charset="0"/>
              </a:rPr>
              <a:t>incudostapedialis</a:t>
            </a:r>
            <a:r>
              <a:rPr lang="en-US" altLang="en-US" sz="1800" b="1" dirty="0">
                <a:latin typeface="Comic Sans MS" panose="030F0702030302020204" pitchFamily="66" charset="0"/>
              </a:rPr>
              <a:t>)</a:t>
            </a:r>
            <a:br>
              <a:rPr lang="sr-Cyrl-CS" altLang="en-US" sz="1800" b="1" dirty="0">
                <a:latin typeface="Comic Sans MS" panose="030F0702030302020204" pitchFamily="66" charset="0"/>
              </a:rPr>
            </a:br>
            <a:r>
              <a:rPr lang="en-GB" altLang="en-US" sz="1800" dirty="0">
                <a:latin typeface="Comic Sans MS" panose="030F0702030302020204" pitchFamily="66" charset="0"/>
              </a:rPr>
              <a:t>- joint of lenticular process (end part of</a:t>
            </a:r>
            <a:br>
              <a:rPr lang="en-GB" altLang="en-US" sz="1800" dirty="0">
                <a:latin typeface="Comic Sans MS" panose="030F0702030302020204" pitchFamily="66" charset="0"/>
              </a:rPr>
            </a:br>
            <a:r>
              <a:rPr lang="en-GB" altLang="en-US" sz="1800" dirty="0">
                <a:latin typeface="Comic Sans MS" panose="030F0702030302020204" pitchFamily="66" charset="0"/>
              </a:rPr>
              <a:t>  long limb of incus) and head of stapes</a:t>
            </a:r>
            <a:endParaRPr lang="sr-Cyrl-CS" altLang="en-US" sz="1800" dirty="0">
              <a:latin typeface="Comic Sans MS" panose="030F0702030302020204" pitchFamily="66" charset="0"/>
            </a:endParaRPr>
          </a:p>
          <a:p>
            <a:pPr eaLnBrk="1" hangingPunct="1">
              <a:lnSpc>
                <a:spcPct val="90000"/>
              </a:lnSpc>
              <a:defRPr/>
            </a:pPr>
            <a:r>
              <a:rPr lang="en-US" altLang="en-US" sz="1800" b="1" dirty="0">
                <a:latin typeface="Comic Sans MS" panose="030F0702030302020204" pitchFamily="66" charset="0"/>
              </a:rPr>
              <a:t>Syndesmosis </a:t>
            </a:r>
            <a:r>
              <a:rPr lang="en-US" altLang="en-US" sz="1800" b="1" dirty="0" err="1">
                <a:latin typeface="Comic Sans MS" panose="030F0702030302020204" pitchFamily="66" charset="0"/>
              </a:rPr>
              <a:t>tympanostapedialis</a:t>
            </a:r>
            <a:br>
              <a:rPr lang="en-US" altLang="en-US" sz="2000" b="1" dirty="0">
                <a:latin typeface="Comic Sans MS" panose="030F0702030302020204" pitchFamily="66" charset="0"/>
              </a:rPr>
            </a:br>
            <a:r>
              <a:rPr lang="en-GB" sz="1400" dirty="0">
                <a:highlight>
                  <a:srgbClr val="FFFFFF"/>
                </a:highlight>
                <a:latin typeface="Comic Sans MS" panose="030F0702030302020204" pitchFamily="66" charset="0"/>
              </a:rPr>
              <a:t>The circumference of the base of the stapes is covered with hyaline cartilage; that encircling the base is attached to the margin of the fenestra vestibuli by a fibrous ring, the annular ligament of the base of the stapes (</a:t>
            </a:r>
            <a:r>
              <a:rPr lang="en-GB" sz="1400" i="1" dirty="0" err="1">
                <a:highlight>
                  <a:srgbClr val="FFFFFF"/>
                </a:highlight>
                <a:latin typeface="Comic Sans MS" panose="030F0702030302020204" pitchFamily="66" charset="0"/>
              </a:rPr>
              <a:t>lig</a:t>
            </a:r>
            <a:r>
              <a:rPr lang="en-GB" sz="1400" i="1" dirty="0">
                <a:highlight>
                  <a:srgbClr val="FFFFFF"/>
                </a:highlight>
                <a:latin typeface="Comic Sans MS" panose="030F0702030302020204" pitchFamily="66" charset="0"/>
              </a:rPr>
              <a:t>. annulare </a:t>
            </a:r>
            <a:r>
              <a:rPr lang="en-GB" sz="1400" i="1" dirty="0" err="1">
                <a:highlight>
                  <a:srgbClr val="FFFFFF"/>
                </a:highlight>
                <a:latin typeface="Comic Sans MS" panose="030F0702030302020204" pitchFamily="66" charset="0"/>
              </a:rPr>
              <a:t>stapediale</a:t>
            </a:r>
            <a:r>
              <a:rPr lang="en-GB" sz="1400" dirty="0">
                <a:highlight>
                  <a:srgbClr val="FFFFFF"/>
                </a:highlight>
                <a:latin typeface="Comic Sans MS" panose="030F0702030302020204" pitchFamily="66" charset="0"/>
              </a:rPr>
              <a:t>)  and forming the </a:t>
            </a:r>
            <a:r>
              <a:rPr lang="en-GB" sz="1400" b="1" dirty="0" err="1">
                <a:highlight>
                  <a:srgbClr val="FFFFFF"/>
                </a:highlight>
                <a:latin typeface="Comic Sans MS" panose="030F0702030302020204" pitchFamily="66" charset="0"/>
              </a:rPr>
              <a:t>tympanostapedial</a:t>
            </a:r>
            <a:r>
              <a:rPr lang="en-GB" sz="1400" b="1" dirty="0">
                <a:highlight>
                  <a:srgbClr val="FFFFFF"/>
                </a:highlight>
                <a:latin typeface="Comic Sans MS" panose="030F0702030302020204" pitchFamily="66" charset="0"/>
              </a:rPr>
              <a:t> syndesmosis.</a:t>
            </a:r>
            <a:endParaRPr lang="en-US" altLang="en-US" sz="2000" b="1" dirty="0">
              <a:latin typeface="Comic Sans MS" panose="030F0702030302020204" pitchFamily="66" charset="0"/>
            </a:endParaRPr>
          </a:p>
          <a:p>
            <a:pPr eaLnBrk="1" hangingPunct="1">
              <a:lnSpc>
                <a:spcPct val="90000"/>
              </a:lnSpc>
              <a:defRPr/>
            </a:pPr>
            <a:r>
              <a:rPr lang="en-US" altLang="en-US" sz="2000" b="1" dirty="0" err="1">
                <a:latin typeface="Comic Sans MS" panose="030F0702030302020204" pitchFamily="66" charset="0"/>
              </a:rPr>
              <a:t>Lig</a:t>
            </a:r>
            <a:r>
              <a:rPr lang="en-US" altLang="en-US" sz="2000" b="1" dirty="0">
                <a:latin typeface="Comic Sans MS" panose="030F0702030302020204" pitchFamily="66" charset="0"/>
              </a:rPr>
              <a:t>. annulare </a:t>
            </a:r>
            <a:r>
              <a:rPr lang="en-US" altLang="en-US" sz="2000" b="1" dirty="0" err="1">
                <a:latin typeface="Comic Sans MS" panose="030F0702030302020204" pitchFamily="66" charset="0"/>
              </a:rPr>
              <a:t>stapediale</a:t>
            </a:r>
            <a:br>
              <a:rPr lang="sr-Cyrl-CS" altLang="en-US" sz="2000" b="1" dirty="0">
                <a:latin typeface="Comic Sans MS" panose="030F0702030302020204" pitchFamily="66" charset="0"/>
              </a:rPr>
            </a:br>
            <a:endParaRPr lang="en-US" altLang="en-US" sz="2000" b="1" dirty="0">
              <a:latin typeface="Comic Sans MS" panose="030F0702030302020204" pitchFamily="66"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6" descr="Auditory ossicles – Definition, Location, Function and Pictures - Bodterms">
            <a:extLst>
              <a:ext uri="{FF2B5EF4-FFF2-40B4-BE49-F238E27FC236}">
                <a16:creationId xmlns:a16="http://schemas.microsoft.com/office/drawing/2014/main" id="{B0D11D16-DB80-8078-18CA-7FB0D4A7CB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1989138"/>
            <a:ext cx="44418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8" name="Rectangle 2">
            <a:extLst>
              <a:ext uri="{FF2B5EF4-FFF2-40B4-BE49-F238E27FC236}">
                <a16:creationId xmlns:a16="http://schemas.microsoft.com/office/drawing/2014/main" id="{D49B71D1-E89E-E61C-C2B8-3F78D8C0BEC7}"/>
              </a:ext>
            </a:extLst>
          </p:cNvPr>
          <p:cNvSpPr txBox="1">
            <a:spLocks noRot="1" noChangeArrowheads="1"/>
          </p:cNvSpPr>
          <p:nvPr/>
        </p:nvSpPr>
        <p:spPr bwMode="auto">
          <a:xfrm>
            <a:off x="1303338" y="115888"/>
            <a:ext cx="66436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700" b="1" dirty="0">
                <a:solidFill>
                  <a:srgbClr val="FF8D3E"/>
                </a:solidFill>
                <a:effectLst>
                  <a:outerShdw blurRad="38100" dist="38100" dir="2700000" algn="tl">
                    <a:srgbClr val="000000"/>
                  </a:outerShdw>
                </a:effectLst>
                <a:latin typeface="Comic Sans MS" panose="030F0702030302020204" pitchFamily="66" charset="0"/>
              </a:rPr>
              <a:t>Ligaments of auditory ossicles</a:t>
            </a:r>
            <a:br>
              <a:rPr lang="en-US" altLang="en-US" sz="2700" b="1" dirty="0">
                <a:solidFill>
                  <a:srgbClr val="FF8D3E"/>
                </a:solidFill>
                <a:effectLst>
                  <a:outerShdw blurRad="38100" dist="38100" dir="2700000" algn="tl">
                    <a:srgbClr val="000000"/>
                  </a:outerShdw>
                </a:effectLst>
                <a:latin typeface="Comic Sans MS" panose="030F0702030302020204" pitchFamily="66" charset="0"/>
              </a:rPr>
            </a:b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ligamenta</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ossiculorum</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700" b="1" dirty="0" err="1">
                <a:solidFill>
                  <a:srgbClr val="FF8D3E"/>
                </a:solidFill>
                <a:effectLst>
                  <a:outerShdw blurRad="38100" dist="38100" dir="2700000" algn="tl">
                    <a:srgbClr val="000000"/>
                  </a:outerShdw>
                </a:effectLst>
                <a:latin typeface="Comic Sans MS" panose="030F0702030302020204" pitchFamily="66" charset="0"/>
              </a:rPr>
              <a:t>auditoriorum</a:t>
            </a:r>
            <a:r>
              <a:rPr lang="en-US" altLang="en-US" sz="27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54276" name="Rectangle 3">
            <a:extLst>
              <a:ext uri="{FF2B5EF4-FFF2-40B4-BE49-F238E27FC236}">
                <a16:creationId xmlns:a16="http://schemas.microsoft.com/office/drawing/2014/main" id="{16CE43A6-998F-F8BC-7BAB-5391A52CBF46}"/>
              </a:ext>
            </a:extLst>
          </p:cNvPr>
          <p:cNvSpPr txBox="1">
            <a:spLocks noChangeArrowheads="1"/>
          </p:cNvSpPr>
          <p:nvPr/>
        </p:nvSpPr>
        <p:spPr bwMode="auto">
          <a:xfrm>
            <a:off x="125883" y="1116757"/>
            <a:ext cx="9036496" cy="5562649"/>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GB" altLang="en-US" sz="2000" b="1" dirty="0">
                <a:latin typeface="Comic Sans MS" panose="030F0702030302020204" pitchFamily="66" charset="0"/>
              </a:rPr>
              <a:t>Ligaments of malleus</a:t>
            </a:r>
            <a:r>
              <a:rPr lang="sr-Cyrl-CS" altLang="en-US" sz="2000" b="1" dirty="0">
                <a:latin typeface="Comic Sans MS" panose="030F0702030302020204" pitchFamily="66" charset="0"/>
              </a:rPr>
              <a:t>:</a:t>
            </a:r>
            <a:br>
              <a:rPr lang="en-US" altLang="en-US" sz="2000" b="1" dirty="0">
                <a:latin typeface="Comic Sans MS" panose="030F0702030302020204" pitchFamily="66" charset="0"/>
              </a:rPr>
            </a:br>
            <a:r>
              <a:rPr lang="sr-Cyrl-CS" altLang="en-US" sz="2000" b="1" dirty="0">
                <a:latin typeface="Comic Sans MS" panose="030F0702030302020204" pitchFamily="66" charset="0"/>
              </a:rPr>
              <a:t>- </a:t>
            </a:r>
            <a:r>
              <a:rPr lang="en-US" altLang="en-US" sz="2000" b="1" dirty="0" err="1">
                <a:latin typeface="Comic Sans MS" panose="030F0702030302020204" pitchFamily="66" charset="0"/>
              </a:rPr>
              <a:t>lig</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mellei</a:t>
            </a:r>
            <a:r>
              <a:rPr lang="en-US" altLang="en-US" sz="2000" b="1" dirty="0">
                <a:latin typeface="Comic Sans MS" panose="030F0702030302020204" pitchFamily="66" charset="0"/>
              </a:rPr>
              <a:t> superius</a:t>
            </a:r>
            <a:br>
              <a:rPr lang="en-US" altLang="en-US" sz="2200" b="1" dirty="0">
                <a:latin typeface="Comic Sans MS" panose="030F0702030302020204" pitchFamily="66" charset="0"/>
              </a:rPr>
            </a:br>
            <a:r>
              <a:rPr lang="en-GB" altLang="en-US" sz="1600" dirty="0">
                <a:highlight>
                  <a:srgbClr val="FFFFFF"/>
                </a:highlight>
                <a:latin typeface="PlutoSansLight"/>
              </a:rPr>
              <a:t>c</a:t>
            </a:r>
            <a:r>
              <a:rPr lang="en-GB" sz="1600" dirty="0">
                <a:highlight>
                  <a:srgbClr val="FFFFFF"/>
                </a:highlight>
                <a:latin typeface="PlutoSansLight"/>
              </a:rPr>
              <a:t>onnects the head of the malleus and the roof of the epitympanic recess.</a:t>
            </a:r>
            <a:br>
              <a:rPr lang="en-US" altLang="en-US" sz="2200" b="1" dirty="0">
                <a:latin typeface="Comic Sans MS" panose="030F0702030302020204" pitchFamily="66" charset="0"/>
              </a:rPr>
            </a:br>
            <a:r>
              <a:rPr lang="en-US" altLang="en-US" sz="2000" b="1" dirty="0">
                <a:latin typeface="Comic Sans MS" panose="030F0702030302020204" pitchFamily="66" charset="0"/>
              </a:rPr>
              <a:t>- </a:t>
            </a:r>
            <a:r>
              <a:rPr lang="en-US" altLang="en-US" sz="2000" b="1" dirty="0" err="1">
                <a:latin typeface="Comic Sans MS" panose="030F0702030302020204" pitchFamily="66" charset="0"/>
              </a:rPr>
              <a:t>lig</a:t>
            </a:r>
            <a:r>
              <a:rPr lang="en-US" altLang="en-US" sz="2000" b="1" dirty="0">
                <a:latin typeface="Comic Sans MS" panose="030F0702030302020204" pitchFamily="66" charset="0"/>
              </a:rPr>
              <a:t>. mallei </a:t>
            </a:r>
            <a:r>
              <a:rPr lang="en-US" altLang="en-US" sz="2000" b="1" dirty="0" err="1">
                <a:latin typeface="Comic Sans MS" panose="030F0702030302020204" pitchFamily="66" charset="0"/>
              </a:rPr>
              <a:t>laterale</a:t>
            </a:r>
            <a:endParaRPr lang="en-US" altLang="en-US" sz="2000" b="1" dirty="0">
              <a:latin typeface="Comic Sans MS" panose="030F0702030302020204" pitchFamily="66" charset="0"/>
            </a:endParaRPr>
          </a:p>
          <a:p>
            <a:pPr eaLnBrk="1" hangingPunct="1">
              <a:lnSpc>
                <a:spcPct val="90000"/>
              </a:lnSpc>
              <a:defRPr/>
            </a:pPr>
            <a:r>
              <a:rPr lang="en-GB" sz="1600" dirty="0">
                <a:highlight>
                  <a:srgbClr val="FFFFFF"/>
                </a:highlight>
                <a:latin typeface="PlutoSansLight"/>
              </a:rPr>
              <a:t>connects the neck of the malleus with </a:t>
            </a:r>
            <a:br>
              <a:rPr lang="en-GB" sz="1600" dirty="0">
                <a:highlight>
                  <a:srgbClr val="FFFFFF"/>
                </a:highlight>
                <a:latin typeface="PlutoSansLight"/>
              </a:rPr>
            </a:br>
            <a:r>
              <a:rPr lang="en-GB" sz="1600" dirty="0">
                <a:highlight>
                  <a:srgbClr val="FFFFFF"/>
                </a:highlight>
                <a:latin typeface="PlutoSansLight"/>
              </a:rPr>
              <a:t>tympanic membrane</a:t>
            </a:r>
            <a:br>
              <a:rPr lang="en-US" altLang="en-US" sz="2200" b="1" dirty="0">
                <a:latin typeface="Comic Sans MS" panose="030F0702030302020204" pitchFamily="66" charset="0"/>
              </a:rPr>
            </a:br>
            <a:r>
              <a:rPr lang="en-US" altLang="en-US" sz="2000" b="1" dirty="0">
                <a:latin typeface="Comic Sans MS" panose="030F0702030302020204" pitchFamily="66" charset="0"/>
              </a:rPr>
              <a:t>- </a:t>
            </a:r>
            <a:r>
              <a:rPr lang="en-US" altLang="en-US" sz="2000" b="1" dirty="0" err="1">
                <a:latin typeface="Comic Sans MS" panose="030F0702030302020204" pitchFamily="66" charset="0"/>
              </a:rPr>
              <a:t>lig</a:t>
            </a:r>
            <a:r>
              <a:rPr lang="en-US" altLang="en-US" sz="2000" b="1" dirty="0">
                <a:latin typeface="Comic Sans MS" panose="030F0702030302020204" pitchFamily="66" charset="0"/>
              </a:rPr>
              <a:t>. mallei </a:t>
            </a:r>
            <a:r>
              <a:rPr lang="en-US" altLang="en-US" sz="2000" b="1" dirty="0" err="1">
                <a:latin typeface="Comic Sans MS" panose="030F0702030302020204" pitchFamily="66" charset="0"/>
              </a:rPr>
              <a:t>anterius</a:t>
            </a:r>
            <a:br>
              <a:rPr lang="en-US" altLang="en-US" sz="2200" b="1" dirty="0">
                <a:latin typeface="Comic Sans MS" panose="030F0702030302020204" pitchFamily="66" charset="0"/>
              </a:rPr>
            </a:br>
            <a:r>
              <a:rPr lang="en-GB" sz="1600" dirty="0">
                <a:highlight>
                  <a:srgbClr val="FFFFFF"/>
                </a:highlight>
                <a:latin typeface="PlutoSansLight"/>
              </a:rPr>
              <a:t>connects the neck of the malleus, just above </a:t>
            </a:r>
            <a:br>
              <a:rPr lang="en-GB" sz="1600" dirty="0">
                <a:highlight>
                  <a:srgbClr val="FFFFFF"/>
                </a:highlight>
                <a:latin typeface="PlutoSansLight"/>
              </a:rPr>
            </a:br>
            <a:r>
              <a:rPr lang="en-GB" sz="1600" dirty="0">
                <a:highlight>
                  <a:srgbClr val="FFFFFF"/>
                </a:highlight>
                <a:latin typeface="PlutoSansLight"/>
              </a:rPr>
              <a:t>the anterior process, to the anterior wall of the</a:t>
            </a:r>
            <a:br>
              <a:rPr lang="en-GB" sz="1600" dirty="0">
                <a:highlight>
                  <a:srgbClr val="FFFFFF"/>
                </a:highlight>
                <a:latin typeface="PlutoSansLight"/>
              </a:rPr>
            </a:br>
            <a:r>
              <a:rPr lang="en-GB" sz="1600" dirty="0">
                <a:highlight>
                  <a:srgbClr val="FFFFFF"/>
                </a:highlight>
                <a:latin typeface="PlutoSansLight"/>
              </a:rPr>
              <a:t> tympanic cavity</a:t>
            </a:r>
            <a:br>
              <a:rPr lang="sr-Cyrl-CS" altLang="en-US" sz="2200" b="1" dirty="0">
                <a:latin typeface="Comic Sans MS" panose="030F0702030302020204" pitchFamily="66" charset="0"/>
              </a:rPr>
            </a:br>
            <a:endParaRPr lang="en-US" altLang="en-US" sz="2200" b="1" dirty="0">
              <a:latin typeface="Comic Sans MS" panose="030F0702030302020204" pitchFamily="66" charset="0"/>
            </a:endParaRPr>
          </a:p>
          <a:p>
            <a:pPr eaLnBrk="1" hangingPunct="1">
              <a:lnSpc>
                <a:spcPct val="90000"/>
              </a:lnSpc>
              <a:defRPr/>
            </a:pPr>
            <a:r>
              <a:rPr lang="en-GB" altLang="en-US" sz="2000" b="1" dirty="0">
                <a:latin typeface="Comic Sans MS" panose="030F0702030302020204" pitchFamily="66" charset="0"/>
              </a:rPr>
              <a:t>Ligaments of incus</a:t>
            </a:r>
            <a:r>
              <a:rPr lang="sr-Cyrl-CS" altLang="en-US" sz="2000" b="1" dirty="0">
                <a:latin typeface="Comic Sans MS" panose="030F0702030302020204" pitchFamily="66" charset="0"/>
              </a:rPr>
              <a:t>:</a:t>
            </a:r>
            <a:br>
              <a:rPr lang="en-US" altLang="en-US" sz="2000" b="1" dirty="0">
                <a:latin typeface="Comic Sans MS" panose="030F0702030302020204" pitchFamily="66" charset="0"/>
              </a:rPr>
            </a:br>
            <a:r>
              <a:rPr lang="sr-Cyrl-CS" altLang="en-US" sz="2000" b="1" dirty="0">
                <a:latin typeface="Comic Sans MS" panose="030F0702030302020204" pitchFamily="66" charset="0"/>
              </a:rPr>
              <a:t>- </a:t>
            </a:r>
            <a:r>
              <a:rPr lang="en-US" altLang="en-US" sz="2000" b="1" dirty="0" err="1">
                <a:latin typeface="Comic Sans MS" panose="030F0702030302020204" pitchFamily="66" charset="0"/>
              </a:rPr>
              <a:t>lig</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incudis</a:t>
            </a:r>
            <a:r>
              <a:rPr lang="en-US" altLang="en-US" sz="2000" b="1" dirty="0">
                <a:latin typeface="Comic Sans MS" panose="030F0702030302020204" pitchFamily="66" charset="0"/>
              </a:rPr>
              <a:t> superius</a:t>
            </a:r>
            <a:br>
              <a:rPr lang="en-US" altLang="en-US" sz="2200" b="1" dirty="0">
                <a:latin typeface="Comic Sans MS" panose="030F0702030302020204" pitchFamily="66" charset="0"/>
              </a:rPr>
            </a:br>
            <a:r>
              <a:rPr lang="en-GB" sz="1600" dirty="0">
                <a:highlight>
                  <a:srgbClr val="FFFFFF"/>
                </a:highlight>
                <a:latin typeface="PlutoSansLight"/>
              </a:rPr>
              <a:t>connects the head of the incus with roof of tympanic cavity</a:t>
            </a:r>
            <a:br>
              <a:rPr lang="en-US" altLang="en-US" sz="2200" b="1" dirty="0">
                <a:latin typeface="Comic Sans MS" panose="030F0702030302020204" pitchFamily="66" charset="0"/>
              </a:rPr>
            </a:br>
            <a:r>
              <a:rPr lang="en-US" altLang="en-US" sz="2000" b="1" dirty="0">
                <a:latin typeface="Comic Sans MS" panose="030F0702030302020204" pitchFamily="66" charset="0"/>
              </a:rPr>
              <a:t>- </a:t>
            </a:r>
            <a:r>
              <a:rPr lang="en-US" altLang="en-US" sz="2000" b="1" dirty="0" err="1">
                <a:latin typeface="Comic Sans MS" panose="030F0702030302020204" pitchFamily="66" charset="0"/>
              </a:rPr>
              <a:t>lig</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incudis</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posterius</a:t>
            </a:r>
            <a:br>
              <a:rPr lang="en-US" altLang="en-US" sz="2000" b="1" dirty="0">
                <a:latin typeface="Comic Sans MS" panose="030F0702030302020204" pitchFamily="66" charset="0"/>
              </a:rPr>
            </a:br>
            <a:r>
              <a:rPr lang="en-GB" sz="1600" dirty="0">
                <a:highlight>
                  <a:srgbClr val="FFFFFF"/>
                </a:highlight>
                <a:latin typeface="PlutoSansLight"/>
              </a:rPr>
              <a:t>connects the short limb of the incus with posterior wall  of tympanic cavity</a:t>
            </a:r>
            <a:br>
              <a:rPr lang="sr-Cyrl-CS" altLang="en-US" sz="1800" b="1" dirty="0">
                <a:latin typeface="Comic Sans MS" panose="030F0702030302020204" pitchFamily="66" charset="0"/>
              </a:rPr>
            </a:br>
            <a:endParaRPr lang="sr-Cyrl-CS" altLang="en-US" sz="1800" b="1" dirty="0">
              <a:latin typeface="Comic Sans MS" panose="030F0702030302020204" pitchFamily="66" charset="0"/>
            </a:endParaRPr>
          </a:p>
          <a:p>
            <a:pPr eaLnBrk="1" hangingPunct="1">
              <a:lnSpc>
                <a:spcPct val="90000"/>
              </a:lnSpc>
              <a:defRPr/>
            </a:pPr>
            <a:r>
              <a:rPr lang="en-GB" altLang="en-US" sz="2000" b="1" dirty="0">
                <a:latin typeface="Comic Sans MS" panose="030F0702030302020204" pitchFamily="66" charset="0"/>
              </a:rPr>
              <a:t>Ligaments of stapes</a:t>
            </a:r>
            <a:r>
              <a:rPr lang="sr-Cyrl-CS" altLang="en-US" sz="2000" b="1" dirty="0">
                <a:latin typeface="Comic Sans MS" panose="030F0702030302020204" pitchFamily="66" charset="0"/>
              </a:rPr>
              <a:t>:</a:t>
            </a:r>
            <a:br>
              <a:rPr lang="en-US" altLang="en-US" sz="2000" b="1" dirty="0">
                <a:latin typeface="Comic Sans MS" panose="030F0702030302020204" pitchFamily="66" charset="0"/>
              </a:rPr>
            </a:br>
            <a:r>
              <a:rPr lang="en-US" altLang="en-US" sz="2000" b="1" dirty="0">
                <a:latin typeface="Comic Sans MS" panose="030F0702030302020204" pitchFamily="66" charset="0"/>
              </a:rPr>
              <a:t>- membrana </a:t>
            </a:r>
            <a:r>
              <a:rPr lang="en-US" altLang="en-US" sz="2000" b="1" dirty="0" err="1">
                <a:latin typeface="Comic Sans MS" panose="030F0702030302020204" pitchFamily="66" charset="0"/>
              </a:rPr>
              <a:t>stapedialis</a:t>
            </a:r>
            <a:r>
              <a:rPr lang="en-US" altLang="en-US" sz="2000" b="1" dirty="0">
                <a:latin typeface="Comic Sans MS" panose="030F0702030302020204" pitchFamily="66" charset="0"/>
              </a:rPr>
              <a:t> </a:t>
            </a:r>
            <a:r>
              <a:rPr lang="en-GB" sz="1400" dirty="0">
                <a:highlight>
                  <a:srgbClr val="FFFFFF"/>
                </a:highlight>
                <a:latin typeface="Open Sans" panose="020B0606030504020204" pitchFamily="34" charset="0"/>
              </a:rPr>
              <a:t>bridges the space between the limb and base of the stapes</a:t>
            </a:r>
            <a:br>
              <a:rPr lang="sr-Cyrl-CS" altLang="en-US" sz="2000" b="1" dirty="0">
                <a:latin typeface="Comic Sans MS" panose="030F0702030302020204" pitchFamily="66" charset="0"/>
              </a:rPr>
            </a:br>
            <a:r>
              <a:rPr lang="sr-Cyrl-CS" altLang="en-US" sz="2000" b="1" dirty="0">
                <a:latin typeface="Comic Sans MS" panose="030F0702030302020204" pitchFamily="66" charset="0"/>
              </a:rPr>
              <a:t>- </a:t>
            </a:r>
            <a:r>
              <a:rPr lang="en-US" altLang="en-US" sz="2000" b="1" dirty="0" err="1">
                <a:latin typeface="Comic Sans MS" panose="030F0702030302020204" pitchFamily="66" charset="0"/>
              </a:rPr>
              <a:t>lig</a:t>
            </a:r>
            <a:r>
              <a:rPr lang="en-US" altLang="en-US" sz="2000" b="1" dirty="0">
                <a:latin typeface="Comic Sans MS" panose="030F0702030302020204" pitchFamily="66" charset="0"/>
              </a:rPr>
              <a:t>. annulare </a:t>
            </a:r>
            <a:r>
              <a:rPr lang="en-US" altLang="en-US" sz="2000" b="1" dirty="0" err="1">
                <a:latin typeface="Comic Sans MS" panose="030F0702030302020204" pitchFamily="66" charset="0"/>
              </a:rPr>
              <a:t>stapediale</a:t>
            </a:r>
            <a:r>
              <a:rPr lang="en-US" altLang="en-US" sz="2000" b="1" dirty="0">
                <a:latin typeface="Comic Sans MS" panose="030F0702030302020204" pitchFamily="66" charset="0"/>
              </a:rPr>
              <a:t> </a:t>
            </a:r>
            <a:r>
              <a:rPr lang="en-GB" sz="1400" dirty="0">
                <a:solidFill>
                  <a:srgbClr val="212121"/>
                </a:solidFill>
                <a:highlight>
                  <a:srgbClr val="FFFFFF"/>
                </a:highlight>
                <a:latin typeface="Open Sans" panose="020B0606030504020204" pitchFamily="34" charset="0"/>
                <a:ea typeface="Open Sans" panose="020B0606030504020204" pitchFamily="34" charset="0"/>
                <a:cs typeface="Open Sans" panose="020B0606030504020204" pitchFamily="34" charset="0"/>
              </a:rPr>
              <a:t>connects the base of the stapes to the oval window (fenestra</a:t>
            </a:r>
            <a:br>
              <a:rPr lang="en-GB" sz="1400" dirty="0">
                <a:solidFill>
                  <a:srgbClr val="212121"/>
                </a:solidFill>
                <a:highlight>
                  <a:srgbClr val="FFFFFF"/>
                </a:highlight>
                <a:latin typeface="Open Sans" panose="020B0606030504020204" pitchFamily="34" charset="0"/>
                <a:ea typeface="Open Sans" panose="020B0606030504020204" pitchFamily="34" charset="0"/>
                <a:cs typeface="Open Sans" panose="020B0606030504020204" pitchFamily="34" charset="0"/>
              </a:rPr>
            </a:br>
            <a:r>
              <a:rPr lang="en-GB" sz="1400" dirty="0">
                <a:solidFill>
                  <a:srgbClr val="212121"/>
                </a:solidFill>
                <a:highlight>
                  <a:srgbClr val="FFFFFF"/>
                </a:highlight>
                <a:latin typeface="Open Sans" panose="020B0606030504020204" pitchFamily="34" charset="0"/>
                <a:ea typeface="Open Sans" panose="020B0606030504020204" pitchFamily="34" charset="0"/>
                <a:cs typeface="Open Sans" panose="020B0606030504020204" pitchFamily="34" charset="0"/>
              </a:rPr>
              <a:t>                                                                       vestibuli)</a:t>
            </a:r>
            <a:br>
              <a:rPr lang="sr-Cyrl-CS" altLang="en-US" sz="2000" b="1" dirty="0">
                <a:latin typeface="Open Sans" panose="020B0606030504020204" pitchFamily="34" charset="0"/>
                <a:ea typeface="Open Sans" panose="020B0606030504020204" pitchFamily="34" charset="0"/>
                <a:cs typeface="Open Sans" panose="020B0606030504020204" pitchFamily="34" charset="0"/>
              </a:rPr>
            </a:br>
            <a:endParaRPr lang="en-US" altLang="en-US" sz="2000" b="1" dirty="0">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a:extLst>
              <a:ext uri="{FF2B5EF4-FFF2-40B4-BE49-F238E27FC236}">
                <a16:creationId xmlns:a16="http://schemas.microsoft.com/office/drawing/2014/main" id="{4956AAC4-1E25-115F-41CC-C8962DCBDD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2090738"/>
            <a:ext cx="5475288"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F4CE4073-E2A7-91E6-2D82-FA1F76B885B3}"/>
              </a:ext>
            </a:extLst>
          </p:cNvPr>
          <p:cNvSpPr txBox="1">
            <a:spLocks noRot="1" noChangeArrowheads="1"/>
          </p:cNvSpPr>
          <p:nvPr/>
        </p:nvSpPr>
        <p:spPr bwMode="auto">
          <a:xfrm>
            <a:off x="1357313" y="214313"/>
            <a:ext cx="66436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buFont typeface="Arial" panose="020B0604020202020204" pitchFamily="34" charset="0"/>
              <a:buNone/>
              <a:defRPr/>
            </a:pPr>
            <a:r>
              <a:rPr lang="en-GB" altLang="en-US" sz="2500" b="1" dirty="0">
                <a:solidFill>
                  <a:srgbClr val="FF8D3E"/>
                </a:solidFill>
                <a:effectLst>
                  <a:outerShdw blurRad="38100" dist="38100" dir="2700000" algn="tl">
                    <a:srgbClr val="000000"/>
                  </a:outerShdw>
                </a:effectLst>
                <a:latin typeface="Comic Sans MS" panose="030F0702030302020204" pitchFamily="66" charset="0"/>
              </a:rPr>
              <a:t>Muscle associated with auditory ossicles</a:t>
            </a:r>
            <a:br>
              <a:rPr lang="en-US" altLang="en-US" sz="2500" b="1" dirty="0">
                <a:solidFill>
                  <a:srgbClr val="FF8D3E"/>
                </a:solidFill>
                <a:effectLst>
                  <a:outerShdw blurRad="38100" dist="38100" dir="2700000" algn="tl">
                    <a:srgbClr val="000000"/>
                  </a:outerShdw>
                </a:effectLst>
                <a:latin typeface="Comic Sans MS" panose="030F0702030302020204" pitchFamily="66" charset="0"/>
              </a:rPr>
            </a:b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musculi</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ossiculorum</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auditoriorum</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55299" name="Rectangle 3">
            <a:extLst>
              <a:ext uri="{FF2B5EF4-FFF2-40B4-BE49-F238E27FC236}">
                <a16:creationId xmlns:a16="http://schemas.microsoft.com/office/drawing/2014/main" id="{CF520325-5FAC-AFFE-1FA6-0EF469542715}"/>
              </a:ext>
            </a:extLst>
          </p:cNvPr>
          <p:cNvSpPr txBox="1">
            <a:spLocks noChangeArrowheads="1"/>
          </p:cNvSpPr>
          <p:nvPr/>
        </p:nvSpPr>
        <p:spPr bwMode="auto">
          <a:xfrm>
            <a:off x="214313" y="1285875"/>
            <a:ext cx="5429250"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US" altLang="en-US" sz="2400" b="1">
                <a:latin typeface="Comic Sans MS" panose="030F0702030302020204" pitchFamily="66" charset="0"/>
              </a:rPr>
              <a:t>M. tensor tympani</a:t>
            </a:r>
            <a:br>
              <a:rPr lang="en-US" altLang="en-US" sz="2200" b="1">
                <a:latin typeface="Comic Sans MS" panose="030F0702030302020204" pitchFamily="66" charset="0"/>
              </a:rPr>
            </a:br>
            <a:endParaRPr lang="en-US" altLang="en-US" sz="1000" b="1">
              <a:latin typeface="Comic Sans MS" panose="030F0702030302020204" pitchFamily="66" charset="0"/>
            </a:endParaRPr>
          </a:p>
          <a:p>
            <a:pPr eaLnBrk="1" hangingPunct="1">
              <a:lnSpc>
                <a:spcPct val="90000"/>
              </a:lnSpc>
              <a:buFont typeface="Arial" panose="020B0604020202020204" pitchFamily="34" charset="0"/>
              <a:buNone/>
            </a:pPr>
            <a:r>
              <a:rPr lang="en-US" altLang="en-US" sz="1800" b="1">
                <a:latin typeface="Comic Sans MS" panose="030F0702030302020204" pitchFamily="66" charset="0"/>
              </a:rPr>
              <a:t>- </a:t>
            </a:r>
            <a:r>
              <a:rPr lang="en-GB" altLang="en-US" sz="1800" b="1">
                <a:latin typeface="Comic Sans MS" panose="030F0702030302020204" pitchFamily="66" charset="0"/>
              </a:rPr>
              <a:t>Attachment</a:t>
            </a:r>
            <a:r>
              <a:rPr lang="sr-Cyrl-CS" altLang="en-US" sz="1800" b="1">
                <a:latin typeface="Comic Sans MS" panose="030F0702030302020204" pitchFamily="66" charset="0"/>
              </a:rPr>
              <a:t>:</a:t>
            </a:r>
            <a:br>
              <a:rPr lang="en-GB" altLang="en-US" sz="2200" b="1">
                <a:latin typeface="Comic Sans MS" panose="030F0702030302020204" pitchFamily="66" charset="0"/>
              </a:rPr>
            </a:br>
            <a:r>
              <a:rPr lang="sr-Cyrl-CS" altLang="en-US" sz="1700" b="1">
                <a:latin typeface="Comic Sans MS" panose="030F0702030302020204" pitchFamily="66" charset="0"/>
              </a:rPr>
              <a:t>- </a:t>
            </a:r>
            <a:r>
              <a:rPr lang="en-GB" altLang="en-US" sz="1700">
                <a:latin typeface="Comic Sans MS" panose="030F0702030302020204" pitchFamily="66" charset="0"/>
              </a:rPr>
              <a:t>in bony canal</a:t>
            </a:r>
            <a:r>
              <a:rPr lang="en-US" altLang="en-US" sz="1700">
                <a:latin typeface="Comic Sans MS" panose="030F0702030302020204" pitchFamily="66" charset="0"/>
              </a:rPr>
              <a:t> (canalis musculi tensori tympani)</a:t>
            </a:r>
            <a:br>
              <a:rPr lang="en-US" altLang="en-US" sz="1700">
                <a:latin typeface="Comic Sans MS" panose="030F0702030302020204" pitchFamily="66" charset="0"/>
              </a:rPr>
            </a:br>
            <a:r>
              <a:rPr lang="en-US" altLang="en-US" sz="1700">
                <a:latin typeface="Comic Sans MS" panose="030F0702030302020204" pitchFamily="66" charset="0"/>
              </a:rPr>
              <a:t>   </a:t>
            </a:r>
            <a:r>
              <a:rPr lang="en-GB" altLang="en-US" sz="1700">
                <a:latin typeface="Comic Sans MS" panose="030F0702030302020204" pitchFamily="66" charset="0"/>
              </a:rPr>
              <a:t>above</a:t>
            </a:r>
            <a:r>
              <a:rPr lang="sr-Cyrl-CS" altLang="en-US" sz="1700">
                <a:latin typeface="Comic Sans MS" panose="030F0702030302020204" pitchFamily="66" charset="0"/>
              </a:rPr>
              <a:t> </a:t>
            </a:r>
            <a:r>
              <a:rPr lang="en-GB" altLang="en-US" sz="1700">
                <a:latin typeface="Comic Sans MS" panose="030F0702030302020204" pitchFamily="66" charset="0"/>
              </a:rPr>
              <a:t>pharyngotympanic tube (</a:t>
            </a:r>
            <a:r>
              <a:rPr lang="en-US" altLang="en-US" sz="1700">
                <a:latin typeface="Comic Sans MS" panose="030F0702030302020204" pitchFamily="66" charset="0"/>
              </a:rPr>
              <a:t>tuba auditiva), </a:t>
            </a:r>
            <a:br>
              <a:rPr lang="en-US" altLang="en-US" sz="1700">
                <a:latin typeface="Comic Sans MS" panose="030F0702030302020204" pitchFamily="66" charset="0"/>
              </a:rPr>
            </a:br>
            <a:r>
              <a:rPr lang="en-US" altLang="en-US" sz="1700">
                <a:latin typeface="Comic Sans MS" panose="030F0702030302020204" pitchFamily="66" charset="0"/>
              </a:rPr>
              <a:t>- </a:t>
            </a:r>
            <a:r>
              <a:rPr lang="en-GB" altLang="en-US" sz="1700">
                <a:latin typeface="Comic Sans MS" panose="030F0702030302020204" pitchFamily="66" charset="0"/>
              </a:rPr>
              <a:t>superior surface of the cartilaginous part</a:t>
            </a:r>
            <a:br>
              <a:rPr lang="en-GB" altLang="en-US" sz="1700">
                <a:latin typeface="Comic Sans MS" panose="030F0702030302020204" pitchFamily="66" charset="0"/>
              </a:rPr>
            </a:br>
            <a:r>
              <a:rPr lang="en-GB" altLang="en-US" sz="1700">
                <a:latin typeface="Comic Sans MS" panose="030F0702030302020204" pitchFamily="66" charset="0"/>
              </a:rPr>
              <a:t>  of the pharyngotympanic tube </a:t>
            </a:r>
            <a:br>
              <a:rPr lang="en-GB" altLang="en-US" sz="1700">
                <a:latin typeface="Comic Sans MS" panose="030F0702030302020204" pitchFamily="66" charset="0"/>
              </a:rPr>
            </a:br>
            <a:r>
              <a:rPr lang="en-GB" altLang="en-US" sz="1700">
                <a:latin typeface="Comic Sans MS" panose="030F0702030302020204" pitchFamily="66" charset="0"/>
              </a:rPr>
              <a:t>- inferior surface of greater wings of sphenoid</a:t>
            </a:r>
            <a:br>
              <a:rPr lang="en-GB" altLang="en-US" sz="1700">
                <a:latin typeface="Comic Sans MS" panose="030F0702030302020204" pitchFamily="66" charset="0"/>
              </a:rPr>
            </a:br>
            <a:r>
              <a:rPr lang="en-GB" altLang="en-US" sz="1700">
                <a:latin typeface="Comic Sans MS" panose="030F0702030302020204" pitchFamily="66" charset="0"/>
              </a:rPr>
              <a:t>   bone</a:t>
            </a:r>
            <a:r>
              <a:rPr lang="sr-Cyrl-CS" altLang="en-US" sz="1700">
                <a:latin typeface="Comic Sans MS" panose="030F0702030302020204" pitchFamily="66" charset="0"/>
              </a:rPr>
              <a:t>;</a:t>
            </a:r>
          </a:p>
          <a:p>
            <a:pPr eaLnBrk="1" hangingPunct="1">
              <a:lnSpc>
                <a:spcPct val="90000"/>
              </a:lnSpc>
              <a:buFont typeface="Arial" panose="020B0604020202020204" pitchFamily="34" charset="0"/>
              <a:buNone/>
            </a:pPr>
            <a:r>
              <a:rPr lang="sr-Cyrl-CS" altLang="en-US" sz="1700">
                <a:latin typeface="Comic Sans MS" panose="030F0702030302020204" pitchFamily="66" charset="0"/>
              </a:rPr>
              <a:t>	</a:t>
            </a:r>
            <a:r>
              <a:rPr lang="en-GB" altLang="en-US" sz="1700">
                <a:latin typeface="Comic Sans MS" panose="030F0702030302020204" pitchFamily="66" charset="0"/>
              </a:rPr>
              <a:t>- tendon of this muscle exit its canal through</a:t>
            </a:r>
            <a:br>
              <a:rPr lang="en-GB" altLang="en-US" sz="1700">
                <a:latin typeface="Comic Sans MS" panose="030F0702030302020204" pitchFamily="66" charset="0"/>
              </a:rPr>
            </a:br>
            <a:r>
              <a:rPr lang="en-GB" altLang="en-US" sz="1700">
                <a:latin typeface="Comic Sans MS" panose="030F0702030302020204" pitchFamily="66" charset="0"/>
              </a:rPr>
              <a:t>  </a:t>
            </a:r>
            <a:r>
              <a:rPr lang="en-US" altLang="en-US" sz="1700">
                <a:latin typeface="Comic Sans MS" panose="030F0702030302020204" pitchFamily="66" charset="0"/>
              </a:rPr>
              <a:t>opening on anterior wall of tympanic cavity,</a:t>
            </a:r>
            <a:br>
              <a:rPr lang="en-US" altLang="en-US" sz="1700">
                <a:latin typeface="Comic Sans MS" panose="030F0702030302020204" pitchFamily="66" charset="0"/>
              </a:rPr>
            </a:br>
            <a:r>
              <a:rPr lang="en-US" altLang="en-US" sz="1700">
                <a:latin typeface="Comic Sans MS" panose="030F0702030302020204" pitchFamily="66" charset="0"/>
              </a:rPr>
              <a:t>  </a:t>
            </a:r>
            <a:r>
              <a:rPr lang="en-GB" altLang="en-US" sz="1700">
                <a:latin typeface="Comic Sans MS" panose="030F0702030302020204" pitchFamily="66" charset="0"/>
              </a:rPr>
              <a:t>turns forming the angle of 90º</a:t>
            </a:r>
            <a:r>
              <a:rPr lang="sr-Cyrl-CS" altLang="en-US" sz="1700">
                <a:latin typeface="Comic Sans MS" panose="030F0702030302020204" pitchFamily="66" charset="0"/>
              </a:rPr>
              <a:t>, </a:t>
            </a:r>
            <a:r>
              <a:rPr lang="en-GB" altLang="en-US" sz="1700">
                <a:latin typeface="Comic Sans MS" panose="030F0702030302020204" pitchFamily="66" charset="0"/>
              </a:rPr>
              <a:t>passes through</a:t>
            </a:r>
            <a:br>
              <a:rPr lang="en-GB" altLang="en-US" sz="1700">
                <a:latin typeface="Comic Sans MS" panose="030F0702030302020204" pitchFamily="66" charset="0"/>
              </a:rPr>
            </a:br>
            <a:r>
              <a:rPr lang="en-GB" altLang="en-US" sz="1700">
                <a:latin typeface="Comic Sans MS" panose="030F0702030302020204" pitchFamily="66" charset="0"/>
              </a:rPr>
              <a:t>  tympanic cavity and attaches to</a:t>
            </a:r>
            <a:r>
              <a:rPr lang="sr-Cyrl-CS" altLang="en-US" sz="1700">
                <a:latin typeface="Comic Sans MS" panose="030F0702030302020204" pitchFamily="66" charset="0"/>
              </a:rPr>
              <a:t> </a:t>
            </a:r>
            <a:r>
              <a:rPr lang="en-GB" altLang="en-US" sz="1700">
                <a:latin typeface="Comic Sans MS" panose="030F0702030302020204" pitchFamily="66" charset="0"/>
              </a:rPr>
              <a:t>the handle of</a:t>
            </a:r>
            <a:br>
              <a:rPr lang="en-GB" altLang="en-US" sz="1700">
                <a:latin typeface="Comic Sans MS" panose="030F0702030302020204" pitchFamily="66" charset="0"/>
              </a:rPr>
            </a:br>
            <a:r>
              <a:rPr lang="en-GB" altLang="en-US" sz="1700">
                <a:latin typeface="Comic Sans MS" panose="030F0702030302020204" pitchFamily="66" charset="0"/>
              </a:rPr>
              <a:t>  malleus</a:t>
            </a:r>
            <a:endParaRPr lang="sr-Cyrl-CS" altLang="en-US" sz="1700">
              <a:latin typeface="Comic Sans MS" panose="030F0702030302020204" pitchFamily="66" charset="0"/>
            </a:endParaRPr>
          </a:p>
          <a:p>
            <a:pPr eaLnBrk="1" hangingPunct="1">
              <a:lnSpc>
                <a:spcPct val="90000"/>
              </a:lnSpc>
              <a:buFont typeface="Arial" panose="020B0604020202020204" pitchFamily="34" charset="0"/>
              <a:buNone/>
            </a:pPr>
            <a:endParaRPr lang="sr-Cyrl-CS" altLang="en-US" sz="1700" b="1">
              <a:latin typeface="Comic Sans MS" panose="030F0702030302020204" pitchFamily="66" charset="0"/>
            </a:endParaRPr>
          </a:p>
          <a:p>
            <a:pPr eaLnBrk="1" hangingPunct="1">
              <a:lnSpc>
                <a:spcPct val="90000"/>
              </a:lnSpc>
              <a:buFont typeface="Arial" panose="020B0604020202020204" pitchFamily="34" charset="0"/>
              <a:buNone/>
            </a:pPr>
            <a:r>
              <a:rPr lang="sr-Cyrl-CS" altLang="en-US" sz="1800" b="1">
                <a:latin typeface="Comic Sans MS" panose="030F0702030302020204" pitchFamily="66" charset="0"/>
              </a:rPr>
              <a:t>- </a:t>
            </a:r>
            <a:r>
              <a:rPr lang="en-GB" altLang="en-US" sz="1800" b="1">
                <a:latin typeface="Comic Sans MS" panose="030F0702030302020204" pitchFamily="66" charset="0"/>
              </a:rPr>
              <a:t>Innervation</a:t>
            </a:r>
            <a:r>
              <a:rPr lang="sr-Cyrl-CS" altLang="en-US" sz="2000" b="1">
                <a:latin typeface="Comic Sans MS" panose="030F0702030302020204" pitchFamily="66" charset="0"/>
              </a:rPr>
              <a:t>:</a:t>
            </a:r>
            <a:r>
              <a:rPr lang="sr-Cyrl-CS" altLang="en-US" sz="1800" b="1">
                <a:latin typeface="Comic Sans MS" panose="030F0702030302020204" pitchFamily="66" charset="0"/>
              </a:rPr>
              <a:t>  - </a:t>
            </a:r>
            <a:r>
              <a:rPr lang="en-US" altLang="en-US" sz="1800" b="1">
                <a:latin typeface="Comic Sans MS" panose="030F0702030302020204" pitchFamily="66" charset="0"/>
              </a:rPr>
              <a:t>n. mandibularis</a:t>
            </a:r>
            <a:br>
              <a:rPr lang="en-US" altLang="en-US" sz="1800" b="1">
                <a:latin typeface="Comic Sans MS" panose="030F0702030302020204" pitchFamily="66" charset="0"/>
              </a:rPr>
            </a:br>
            <a:r>
              <a:rPr lang="en-US" altLang="en-US" sz="1800" b="1">
                <a:latin typeface="Comic Sans MS" panose="030F0702030302020204" pitchFamily="66" charset="0"/>
              </a:rPr>
              <a:t>		 (r.musculi tensoris tympani)</a:t>
            </a:r>
          </a:p>
        </p:txBody>
      </p:sp>
      <p:sp>
        <p:nvSpPr>
          <p:cNvPr id="55300" name="Rectangle 6">
            <a:extLst>
              <a:ext uri="{FF2B5EF4-FFF2-40B4-BE49-F238E27FC236}">
                <a16:creationId xmlns:a16="http://schemas.microsoft.com/office/drawing/2014/main" id="{0CD6D342-6643-A7F3-27AB-9FD0028EC1E8}"/>
              </a:ext>
            </a:extLst>
          </p:cNvPr>
          <p:cNvSpPr>
            <a:spLocks noChangeArrowheads="1"/>
          </p:cNvSpPr>
          <p:nvPr/>
        </p:nvSpPr>
        <p:spPr bwMode="auto">
          <a:xfrm>
            <a:off x="285750" y="5643563"/>
            <a:ext cx="9144000"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buFont typeface="Arial" panose="020B0604020202020204" pitchFamily="34" charset="0"/>
              <a:buNone/>
            </a:pPr>
            <a:r>
              <a:rPr lang="en-US" altLang="en-US" sz="1800" b="1">
                <a:latin typeface="Comic Sans MS" panose="030F0702030302020204" pitchFamily="66" charset="0"/>
              </a:rPr>
              <a:t>- </a:t>
            </a:r>
            <a:r>
              <a:rPr lang="en-GB" altLang="en-US" sz="1800" b="1">
                <a:latin typeface="Comic Sans MS" panose="030F0702030302020204" pitchFamily="66" charset="0"/>
              </a:rPr>
              <a:t>Action</a:t>
            </a:r>
            <a:r>
              <a:rPr lang="sr-Cyrl-CS" altLang="en-US" sz="1800" b="1">
                <a:latin typeface="Comic Sans MS" panose="030F0702030302020204" pitchFamily="66" charset="0"/>
              </a:rPr>
              <a:t>:</a:t>
            </a:r>
            <a:r>
              <a:rPr lang="en-GB" altLang="en-US" sz="1800" b="1">
                <a:latin typeface="Comic Sans MS" panose="030F0702030302020204" pitchFamily="66" charset="0"/>
              </a:rPr>
              <a:t> </a:t>
            </a:r>
            <a:r>
              <a:rPr lang="sr-Cyrl-CS" altLang="en-US" sz="1800" b="1">
                <a:latin typeface="Comic Sans MS" panose="030F0702030302020204" pitchFamily="66" charset="0"/>
              </a:rPr>
              <a:t>- </a:t>
            </a:r>
            <a:r>
              <a:rPr lang="en-GB" altLang="en-US" sz="1700">
                <a:latin typeface="Comic Sans MS" panose="030F0702030302020204" pitchFamily="66" charset="0"/>
              </a:rPr>
              <a:t>pulls the handle medially, which tenses the tympanic membrane, </a:t>
            </a:r>
            <a:br>
              <a:rPr lang="en-GB" altLang="en-US" sz="1700">
                <a:latin typeface="Comic Sans MS" panose="030F0702030302020204" pitchFamily="66" charset="0"/>
              </a:rPr>
            </a:br>
            <a:r>
              <a:rPr lang="en-GB" altLang="en-US" sz="1700">
                <a:latin typeface="Comic Sans MS" panose="030F0702030302020204" pitchFamily="66" charset="0"/>
              </a:rPr>
              <a:t>                reducing the amplitude of its oscillations. This action tends to</a:t>
            </a:r>
            <a:br>
              <a:rPr lang="en-GB" altLang="en-US" sz="1700">
                <a:latin typeface="Comic Sans MS" panose="030F0702030302020204" pitchFamily="66" charset="0"/>
              </a:rPr>
            </a:br>
            <a:r>
              <a:rPr lang="en-GB" altLang="en-US" sz="1700">
                <a:latin typeface="Comic Sans MS" panose="030F0702030302020204" pitchFamily="66" charset="0"/>
              </a:rPr>
              <a:t>               prevent damage to the internal ear when one is exposed to loud sounds.</a:t>
            </a:r>
            <a:endParaRPr lang="en-US" altLang="en-US" sz="1700">
              <a:latin typeface="Comic Sans MS" panose="030F0702030302020204" pitchFamily="66" charset="0"/>
            </a:endParaRPr>
          </a:p>
        </p:txBody>
      </p:sp>
      <p:pic>
        <p:nvPicPr>
          <p:cNvPr id="55301" name="Picture 8" descr="A Beginner's Guide To Tensor Tympani Syndrome | Treble Health">
            <a:extLst>
              <a:ext uri="{FF2B5EF4-FFF2-40B4-BE49-F238E27FC236}">
                <a16:creationId xmlns:a16="http://schemas.microsoft.com/office/drawing/2014/main" id="{758F84DB-9D6C-9CA2-53E6-B3B03CA709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3" r="5901"/>
          <a:stretch>
            <a:fillRect/>
          </a:stretch>
        </p:blipFill>
        <p:spPr bwMode="auto">
          <a:xfrm>
            <a:off x="5478463" y="1093788"/>
            <a:ext cx="3563937" cy="233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10" descr="The middle ear cavity contains 3 auditory ossicles (malleus. incus. and  stapes) and 2 skeletal muscles (tensor tympani and stapedius) tha... |  Instagram">
            <a:extLst>
              <a:ext uri="{FF2B5EF4-FFF2-40B4-BE49-F238E27FC236}">
                <a16:creationId xmlns:a16="http://schemas.microsoft.com/office/drawing/2014/main" id="{599B27A6-7450-268F-647B-68F1B9FB94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8738" y="3476625"/>
            <a:ext cx="2520950" cy="216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5D733A2E-2405-FC18-8DD9-43755CD2CB06}"/>
              </a:ext>
            </a:extLst>
          </p:cNvPr>
          <p:cNvSpPr txBox="1">
            <a:spLocks noRot="1" noChangeArrowheads="1"/>
          </p:cNvSpPr>
          <p:nvPr/>
        </p:nvSpPr>
        <p:spPr bwMode="auto">
          <a:xfrm>
            <a:off x="1357313" y="214313"/>
            <a:ext cx="66436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buFont typeface="Arial" panose="020B0604020202020204" pitchFamily="34" charset="0"/>
              <a:buNone/>
              <a:defRPr/>
            </a:pPr>
            <a:r>
              <a:rPr lang="en-GB" altLang="en-US" sz="2500" b="1" dirty="0">
                <a:solidFill>
                  <a:srgbClr val="FF8D3E"/>
                </a:solidFill>
                <a:effectLst>
                  <a:outerShdw blurRad="38100" dist="38100" dir="2700000" algn="tl">
                    <a:srgbClr val="000000"/>
                  </a:outerShdw>
                </a:effectLst>
                <a:latin typeface="Comic Sans MS" panose="030F0702030302020204" pitchFamily="66" charset="0"/>
              </a:rPr>
              <a:t>Muscle associated with auditory ossicles</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musculi</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ossiculorum</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500" b="1" dirty="0" err="1">
                <a:solidFill>
                  <a:srgbClr val="FF8D3E"/>
                </a:solidFill>
                <a:effectLst>
                  <a:outerShdw blurRad="38100" dist="38100" dir="2700000" algn="tl">
                    <a:srgbClr val="000000"/>
                  </a:outerShdw>
                </a:effectLst>
                <a:latin typeface="Comic Sans MS" panose="030F0702030302020204" pitchFamily="66" charset="0"/>
              </a:rPr>
              <a:t>auditoriorum</a:t>
            </a:r>
            <a:r>
              <a:rPr lang="en-US" altLang="en-US" sz="25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56325" name="Rectangle 3">
            <a:extLst>
              <a:ext uri="{FF2B5EF4-FFF2-40B4-BE49-F238E27FC236}">
                <a16:creationId xmlns:a16="http://schemas.microsoft.com/office/drawing/2014/main" id="{DADDF5FE-44C3-B16B-C560-47A36BB2CC8D}"/>
              </a:ext>
            </a:extLst>
          </p:cNvPr>
          <p:cNvSpPr txBox="1">
            <a:spLocks noChangeArrowheads="1"/>
          </p:cNvSpPr>
          <p:nvPr/>
        </p:nvSpPr>
        <p:spPr bwMode="auto">
          <a:xfrm>
            <a:off x="214313" y="1285875"/>
            <a:ext cx="5429250" cy="5143500"/>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US" altLang="en-US" sz="2400" b="1" dirty="0">
                <a:latin typeface="Comic Sans MS" panose="030F0702030302020204" pitchFamily="66" charset="0"/>
              </a:rPr>
              <a:t>M. stapedius</a:t>
            </a:r>
            <a:br>
              <a:rPr lang="en-US" altLang="en-US" sz="2200" b="1" dirty="0">
                <a:latin typeface="Comic Sans MS" panose="030F0702030302020204" pitchFamily="66" charset="0"/>
              </a:rPr>
            </a:br>
            <a:endParaRPr lang="en-US" altLang="en-US" sz="1000" b="1" dirty="0">
              <a:latin typeface="Comic Sans MS" panose="030F0702030302020204" pitchFamily="66" charset="0"/>
            </a:endParaRPr>
          </a:p>
          <a:p>
            <a:pPr eaLnBrk="1" hangingPunct="1">
              <a:lnSpc>
                <a:spcPct val="90000"/>
              </a:lnSpc>
              <a:buFont typeface="Arial" panose="020B0604020202020204" pitchFamily="34" charset="0"/>
              <a:buNone/>
              <a:defRPr/>
            </a:pPr>
            <a:r>
              <a:rPr lang="en-US" altLang="en-US" sz="1800" b="1" dirty="0">
                <a:latin typeface="Comic Sans MS" panose="030F0702030302020204" pitchFamily="66" charset="0"/>
              </a:rPr>
              <a:t>- </a:t>
            </a:r>
            <a:r>
              <a:rPr lang="en-GB" altLang="en-US" sz="1800" b="1" dirty="0">
                <a:latin typeface="Comic Sans MS" panose="030F0702030302020204" pitchFamily="66" charset="0"/>
              </a:rPr>
              <a:t>Attachment</a:t>
            </a:r>
            <a:r>
              <a:rPr lang="sr-Cyrl-CS" altLang="en-US" sz="1800" b="1" dirty="0">
                <a:latin typeface="Comic Sans MS" panose="030F0702030302020204" pitchFamily="66" charset="0"/>
              </a:rPr>
              <a:t>: </a:t>
            </a:r>
            <a:r>
              <a:rPr lang="en-GB" sz="1700" dirty="0">
                <a:highlight>
                  <a:srgbClr val="FFFFFF"/>
                </a:highlight>
                <a:latin typeface="Comic Sans MS" panose="030F0702030302020204" pitchFamily="66" charset="0"/>
              </a:rPr>
              <a:t>originates from the internal concavity of a small projection on the mastoid wall called the pyramidal eminence (pyramid). Its tendon exits from the opening at the apex of the eminence and inserts onto the posterior aspect of the neck of the stapes.</a:t>
            </a:r>
            <a:r>
              <a:rPr lang="sr-Cyrl-CS" altLang="en-US" sz="1700" b="1" dirty="0">
                <a:latin typeface="Comic Sans MS" panose="030F0702030302020204" pitchFamily="66" charset="0"/>
              </a:rPr>
              <a:t> </a:t>
            </a:r>
            <a:br>
              <a:rPr lang="sr-Cyrl-CS" altLang="en-US" sz="1800" b="1" dirty="0">
                <a:latin typeface="Comic Sans MS" panose="030F0702030302020204" pitchFamily="66" charset="0"/>
              </a:rPr>
            </a:br>
            <a:endParaRPr lang="sr-Cyrl-CS" altLang="en-US" sz="1800" b="1" dirty="0">
              <a:latin typeface="Comic Sans MS" panose="030F0702030302020204" pitchFamily="66" charset="0"/>
            </a:endParaRPr>
          </a:p>
          <a:p>
            <a:pPr eaLnBrk="1" hangingPunct="1">
              <a:lnSpc>
                <a:spcPct val="90000"/>
              </a:lnSpc>
              <a:buFont typeface="Arial" panose="020B0604020202020204" pitchFamily="34" charset="0"/>
              <a:buNone/>
              <a:defRPr/>
            </a:pPr>
            <a:r>
              <a:rPr lang="sr-Cyrl-CS" altLang="en-US" sz="1800" b="1" dirty="0">
                <a:latin typeface="Comic Sans MS" panose="030F0702030302020204" pitchFamily="66" charset="0"/>
              </a:rPr>
              <a:t>- </a:t>
            </a:r>
            <a:r>
              <a:rPr lang="en-GB" altLang="en-US" sz="1800" b="1" dirty="0">
                <a:latin typeface="Comic Sans MS" panose="030F0702030302020204" pitchFamily="66" charset="0"/>
              </a:rPr>
              <a:t>Innervation</a:t>
            </a:r>
            <a:r>
              <a:rPr lang="sr-Cyrl-CS" altLang="en-US" sz="1800" b="1" dirty="0">
                <a:latin typeface="Comic Sans MS" panose="030F0702030302020204" pitchFamily="66" charset="0"/>
              </a:rPr>
              <a:t>:  - </a:t>
            </a:r>
            <a:r>
              <a:rPr lang="en-US" altLang="en-US" sz="1800" b="1" dirty="0">
                <a:latin typeface="Comic Sans MS" panose="030F0702030302020204" pitchFamily="66" charset="0"/>
              </a:rPr>
              <a:t>n. </a:t>
            </a:r>
            <a:r>
              <a:rPr lang="en-US" altLang="en-US" sz="1800" b="1" dirty="0" err="1">
                <a:latin typeface="Comic Sans MS" panose="030F0702030302020204" pitchFamily="66" charset="0"/>
              </a:rPr>
              <a:t>facialis</a:t>
            </a:r>
            <a:br>
              <a:rPr lang="en-US" altLang="en-US" sz="1800" b="1" dirty="0">
                <a:latin typeface="Comic Sans MS" panose="030F0702030302020204" pitchFamily="66" charset="0"/>
              </a:rPr>
            </a:br>
            <a:r>
              <a:rPr lang="en-US" altLang="en-US" sz="1800" b="1" dirty="0">
                <a:latin typeface="Comic Sans MS" panose="030F0702030302020204" pitchFamily="66" charset="0"/>
              </a:rPr>
              <a:t>		 (n. stapedius)</a:t>
            </a:r>
          </a:p>
          <a:p>
            <a:pPr eaLnBrk="1" hangingPunct="1">
              <a:lnSpc>
                <a:spcPct val="90000"/>
              </a:lnSpc>
              <a:buFont typeface="Arial" panose="020B0604020202020204" pitchFamily="34" charset="0"/>
              <a:buNone/>
              <a:defRPr/>
            </a:pPr>
            <a:endParaRPr lang="en-US" altLang="en-US" sz="800" b="1" dirty="0">
              <a:latin typeface="Comic Sans MS" panose="030F0702030302020204" pitchFamily="66" charset="0"/>
            </a:endParaRPr>
          </a:p>
          <a:p>
            <a:pPr eaLnBrk="1" hangingPunct="1">
              <a:lnSpc>
                <a:spcPct val="90000"/>
              </a:lnSpc>
              <a:buFont typeface="Arial" panose="020B0604020202020204" pitchFamily="34" charset="0"/>
              <a:buNone/>
              <a:defRPr/>
            </a:pPr>
            <a:r>
              <a:rPr lang="en-US" altLang="en-US" sz="1800" b="1" dirty="0">
                <a:latin typeface="Comic Sans MS" panose="030F0702030302020204" pitchFamily="66" charset="0"/>
              </a:rPr>
              <a:t>- </a:t>
            </a:r>
            <a:r>
              <a:rPr lang="en-GB" altLang="en-US" sz="1800" b="1" dirty="0">
                <a:latin typeface="Comic Sans MS" panose="030F0702030302020204" pitchFamily="66" charset="0"/>
              </a:rPr>
              <a:t>Action</a:t>
            </a:r>
            <a:r>
              <a:rPr lang="sr-Cyrl-CS" altLang="en-US" sz="1800" b="1" dirty="0">
                <a:latin typeface="Comic Sans MS" panose="030F0702030302020204" pitchFamily="66" charset="0"/>
              </a:rPr>
              <a:t>: </a:t>
            </a:r>
          </a:p>
          <a:p>
            <a:pPr eaLnBrk="1" hangingPunct="1">
              <a:lnSpc>
                <a:spcPct val="90000"/>
              </a:lnSpc>
              <a:buFont typeface="Arial" panose="020B0604020202020204" pitchFamily="34" charset="0"/>
              <a:buNone/>
              <a:defRPr/>
            </a:pPr>
            <a:r>
              <a:rPr lang="sr-Cyrl-CS" altLang="en-US" sz="1700" b="1" dirty="0">
                <a:latin typeface="Comic Sans MS" panose="030F0702030302020204" pitchFamily="66" charset="0"/>
              </a:rPr>
              <a:t>	- </a:t>
            </a:r>
            <a:r>
              <a:rPr lang="en-GB" altLang="en-US" sz="1700" dirty="0">
                <a:latin typeface="Comic Sans MS" panose="030F0702030302020204" pitchFamily="66" charset="0"/>
              </a:rPr>
              <a:t>opposite to m. stapedius</a:t>
            </a:r>
            <a:br>
              <a:rPr lang="en-GB" altLang="en-US" sz="1800" dirty="0">
                <a:latin typeface="Comic Sans MS" panose="030F0702030302020204" pitchFamily="66" charset="0"/>
              </a:rPr>
            </a:br>
            <a:r>
              <a:rPr lang="sr-Cyrl-CS" altLang="en-US" sz="1800" b="1" dirty="0">
                <a:latin typeface="Comic Sans MS" panose="030F0702030302020204" pitchFamily="66" charset="0"/>
              </a:rPr>
              <a:t>- </a:t>
            </a:r>
            <a:r>
              <a:rPr lang="en-GB" sz="1700" dirty="0">
                <a:solidFill>
                  <a:srgbClr val="495354"/>
                </a:solidFill>
                <a:highlight>
                  <a:srgbClr val="FFFFFF"/>
                </a:highlight>
                <a:latin typeface="Comic Sans MS" panose="030F0702030302020204" pitchFamily="66" charset="0"/>
                <a:ea typeface="Open Sans" panose="020B0606030504020204" pitchFamily="34" charset="0"/>
                <a:cs typeface="Open Sans" panose="020B0606030504020204" pitchFamily="34" charset="0"/>
              </a:rPr>
              <a:t>When the incoming sound is loud, the muscle acts by pulling back the neck of the stapes, which indirectly pulls back the base of stapes from the oval window (fenestra vestibuli) reducing further vibrations passed to cochlea.</a:t>
            </a:r>
            <a:br>
              <a:rPr lang="en-GB" sz="1700" dirty="0">
                <a:solidFill>
                  <a:srgbClr val="495354"/>
                </a:solidFill>
                <a:highlight>
                  <a:srgbClr val="FFFFFF"/>
                </a:highlight>
                <a:latin typeface="Comic Sans MS" panose="030F0702030302020204" pitchFamily="66" charset="0"/>
                <a:ea typeface="Open Sans" panose="020B0606030504020204" pitchFamily="34" charset="0"/>
                <a:cs typeface="Open Sans" panose="020B0606030504020204" pitchFamily="34" charset="0"/>
              </a:rPr>
            </a:br>
            <a:r>
              <a:rPr lang="en-GB" altLang="en-US" sz="1700" dirty="0">
                <a:latin typeface="Comic Sans MS" panose="030F0702030302020204" pitchFamily="66" charset="0"/>
              </a:rPr>
              <a:t>thereby reduces the endolymph pressure in the inner ear and relaxes the tympanic membrane</a:t>
            </a:r>
            <a:endParaRPr lang="en-US" altLang="en-US" sz="1700" dirty="0">
              <a:latin typeface="Arial" panose="020B0604020202020204" pitchFamily="34" charset="0"/>
            </a:endParaRPr>
          </a:p>
        </p:txBody>
      </p:sp>
      <p:pic>
        <p:nvPicPr>
          <p:cNvPr id="56324" name="Picture 2">
            <a:extLst>
              <a:ext uri="{FF2B5EF4-FFF2-40B4-BE49-F238E27FC236}">
                <a16:creationId xmlns:a16="http://schemas.microsoft.com/office/drawing/2014/main" id="{C7E21EA8-6E7E-1DDF-73E7-BC8EC55E1F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625" y="1700213"/>
            <a:ext cx="3286125" cy="232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8733595A-830B-6771-C2C0-03F3B03B8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6238" y="4424363"/>
            <a:ext cx="3687762" cy="200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6326" name="Straight Connector 6">
            <a:extLst>
              <a:ext uri="{FF2B5EF4-FFF2-40B4-BE49-F238E27FC236}">
                <a16:creationId xmlns:a16="http://schemas.microsoft.com/office/drawing/2014/main" id="{9D32D30E-02CD-0A95-DEBD-444C04C18B48}"/>
              </a:ext>
            </a:extLst>
          </p:cNvPr>
          <p:cNvCxnSpPr>
            <a:cxnSpLocks noChangeShapeType="1"/>
          </p:cNvCxnSpPr>
          <p:nvPr/>
        </p:nvCxnSpPr>
        <p:spPr bwMode="auto">
          <a:xfrm>
            <a:off x="5643563" y="5876925"/>
            <a:ext cx="657225" cy="0"/>
          </a:xfrm>
          <a:prstGeom prst="line">
            <a:avLst/>
          </a:prstGeom>
          <a:noFill/>
          <a:ln w="2857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C54E2741-4B9C-21DC-CA8C-5745DB278D04}"/>
              </a:ext>
            </a:extLst>
          </p:cNvPr>
          <p:cNvSpPr txBox="1">
            <a:spLocks noRot="1" noChangeArrowheads="1"/>
          </p:cNvSpPr>
          <p:nvPr/>
        </p:nvSpPr>
        <p:spPr bwMode="auto">
          <a:xfrm>
            <a:off x="1357313" y="214313"/>
            <a:ext cx="66436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buFont typeface="Arial" panose="020B0604020202020204" pitchFamily="34" charset="0"/>
              <a:buNone/>
              <a:defRPr/>
            </a:pPr>
            <a:r>
              <a:rPr lang="sr-Cyrl-CS" altLang="en-US" sz="2500" b="1">
                <a:solidFill>
                  <a:srgbClr val="FF8D3E"/>
                </a:solidFill>
                <a:effectLst>
                  <a:outerShdw blurRad="38100" dist="38100" dir="2700000" algn="tl">
                    <a:srgbClr val="000000"/>
                  </a:outerShdw>
                </a:effectLst>
                <a:latin typeface="Comic Sans MS" panose="030F0702030302020204" pitchFamily="66" charset="0"/>
              </a:rPr>
              <a:t>Мишићи</a:t>
            </a:r>
            <a:r>
              <a:rPr lang="en-US" altLang="en-US" sz="2500" b="1">
                <a:solidFill>
                  <a:srgbClr val="FF8D3E"/>
                </a:solidFill>
                <a:effectLst>
                  <a:outerShdw blurRad="38100" dist="38100" dir="2700000" algn="tl">
                    <a:srgbClr val="000000"/>
                  </a:outerShdw>
                </a:effectLst>
                <a:latin typeface="Comic Sans MS" panose="030F0702030302020204" pitchFamily="66" charset="0"/>
              </a:rPr>
              <a:t> </a:t>
            </a:r>
            <a:r>
              <a:rPr lang="sr-Cyrl-CS" altLang="en-US" sz="2500" b="1">
                <a:solidFill>
                  <a:srgbClr val="FF8D3E"/>
                </a:solidFill>
                <a:effectLst>
                  <a:outerShdw blurRad="38100" dist="38100" dir="2700000" algn="tl">
                    <a:srgbClr val="000000"/>
                  </a:outerShdw>
                </a:effectLst>
                <a:latin typeface="Comic Sans MS" panose="030F0702030302020204" pitchFamily="66" charset="0"/>
              </a:rPr>
              <a:t>покретачи</a:t>
            </a:r>
            <a:r>
              <a:rPr lang="en-US" altLang="en-US" sz="2500" b="1">
                <a:solidFill>
                  <a:srgbClr val="FF8D3E"/>
                </a:solidFill>
                <a:effectLst>
                  <a:outerShdw blurRad="38100" dist="38100" dir="2700000" algn="tl">
                    <a:srgbClr val="000000"/>
                  </a:outerShdw>
                </a:effectLst>
                <a:latin typeface="Comic Sans MS" panose="030F0702030302020204" pitchFamily="66" charset="0"/>
              </a:rPr>
              <a:t> </a:t>
            </a:r>
            <a:r>
              <a:rPr lang="sr-Cyrl-CS" altLang="en-US" sz="2500" b="1">
                <a:solidFill>
                  <a:srgbClr val="FF8D3E"/>
                </a:solidFill>
                <a:effectLst>
                  <a:outerShdw blurRad="38100" dist="38100" dir="2700000" algn="tl">
                    <a:srgbClr val="000000"/>
                  </a:outerShdw>
                </a:effectLst>
                <a:latin typeface="Comic Sans MS" panose="030F0702030302020204" pitchFamily="66" charset="0"/>
              </a:rPr>
              <a:t>слушних</a:t>
            </a:r>
            <a:r>
              <a:rPr lang="en-US" altLang="en-US" sz="2500" b="1">
                <a:solidFill>
                  <a:srgbClr val="FF8D3E"/>
                </a:solidFill>
                <a:effectLst>
                  <a:outerShdw blurRad="38100" dist="38100" dir="2700000" algn="tl">
                    <a:srgbClr val="000000"/>
                  </a:outerShdw>
                </a:effectLst>
                <a:latin typeface="Comic Sans MS" panose="030F0702030302020204" pitchFamily="66" charset="0"/>
              </a:rPr>
              <a:t> </a:t>
            </a:r>
            <a:r>
              <a:rPr lang="sr-Cyrl-CS" altLang="en-US" sz="2500" b="1">
                <a:solidFill>
                  <a:srgbClr val="FF8D3E"/>
                </a:solidFill>
                <a:effectLst>
                  <a:outerShdw blurRad="38100" dist="38100" dir="2700000" algn="tl">
                    <a:srgbClr val="000000"/>
                  </a:outerShdw>
                </a:effectLst>
                <a:latin typeface="Comic Sans MS" panose="030F0702030302020204" pitchFamily="66" charset="0"/>
              </a:rPr>
              <a:t>кошчиц</a:t>
            </a:r>
            <a:r>
              <a:rPr lang="en-US" altLang="en-US" sz="2500" b="1">
                <a:solidFill>
                  <a:srgbClr val="FF8D3E"/>
                </a:solidFill>
                <a:effectLst>
                  <a:outerShdw blurRad="38100" dist="38100" dir="2700000" algn="tl">
                    <a:srgbClr val="000000"/>
                  </a:outerShdw>
                </a:effectLst>
                <a:latin typeface="Comic Sans MS" panose="030F0702030302020204" pitchFamily="66" charset="0"/>
              </a:rPr>
              <a:t>a</a:t>
            </a:r>
            <a:br>
              <a:rPr lang="en-US" altLang="en-US" sz="2500" b="1">
                <a:solidFill>
                  <a:srgbClr val="FF8D3E"/>
                </a:solidFill>
                <a:effectLst>
                  <a:outerShdw blurRad="38100" dist="38100" dir="2700000" algn="tl">
                    <a:srgbClr val="000000"/>
                  </a:outerShdw>
                </a:effectLst>
                <a:latin typeface="Comic Sans MS" panose="030F0702030302020204" pitchFamily="66" charset="0"/>
              </a:rPr>
            </a:br>
            <a:r>
              <a:rPr lang="en-US" altLang="en-US" sz="2500" b="1">
                <a:solidFill>
                  <a:srgbClr val="FF8D3E"/>
                </a:solidFill>
                <a:effectLst>
                  <a:outerShdw blurRad="38100" dist="38100" dir="2700000" algn="tl">
                    <a:srgbClr val="000000"/>
                  </a:outerShdw>
                </a:effectLst>
                <a:latin typeface="Comic Sans MS" panose="030F0702030302020204" pitchFamily="66" charset="0"/>
              </a:rPr>
              <a:t> (musculi ossiculorum auditoriorum)</a:t>
            </a:r>
          </a:p>
        </p:txBody>
      </p:sp>
      <p:sp>
        <p:nvSpPr>
          <p:cNvPr id="57347" name="Rectangle 3">
            <a:extLst>
              <a:ext uri="{FF2B5EF4-FFF2-40B4-BE49-F238E27FC236}">
                <a16:creationId xmlns:a16="http://schemas.microsoft.com/office/drawing/2014/main" id="{9FFAED8C-3220-45B4-16D5-FC3BE1B90F1F}"/>
              </a:ext>
            </a:extLst>
          </p:cNvPr>
          <p:cNvSpPr txBox="1">
            <a:spLocks noChangeArrowheads="1"/>
          </p:cNvSpPr>
          <p:nvPr/>
        </p:nvSpPr>
        <p:spPr bwMode="auto">
          <a:xfrm>
            <a:off x="179388" y="1557338"/>
            <a:ext cx="8713787"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2000" b="1">
                <a:latin typeface="Comic Sans MS" panose="030F0702030302020204" pitchFamily="66" charset="0"/>
              </a:rPr>
              <a:t>M. stapedius and m. tensoris tympani act as synergists because they regulate the strength of the movement of the auditory ossicles and thereby protect the inner ear from excessively strong sound waves</a:t>
            </a:r>
            <a:br>
              <a:rPr lang="en-US" altLang="en-US" sz="2000" b="1">
                <a:latin typeface="Comic Sans MS" panose="030F0702030302020204" pitchFamily="66" charset="0"/>
              </a:rPr>
            </a:br>
            <a:endParaRPr lang="en-US" altLang="en-US" sz="2000" b="1">
              <a:latin typeface="Comic Sans MS" panose="030F0702030302020204" pitchFamily="66" charset="0"/>
            </a:endParaRPr>
          </a:p>
        </p:txBody>
      </p:sp>
      <p:pic>
        <p:nvPicPr>
          <p:cNvPr id="57348" name="Picture 8" descr="A Beginner's Guide To Tensor Tympani Syndrome | Treble Health">
            <a:extLst>
              <a:ext uri="{FF2B5EF4-FFF2-40B4-BE49-F238E27FC236}">
                <a16:creationId xmlns:a16="http://schemas.microsoft.com/office/drawing/2014/main" id="{5B7EE06F-43C1-90E1-FB48-F1F7DE9419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3" r="5901"/>
          <a:stretch>
            <a:fillRect/>
          </a:stretch>
        </p:blipFill>
        <p:spPr bwMode="auto">
          <a:xfrm>
            <a:off x="342900" y="3281363"/>
            <a:ext cx="446405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2">
            <a:extLst>
              <a:ext uri="{FF2B5EF4-FFF2-40B4-BE49-F238E27FC236}">
                <a16:creationId xmlns:a16="http://schemas.microsoft.com/office/drawing/2014/main" id="{4EA3D1B2-6FE6-4D09-B546-7B8E743857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3284538"/>
            <a:ext cx="3941762"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30254E65-C068-4C6B-5F61-B160717E4CA2}"/>
              </a:ext>
            </a:extLst>
          </p:cNvPr>
          <p:cNvSpPr txBox="1">
            <a:spLocks noRot="1" noChangeArrowheads="1"/>
          </p:cNvSpPr>
          <p:nvPr/>
        </p:nvSpPr>
        <p:spPr bwMode="auto">
          <a:xfrm>
            <a:off x="1285875" y="428625"/>
            <a:ext cx="6643688" cy="642938"/>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Floors (levels) of tympanic cavity</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58371" name="Picture 3">
            <a:extLst>
              <a:ext uri="{FF2B5EF4-FFF2-40B4-BE49-F238E27FC236}">
                <a16:creationId xmlns:a16="http://schemas.microsoft.com/office/drawing/2014/main" id="{0CDCB279-BB92-D2BC-92D4-49370F5DAC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3567" r="42191" b="37448"/>
          <a:stretch>
            <a:fillRect/>
          </a:stretch>
        </p:blipFill>
        <p:spPr bwMode="auto">
          <a:xfrm>
            <a:off x="4932363" y="1979613"/>
            <a:ext cx="3951287"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Rectangle 3">
            <a:extLst>
              <a:ext uri="{FF2B5EF4-FFF2-40B4-BE49-F238E27FC236}">
                <a16:creationId xmlns:a16="http://schemas.microsoft.com/office/drawing/2014/main" id="{9F470E75-C618-B046-DD03-CF867752C5CB}"/>
              </a:ext>
            </a:extLst>
          </p:cNvPr>
          <p:cNvSpPr txBox="1">
            <a:spLocks noChangeArrowheads="1"/>
          </p:cNvSpPr>
          <p:nvPr/>
        </p:nvSpPr>
        <p:spPr bwMode="auto">
          <a:xfrm>
            <a:off x="260249" y="1196752"/>
            <a:ext cx="6327975" cy="5232623"/>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GB" altLang="en-US" sz="2000" b="1" dirty="0">
                <a:latin typeface="Comic Sans MS" panose="030F0702030302020204" pitchFamily="66" charset="0"/>
              </a:rPr>
              <a:t>Upper floor of tympanic cavity</a:t>
            </a:r>
            <a:r>
              <a:rPr lang="sr-Cyrl-CS" altLang="en-US" sz="2000" b="1" dirty="0">
                <a:latin typeface="Comic Sans MS" panose="030F0702030302020204" pitchFamily="66" charset="0"/>
              </a:rPr>
              <a:t>:</a:t>
            </a:r>
            <a:br>
              <a:rPr lang="en-US" altLang="en-US" sz="2000" b="1" dirty="0">
                <a:latin typeface="Comic Sans MS" panose="030F0702030302020204" pitchFamily="66" charset="0"/>
              </a:rPr>
            </a:br>
            <a:r>
              <a:rPr lang="sr-Cyrl-CS" altLang="en-US" sz="2000" b="1" dirty="0">
                <a:latin typeface="Comic Sans MS" panose="030F0702030302020204" pitchFamily="66" charset="0"/>
              </a:rPr>
              <a:t>(</a:t>
            </a:r>
            <a:r>
              <a:rPr lang="en-US" altLang="en-US" sz="2000" b="1" dirty="0" err="1">
                <a:latin typeface="Comic Sans MS" panose="030F0702030302020204" pitchFamily="66" charset="0"/>
              </a:rPr>
              <a:t>epitympanium</a:t>
            </a:r>
            <a:r>
              <a:rPr lang="en-US" altLang="en-US" sz="2000" b="1" dirty="0">
                <a:latin typeface="Comic Sans MS" panose="030F0702030302020204" pitchFamily="66" charset="0"/>
              </a:rPr>
              <a:t> s. </a:t>
            </a:r>
            <a:r>
              <a:rPr lang="en-US" altLang="en-US" sz="2000" b="1" dirty="0" err="1">
                <a:latin typeface="Comic Sans MS" panose="030F0702030302020204" pitchFamily="66" charset="0"/>
              </a:rPr>
              <a:t>recessus</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epitympanicus</a:t>
            </a:r>
            <a:r>
              <a:rPr lang="en-US" altLang="en-US" sz="2000" b="1" dirty="0">
                <a:latin typeface="Comic Sans MS" panose="030F0702030302020204" pitchFamily="66" charset="0"/>
              </a:rPr>
              <a:t>)</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sz="1400" dirty="0">
                <a:solidFill>
                  <a:srgbClr val="202122"/>
                </a:solidFill>
                <a:highlight>
                  <a:srgbClr val="FFFFFF"/>
                </a:highlight>
                <a:latin typeface="Arial" panose="020B0604020202020204" pitchFamily="34" charset="0"/>
              </a:rPr>
              <a:t>is the portion of the </a:t>
            </a:r>
            <a:r>
              <a:rPr lang="en-GB" sz="1400" dirty="0">
                <a:highlight>
                  <a:srgbClr val="FFFFFF"/>
                </a:highlight>
                <a:latin typeface="Arial" panose="020B0604020202020204" pitchFamily="34" charset="0"/>
              </a:rPr>
              <a:t>tympanic cavity </a:t>
            </a:r>
            <a:r>
              <a:rPr lang="en-GB" sz="1400" dirty="0">
                <a:solidFill>
                  <a:srgbClr val="202122"/>
                </a:solidFill>
                <a:highlight>
                  <a:srgbClr val="FFFFFF"/>
                </a:highlight>
                <a:latin typeface="Arial" panose="020B0604020202020204" pitchFamily="34" charset="0"/>
              </a:rPr>
              <a:t>(of the middle ear)</a:t>
            </a:r>
            <a:br>
              <a:rPr lang="en-GB" sz="1400" dirty="0">
                <a:solidFill>
                  <a:srgbClr val="202122"/>
                </a:solidFill>
                <a:highlight>
                  <a:srgbClr val="FFFFFF"/>
                </a:highlight>
                <a:latin typeface="Arial" panose="020B0604020202020204" pitchFamily="34" charset="0"/>
              </a:rPr>
            </a:br>
            <a:r>
              <a:rPr lang="en-GB" sz="1400" dirty="0">
                <a:solidFill>
                  <a:srgbClr val="202122"/>
                </a:solidFill>
                <a:highlight>
                  <a:srgbClr val="FFFFFF"/>
                </a:highlight>
                <a:latin typeface="Arial" panose="020B0604020202020204" pitchFamily="34" charset="0"/>
              </a:rPr>
              <a:t>      situated superior to the </a:t>
            </a:r>
            <a:r>
              <a:rPr lang="en-GB" sz="1400" dirty="0">
                <a:highlight>
                  <a:srgbClr val="FFFFFF"/>
                </a:highlight>
                <a:latin typeface="Arial" panose="020B0604020202020204" pitchFamily="34" charset="0"/>
              </a:rPr>
              <a:t>tympanic membrane</a:t>
            </a:r>
            <a:r>
              <a:rPr lang="en-GB" sz="1400" dirty="0">
                <a:solidFill>
                  <a:srgbClr val="202122"/>
                </a:solidFill>
                <a:highlight>
                  <a:srgbClr val="FFFFFF"/>
                </a:highlight>
                <a:latin typeface="Arial" panose="020B0604020202020204" pitchFamily="34" charset="0"/>
              </a:rPr>
              <a:t>.</a:t>
            </a:r>
            <a:br>
              <a:rPr lang="en-GB" sz="1400" dirty="0">
                <a:solidFill>
                  <a:srgbClr val="202122"/>
                </a:solidFill>
                <a:highlight>
                  <a:srgbClr val="FFFFFF"/>
                </a:highlight>
                <a:latin typeface="Arial" panose="020B0604020202020204" pitchFamily="34" charset="0"/>
              </a:rPr>
            </a:br>
            <a:r>
              <a:rPr lang="en-GB" sz="1400" dirty="0">
                <a:solidFill>
                  <a:srgbClr val="202122"/>
                </a:solidFill>
                <a:highlight>
                  <a:srgbClr val="FFFFFF"/>
                </a:highlight>
                <a:latin typeface="Arial" panose="020B0604020202020204" pitchFamily="34" charset="0"/>
              </a:rPr>
              <a:t>- The recess lodges the </a:t>
            </a:r>
            <a:r>
              <a:rPr lang="en-GB" sz="1400" dirty="0">
                <a:highlight>
                  <a:srgbClr val="FFFFFF"/>
                </a:highlight>
                <a:latin typeface="Arial" panose="020B0604020202020204" pitchFamily="34" charset="0"/>
              </a:rPr>
              <a:t>head of malleus</a:t>
            </a:r>
            <a:r>
              <a:rPr lang="en-GB" sz="1400" dirty="0">
                <a:solidFill>
                  <a:srgbClr val="202122"/>
                </a:solidFill>
                <a:highlight>
                  <a:srgbClr val="FFFFFF"/>
                </a:highlight>
                <a:latin typeface="Arial" panose="020B0604020202020204" pitchFamily="34" charset="0"/>
              </a:rPr>
              <a:t>, and the </a:t>
            </a:r>
            <a:br>
              <a:rPr lang="en-GB" sz="1400" dirty="0">
                <a:solidFill>
                  <a:srgbClr val="202122"/>
                </a:solidFill>
                <a:highlight>
                  <a:srgbClr val="FFFFFF"/>
                </a:highlight>
                <a:latin typeface="Arial" panose="020B0604020202020204" pitchFamily="34" charset="0"/>
              </a:rPr>
            </a:br>
            <a:r>
              <a:rPr lang="en-GB" sz="1400" dirty="0">
                <a:solidFill>
                  <a:srgbClr val="202122"/>
                </a:solidFill>
                <a:highlight>
                  <a:srgbClr val="FFFFFF"/>
                </a:highlight>
                <a:latin typeface="Arial" panose="020B0604020202020204" pitchFamily="34" charset="0"/>
              </a:rPr>
              <a:t>   </a:t>
            </a:r>
            <a:r>
              <a:rPr lang="en-GB" sz="1400" dirty="0">
                <a:highlight>
                  <a:srgbClr val="FFFFFF"/>
                </a:highlight>
                <a:latin typeface="Arial" panose="020B0604020202020204" pitchFamily="34" charset="0"/>
              </a:rPr>
              <a:t>body of incus</a:t>
            </a:r>
            <a:r>
              <a:rPr lang="en-GB" sz="1600" dirty="0">
                <a:solidFill>
                  <a:srgbClr val="202122"/>
                </a:solidFill>
                <a:highlight>
                  <a:srgbClr val="FFFFFF"/>
                </a:highlight>
                <a:latin typeface="Arial" panose="020B0604020202020204" pitchFamily="34" charset="0"/>
              </a:rPr>
              <a:t>.</a:t>
            </a:r>
            <a:br>
              <a:rPr lang="en-GB" sz="1600" dirty="0">
                <a:solidFill>
                  <a:srgbClr val="202122"/>
                </a:solidFill>
                <a:highlight>
                  <a:srgbClr val="FFFFFF"/>
                </a:highlight>
                <a:latin typeface="Arial" panose="020B0604020202020204" pitchFamily="34" charset="0"/>
              </a:rPr>
            </a:br>
            <a:r>
              <a:rPr lang="en-GB" sz="1600" dirty="0">
                <a:solidFill>
                  <a:srgbClr val="202122"/>
                </a:solidFill>
                <a:highlight>
                  <a:srgbClr val="FFFFFF"/>
                </a:highlight>
                <a:latin typeface="Arial" panose="020B0604020202020204" pitchFamily="34" charset="0"/>
              </a:rPr>
              <a:t>- </a:t>
            </a:r>
            <a:r>
              <a:rPr lang="en-GB" sz="1400" dirty="0">
                <a:highlight>
                  <a:srgbClr val="FFFFFF"/>
                </a:highlight>
                <a:latin typeface="Arial" panose="020B0604020202020204" pitchFamily="34" charset="0"/>
              </a:rPr>
              <a:t>This recess is a possible route of spread of infection </a:t>
            </a:r>
            <a:br>
              <a:rPr lang="en-GB" sz="1400" dirty="0">
                <a:highlight>
                  <a:srgbClr val="FFFFFF"/>
                </a:highlight>
                <a:latin typeface="Arial" panose="020B0604020202020204" pitchFamily="34" charset="0"/>
              </a:rPr>
            </a:br>
            <a:r>
              <a:rPr lang="en-GB" sz="1400" dirty="0">
                <a:highlight>
                  <a:srgbClr val="FFFFFF"/>
                </a:highlight>
                <a:latin typeface="Arial" panose="020B0604020202020204" pitchFamily="34" charset="0"/>
              </a:rPr>
              <a:t>   to the mastoid air cells located in the mastoid process </a:t>
            </a:r>
            <a:br>
              <a:rPr lang="en-GB" sz="1400" dirty="0">
                <a:highlight>
                  <a:srgbClr val="FFFFFF"/>
                </a:highlight>
                <a:latin typeface="Arial" panose="020B0604020202020204" pitchFamily="34" charset="0"/>
              </a:rPr>
            </a:br>
            <a:r>
              <a:rPr lang="en-GB" sz="1400" dirty="0">
                <a:highlight>
                  <a:srgbClr val="FFFFFF"/>
                </a:highlight>
                <a:latin typeface="Arial" panose="020B0604020202020204" pitchFamily="34" charset="0"/>
              </a:rPr>
              <a:t>   of the temporal bone </a:t>
            </a:r>
            <a:br>
              <a:rPr lang="sr-Cyrl-CS" altLang="en-US" sz="2200" b="1" dirty="0">
                <a:latin typeface="Comic Sans MS" panose="030F0702030302020204" pitchFamily="66" charset="0"/>
              </a:rPr>
            </a:br>
            <a:endParaRPr lang="en-US" altLang="en-US" sz="2200" b="1" dirty="0">
              <a:latin typeface="Comic Sans MS" panose="030F0702030302020204" pitchFamily="66" charset="0"/>
            </a:endParaRPr>
          </a:p>
          <a:p>
            <a:pPr eaLnBrk="1" hangingPunct="1">
              <a:lnSpc>
                <a:spcPct val="90000"/>
              </a:lnSpc>
              <a:defRPr/>
            </a:pPr>
            <a:r>
              <a:rPr lang="en-GB" altLang="en-US" sz="2200" b="1" dirty="0">
                <a:latin typeface="Comic Sans MS" panose="030F0702030302020204" pitchFamily="66" charset="0"/>
              </a:rPr>
              <a:t>Middle floor of tympanic cavity</a:t>
            </a:r>
            <a:r>
              <a:rPr lang="sr-Cyrl-CS" altLang="en-US" sz="2200" b="1" dirty="0">
                <a:latin typeface="Comic Sans MS" panose="030F0702030302020204" pitchFamily="66" charset="0"/>
              </a:rPr>
              <a:t>:</a:t>
            </a:r>
            <a:br>
              <a:rPr lang="en-US" altLang="en-US" sz="2200" b="1" dirty="0">
                <a:latin typeface="Comic Sans MS" panose="030F0702030302020204" pitchFamily="66" charset="0"/>
              </a:rPr>
            </a:br>
            <a:r>
              <a:rPr lang="sr-Cyrl-CS" altLang="en-US" sz="2200" b="1" dirty="0">
                <a:latin typeface="Comic Sans MS" panose="030F0702030302020204" pitchFamily="66" charset="0"/>
              </a:rPr>
              <a:t>(</a:t>
            </a:r>
            <a:r>
              <a:rPr lang="en-US" altLang="en-US" sz="2200" b="1" dirty="0" err="1">
                <a:latin typeface="Comic Sans MS" panose="030F0702030302020204" pitchFamily="66" charset="0"/>
              </a:rPr>
              <a:t>mesotympanium</a:t>
            </a:r>
            <a:r>
              <a:rPr lang="en-US" altLang="en-US" sz="2200" b="1" dirty="0">
                <a:latin typeface="Comic Sans MS" panose="030F0702030302020204" pitchFamily="66" charset="0"/>
              </a:rPr>
              <a:t>) </a:t>
            </a:r>
            <a:br>
              <a:rPr lang="sr-Cyrl-CS" altLang="en-US" sz="1800" b="1" dirty="0">
                <a:latin typeface="Comic Sans MS" panose="030F0702030302020204" pitchFamily="66" charset="0"/>
              </a:rPr>
            </a:br>
            <a:r>
              <a:rPr lang="en-GB" altLang="en-US" sz="1800" b="1" dirty="0">
                <a:latin typeface="Comic Sans MS" panose="030F0702030302020204" pitchFamily="66" charset="0"/>
              </a:rPr>
              <a:t>- </a:t>
            </a:r>
            <a:r>
              <a:rPr lang="en-GB" sz="1400" dirty="0">
                <a:highlight>
                  <a:srgbClr val="FFFFFF"/>
                </a:highlight>
                <a:latin typeface="Open Sans" panose="020B0606030504020204" pitchFamily="34" charset="0"/>
              </a:rPr>
              <a:t>referring to the middle ear space that lies adjacent </a:t>
            </a:r>
            <a:br>
              <a:rPr lang="en-GB" sz="1400" dirty="0">
                <a:highlight>
                  <a:srgbClr val="FFFFFF"/>
                </a:highlight>
                <a:latin typeface="Open Sans" panose="020B0606030504020204" pitchFamily="34" charset="0"/>
              </a:rPr>
            </a:br>
            <a:r>
              <a:rPr lang="en-GB" sz="1400" dirty="0">
                <a:highlight>
                  <a:srgbClr val="FFFFFF"/>
                </a:highlight>
                <a:latin typeface="Open Sans" panose="020B0606030504020204" pitchFamily="34" charset="0"/>
              </a:rPr>
              <a:t>     to the tympanic membrane</a:t>
            </a:r>
            <a:br>
              <a:rPr lang="en-GB" sz="1400" dirty="0">
                <a:highlight>
                  <a:srgbClr val="FFFFFF"/>
                </a:highlight>
                <a:latin typeface="Open Sans" panose="020B0606030504020204" pitchFamily="34" charset="0"/>
              </a:rPr>
            </a:br>
            <a:r>
              <a:rPr lang="en-GB" sz="1400" dirty="0">
                <a:highlight>
                  <a:srgbClr val="FFFFFF"/>
                </a:highlight>
                <a:latin typeface="Open Sans" panose="020B0606030504020204" pitchFamily="34" charset="0"/>
              </a:rPr>
              <a:t>- contains most of the important structures of the middle ear,</a:t>
            </a:r>
            <a:br>
              <a:rPr lang="en-GB" sz="1400" dirty="0">
                <a:highlight>
                  <a:srgbClr val="FFFFFF"/>
                </a:highlight>
                <a:latin typeface="Open Sans" panose="020B0606030504020204" pitchFamily="34" charset="0"/>
              </a:rPr>
            </a:br>
            <a:r>
              <a:rPr lang="en-GB" sz="1400" dirty="0">
                <a:highlight>
                  <a:srgbClr val="FFFFFF"/>
                </a:highlight>
                <a:latin typeface="Open Sans" panose="020B0606030504020204" pitchFamily="34" charset="0"/>
              </a:rPr>
              <a:t>   including most of the ossicular chain.</a:t>
            </a:r>
            <a:endParaRPr lang="sr-Cyrl-CS" altLang="en-US" sz="1400" b="1" dirty="0">
              <a:latin typeface="Comic Sans MS" panose="030F0702030302020204" pitchFamily="66" charset="0"/>
            </a:endParaRPr>
          </a:p>
          <a:p>
            <a:pPr eaLnBrk="1" hangingPunct="1">
              <a:lnSpc>
                <a:spcPct val="90000"/>
              </a:lnSpc>
              <a:defRPr/>
            </a:pPr>
            <a:r>
              <a:rPr lang="en-GB" altLang="en-US" sz="2200" b="1" dirty="0">
                <a:latin typeface="Comic Sans MS" panose="030F0702030302020204" pitchFamily="66" charset="0"/>
              </a:rPr>
              <a:t>Lower floor of tympanic cavity</a:t>
            </a:r>
            <a:r>
              <a:rPr lang="sr-Cyrl-CS" altLang="en-US" sz="2200" b="1" dirty="0">
                <a:latin typeface="Comic Sans MS" panose="030F0702030302020204" pitchFamily="66" charset="0"/>
              </a:rPr>
              <a:t>:</a:t>
            </a:r>
            <a:br>
              <a:rPr lang="en-US" altLang="en-US" sz="2200" b="1" dirty="0">
                <a:latin typeface="Comic Sans MS" panose="030F0702030302020204" pitchFamily="66" charset="0"/>
              </a:rPr>
            </a:br>
            <a:r>
              <a:rPr lang="sr-Cyrl-CS" altLang="en-US" sz="2200" b="1" dirty="0">
                <a:latin typeface="Comic Sans MS" panose="030F0702030302020204" pitchFamily="66" charset="0"/>
              </a:rPr>
              <a:t>(</a:t>
            </a:r>
            <a:r>
              <a:rPr lang="en-US" altLang="en-US" sz="2200" b="1" dirty="0" err="1">
                <a:latin typeface="Comic Sans MS" panose="030F0702030302020204" pitchFamily="66" charset="0"/>
              </a:rPr>
              <a:t>hypotympanium</a:t>
            </a:r>
            <a:r>
              <a:rPr lang="en-US" altLang="en-US" sz="2200" b="1" dirty="0">
                <a:latin typeface="Comic Sans MS" panose="030F0702030302020204" pitchFamily="66" charset="0"/>
              </a:rPr>
              <a:t>) </a:t>
            </a:r>
            <a:br>
              <a:rPr lang="sr-Cyrl-CS" altLang="en-US" sz="2000" b="1" dirty="0">
                <a:latin typeface="Comic Sans MS" panose="030F0702030302020204" pitchFamily="66" charset="0"/>
              </a:rPr>
            </a:br>
            <a:r>
              <a:rPr lang="en-GB" altLang="en-US" sz="2000" b="1" dirty="0">
                <a:latin typeface="Comic Sans MS" panose="030F0702030302020204" pitchFamily="66" charset="0"/>
              </a:rPr>
              <a:t>- </a:t>
            </a:r>
            <a:r>
              <a:rPr lang="en-GB" sz="1400" dirty="0">
                <a:highlight>
                  <a:srgbClr val="FFFFFF"/>
                </a:highlight>
                <a:latin typeface="Open Sans" panose="020B0606030504020204" pitchFamily="34" charset="0"/>
              </a:rPr>
              <a:t>refers to the portion of the tympanic cavity lying inferior to the</a:t>
            </a:r>
            <a:br>
              <a:rPr lang="en-GB" sz="1400" dirty="0">
                <a:highlight>
                  <a:srgbClr val="FFFFFF"/>
                </a:highlight>
                <a:latin typeface="Open Sans" panose="020B0606030504020204" pitchFamily="34" charset="0"/>
              </a:rPr>
            </a:br>
            <a:r>
              <a:rPr lang="en-GB" sz="1400" dirty="0">
                <a:highlight>
                  <a:srgbClr val="FFFFFF"/>
                </a:highlight>
                <a:latin typeface="Open Sans" panose="020B0606030504020204" pitchFamily="34" charset="0"/>
              </a:rPr>
              <a:t>      level of the inferior margin of the external acoustic canal </a:t>
            </a:r>
            <a:br>
              <a:rPr lang="en-GB" sz="1400" dirty="0">
                <a:highlight>
                  <a:srgbClr val="FFFFFF"/>
                </a:highlight>
                <a:latin typeface="Open Sans" panose="020B0606030504020204" pitchFamily="34" charset="0"/>
              </a:rPr>
            </a:br>
            <a:r>
              <a:rPr lang="en-GB" sz="1400" dirty="0">
                <a:highlight>
                  <a:srgbClr val="FFFFFF"/>
                </a:highlight>
                <a:latin typeface="Open Sans" panose="020B0606030504020204" pitchFamily="34" charset="0"/>
              </a:rPr>
              <a:t>- </a:t>
            </a:r>
            <a:r>
              <a:rPr lang="en-GB" sz="1400" dirty="0">
                <a:solidFill>
                  <a:srgbClr val="3D3D3D"/>
                </a:solidFill>
                <a:highlight>
                  <a:srgbClr val="FFFFFF"/>
                </a:highlight>
                <a:latin typeface="Open Sans" panose="020B0606030504020204" pitchFamily="34" charset="0"/>
              </a:rPr>
              <a:t>Anteriorly is the opening of pharyngotympanic tube</a:t>
            </a:r>
            <a:endParaRPr lang="en-US" altLang="en-US" sz="2000" b="1" dirty="0">
              <a:latin typeface="Comic Sans MS" panose="030F0702030302020204" pitchFamily="66"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BDB8BB0C-2D6F-BE95-BD9A-74A1170970FC}"/>
              </a:ext>
            </a:extLst>
          </p:cNvPr>
          <p:cNvSpPr>
            <a:spLocks noChangeArrowheads="1"/>
          </p:cNvSpPr>
          <p:nvPr/>
        </p:nvSpPr>
        <p:spPr bwMode="auto">
          <a:xfrm>
            <a:off x="250825" y="4330700"/>
            <a:ext cx="889317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Parts</a:t>
            </a:r>
            <a:r>
              <a:rPr lang="en-US" altLang="en-US" sz="2000" b="1">
                <a:latin typeface="Comic Sans MS" panose="030F0702030302020204" pitchFamily="66" charset="0"/>
              </a:rPr>
              <a:t>:</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spcBef>
                <a:spcPct val="0"/>
              </a:spcBef>
              <a:buClrTx/>
              <a:buSzTx/>
              <a:buFont typeface="Arial" panose="020B0604020202020204" pitchFamily="34" charset="0"/>
              <a:buNone/>
            </a:pPr>
            <a:r>
              <a:rPr lang="fr-FR" altLang="en-US" sz="2000">
                <a:latin typeface="Comic Sans MS" panose="030F0702030302020204" pitchFamily="66" charset="0"/>
              </a:rPr>
              <a:t>1) </a:t>
            </a:r>
            <a:r>
              <a:rPr lang="en-GB" altLang="en-US" sz="2000" b="1">
                <a:latin typeface="Comic Sans MS" panose="030F0702030302020204" pitchFamily="66" charset="0"/>
              </a:rPr>
              <a:t>Bony labyrinth </a:t>
            </a:r>
            <a:r>
              <a:rPr lang="fr-FR" altLang="en-US" sz="2000" b="1">
                <a:latin typeface="Comic Sans MS" panose="030F0702030302020204" pitchFamily="66" charset="0"/>
              </a:rPr>
              <a:t>(</a:t>
            </a:r>
            <a:r>
              <a:rPr lang="fr-FR" altLang="en-US" sz="2000" b="1" i="1">
                <a:latin typeface="Comic Sans MS" panose="030F0702030302020204" pitchFamily="66" charset="0"/>
              </a:rPr>
              <a:t>labyrinthus osseus), morphologically and functionally</a:t>
            </a:r>
            <a:br>
              <a:rPr lang="fr-FR" altLang="en-US" sz="2000" b="1" i="1">
                <a:solidFill>
                  <a:srgbClr val="FF0000"/>
                </a:solidFill>
                <a:latin typeface="Comic Sans MS" panose="030F0702030302020204" pitchFamily="66" charset="0"/>
              </a:rPr>
            </a:br>
            <a:r>
              <a:rPr lang="fr-FR" altLang="en-US" sz="2000" b="1" i="1">
                <a:solidFill>
                  <a:srgbClr val="FF0000"/>
                </a:solidFill>
                <a:latin typeface="Comic Sans MS" panose="030F0702030302020204" pitchFamily="66" charset="0"/>
              </a:rPr>
              <a:t>   </a:t>
            </a:r>
            <a:r>
              <a:rPr lang="en-GB" altLang="en-US" sz="2000" b="1" i="1">
                <a:latin typeface="Comic Sans MS" panose="030F0702030302020204" pitchFamily="66" charset="0"/>
              </a:rPr>
              <a:t>connected with internal acoustic meatus</a:t>
            </a:r>
            <a:r>
              <a:rPr lang="en-GB" altLang="en-US" sz="2000">
                <a:latin typeface="Comic Sans MS" panose="030F0702030302020204" pitchFamily="66" charset="0"/>
              </a:rPr>
              <a:t> </a:t>
            </a:r>
            <a:r>
              <a:rPr lang="en-US" altLang="en-US" sz="2000">
                <a:latin typeface="Comic Sans MS" panose="030F0702030302020204" pitchFamily="66" charset="0"/>
              </a:rPr>
              <a:t>(</a:t>
            </a:r>
            <a:r>
              <a:rPr lang="en-US" altLang="en-US" sz="2000" i="1">
                <a:latin typeface="Comic Sans MS" panose="030F0702030302020204" pitchFamily="66" charset="0"/>
              </a:rPr>
              <a:t>meatus acusticus internus)</a:t>
            </a:r>
            <a:br>
              <a:rPr lang="en-US" altLang="en-US" sz="2000" i="1">
                <a:latin typeface="Comic Sans MS" panose="030F0702030302020204" pitchFamily="66" charset="0"/>
              </a:rPr>
            </a:br>
            <a:r>
              <a:rPr lang="en-US" altLang="en-US" sz="2000" i="1">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2) </a:t>
            </a:r>
            <a:r>
              <a:rPr lang="en-GB" altLang="en-US" sz="2000" b="1">
                <a:latin typeface="Comic Sans MS" panose="030F0702030302020204" pitchFamily="66" charset="0"/>
              </a:rPr>
              <a:t>Membranous labyrinth </a:t>
            </a:r>
            <a:r>
              <a:rPr lang="en-US" altLang="en-US" sz="2000" b="1">
                <a:latin typeface="Comic Sans MS" panose="030F0702030302020204" pitchFamily="66" charset="0"/>
              </a:rPr>
              <a:t>(</a:t>
            </a:r>
            <a:r>
              <a:rPr lang="en-US" altLang="en-US" sz="2000" b="1" i="1">
                <a:latin typeface="Comic Sans MS" panose="030F0702030302020204" pitchFamily="66" charset="0"/>
              </a:rPr>
              <a:t>labyrinthus membranaceus)</a:t>
            </a:r>
            <a:endParaRPr lang="en-US" altLang="en-US" sz="2000">
              <a:latin typeface="Comic Sans MS" panose="030F0702030302020204" pitchFamily="66" charset="0"/>
            </a:endParaRPr>
          </a:p>
        </p:txBody>
      </p:sp>
      <p:sp>
        <p:nvSpPr>
          <p:cNvPr id="11267" name="Rectangle 2">
            <a:extLst>
              <a:ext uri="{FF2B5EF4-FFF2-40B4-BE49-F238E27FC236}">
                <a16:creationId xmlns:a16="http://schemas.microsoft.com/office/drawing/2014/main" id="{98B7235D-42DB-7B63-546B-9884C677D2CC}"/>
              </a:ext>
            </a:extLst>
          </p:cNvPr>
          <p:cNvSpPr txBox="1">
            <a:spLocks noRot="1" noChangeArrowheads="1"/>
          </p:cNvSpPr>
          <p:nvPr/>
        </p:nvSpPr>
        <p:spPr bwMode="auto">
          <a:xfrm>
            <a:off x="1643063" y="428625"/>
            <a:ext cx="64293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Internal ear </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(auris interna)</a:t>
            </a:r>
          </a:p>
        </p:txBody>
      </p:sp>
      <p:pic>
        <p:nvPicPr>
          <p:cNvPr id="11268" name="Picture 3">
            <a:extLst>
              <a:ext uri="{FF2B5EF4-FFF2-40B4-BE49-F238E27FC236}">
                <a16:creationId xmlns:a16="http://schemas.microsoft.com/office/drawing/2014/main" id="{29FEB190-149C-B831-B7B9-BE9D79B8EE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729" t="28172" r="42558" b="16266"/>
          <a:stretch>
            <a:fillRect/>
          </a:stretch>
        </p:blipFill>
        <p:spPr bwMode="auto">
          <a:xfrm>
            <a:off x="3500438" y="1571625"/>
            <a:ext cx="2136775" cy="220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a:extLst>
              <a:ext uri="{FF2B5EF4-FFF2-40B4-BE49-F238E27FC236}">
                <a16:creationId xmlns:a16="http://schemas.microsoft.com/office/drawing/2014/main" id="{6616B5E5-8846-90A6-7139-656404BAD3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1318" t="14282" r="9073" b="30156"/>
          <a:stretch>
            <a:fillRect/>
          </a:stretch>
        </p:blipFill>
        <p:spPr bwMode="auto">
          <a:xfrm>
            <a:off x="428625" y="1571625"/>
            <a:ext cx="3024188" cy="211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5">
            <a:extLst>
              <a:ext uri="{FF2B5EF4-FFF2-40B4-BE49-F238E27FC236}">
                <a16:creationId xmlns:a16="http://schemas.microsoft.com/office/drawing/2014/main" id="{13F57450-4770-6DBB-F337-85BB67D3CE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6011" t="33347" r="31396" b="32672"/>
          <a:stretch>
            <a:fillRect/>
          </a:stretch>
        </p:blipFill>
        <p:spPr bwMode="auto">
          <a:xfrm>
            <a:off x="5643563" y="1785938"/>
            <a:ext cx="3179762"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F0E36389-4F4D-C36F-915A-B7550ACD2D06}"/>
              </a:ext>
            </a:extLst>
          </p:cNvPr>
          <p:cNvSpPr txBox="1">
            <a:spLocks noRot="1" noChangeArrowheads="1"/>
          </p:cNvSpPr>
          <p:nvPr/>
        </p:nvSpPr>
        <p:spPr bwMode="auto">
          <a:xfrm>
            <a:off x="1392238" y="188913"/>
            <a:ext cx="6645275" cy="642937"/>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900" b="1" dirty="0">
                <a:solidFill>
                  <a:srgbClr val="FF8D3E"/>
                </a:solidFill>
                <a:effectLst>
                  <a:outerShdw blurRad="38100" dist="38100" dir="2700000" algn="tl">
                    <a:srgbClr val="000000"/>
                  </a:outerShdw>
                </a:effectLst>
                <a:latin typeface="Comic Sans MS" panose="030F0702030302020204" pitchFamily="66" charset="0"/>
              </a:rPr>
              <a:t>Mucosa of tympanic cavity</a:t>
            </a:r>
            <a:endParaRPr lang="en-US" altLang="en-US" sz="29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59395" name="Picture 3">
            <a:extLst>
              <a:ext uri="{FF2B5EF4-FFF2-40B4-BE49-F238E27FC236}">
                <a16:creationId xmlns:a16="http://schemas.microsoft.com/office/drawing/2014/main" id="{C757C815-FA2F-1498-5D66-0FBB8E1C39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3567" r="42191" b="37448"/>
          <a:stretch>
            <a:fillRect/>
          </a:stretch>
        </p:blipFill>
        <p:spPr bwMode="auto">
          <a:xfrm>
            <a:off x="4714875" y="2286000"/>
            <a:ext cx="414972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3">
            <a:extLst>
              <a:ext uri="{FF2B5EF4-FFF2-40B4-BE49-F238E27FC236}">
                <a16:creationId xmlns:a16="http://schemas.microsoft.com/office/drawing/2014/main" id="{E2207CB3-B7CB-1096-ED50-EA3D9E838597}"/>
              </a:ext>
            </a:extLst>
          </p:cNvPr>
          <p:cNvSpPr txBox="1">
            <a:spLocks noChangeArrowheads="1"/>
          </p:cNvSpPr>
          <p:nvPr/>
        </p:nvSpPr>
        <p:spPr bwMode="auto">
          <a:xfrm>
            <a:off x="179388" y="831850"/>
            <a:ext cx="8856662"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Thin</a:t>
            </a:r>
            <a:r>
              <a:rPr lang="sr-Cyrl-CS" altLang="en-US" sz="1800" b="1">
                <a:latin typeface="Comic Sans MS" panose="030F0702030302020204" pitchFamily="66" charset="0"/>
              </a:rPr>
              <a:t>, </a:t>
            </a:r>
            <a:r>
              <a:rPr lang="en-GB" altLang="en-US" sz="1800" b="1">
                <a:latin typeface="Comic Sans MS" panose="030F0702030302020204" pitchFamily="66" charset="0"/>
              </a:rPr>
              <a:t>whiteish-coloured mucosa</a:t>
            </a:r>
            <a:br>
              <a:rPr lang="sr-Cyrl-CS" altLang="en-US" sz="1800" b="1">
                <a:latin typeface="Comic Sans MS" panose="030F0702030302020204" pitchFamily="66" charset="0"/>
              </a:rPr>
            </a:br>
            <a:endParaRPr lang="en-U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Lines the walls of tympanic cavity and continues anteriorly by mucosa that lines inner surface of pharyngotympanic tube</a:t>
            </a:r>
            <a:r>
              <a:rPr lang="sr-Cyrl-CS" altLang="en-US" sz="1800" b="1">
                <a:latin typeface="Comic Sans MS" panose="030F0702030302020204" pitchFamily="66" charset="0"/>
              </a:rPr>
              <a:t> </a:t>
            </a:r>
            <a:r>
              <a:rPr lang="en-US" altLang="en-US" sz="1800" b="1">
                <a:latin typeface="Comic Sans MS" panose="030F0702030302020204" pitchFamily="66" charset="0"/>
              </a:rPr>
              <a:t>tubae auditivae and continues posteriorly by mucosa that lines </a:t>
            </a:r>
            <a:r>
              <a:rPr lang="en-GB" altLang="en-US" sz="1800" b="1">
                <a:latin typeface="Comic Sans MS" panose="030F0702030302020204" pitchFamily="66" charset="0"/>
              </a:rPr>
              <a:t>mastoid antrum</a:t>
            </a:r>
            <a:br>
              <a:rPr lang="en-GB" altLang="en-US" sz="1800" b="1">
                <a:latin typeface="Comic Sans MS" panose="030F0702030302020204" pitchFamily="66" charset="0"/>
              </a:rPr>
            </a:b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Also lines the content of tympanic </a:t>
            </a:r>
            <a:br>
              <a:rPr lang="en-GB" altLang="en-US" sz="1800" b="1">
                <a:latin typeface="Comic Sans MS" panose="030F0702030302020204" pitchFamily="66" charset="0"/>
              </a:rPr>
            </a:br>
            <a:r>
              <a:rPr lang="en-GB" altLang="en-US" sz="1800" b="1">
                <a:latin typeface="Comic Sans MS" panose="030F0702030302020204" pitchFamily="66" charset="0"/>
              </a:rPr>
              <a:t>cavity</a:t>
            </a:r>
            <a:r>
              <a:rPr lang="sr-Cyrl-CS" altLang="en-US" sz="1800" b="1">
                <a:latin typeface="Comic Sans MS" panose="030F0702030302020204" pitchFamily="66" charset="0"/>
              </a:rPr>
              <a:t>:</a:t>
            </a:r>
            <a:r>
              <a:rPr lang="en-US" altLang="en-US" sz="1800" b="1">
                <a:latin typeface="Comic Sans MS" panose="030F0702030302020204" pitchFamily="66" charset="0"/>
              </a:rPr>
              <a:t> </a:t>
            </a:r>
            <a:r>
              <a:rPr lang="en-GB" altLang="en-US" sz="1800" b="1">
                <a:latin typeface="Comic Sans MS" panose="030F0702030302020204" pitchFamily="66" charset="0"/>
              </a:rPr>
              <a:t>auditory ossicles</a:t>
            </a:r>
            <a:r>
              <a:rPr lang="sr-Cyrl-CS" altLang="en-US" sz="1800" b="1">
                <a:latin typeface="Comic Sans MS" panose="030F0702030302020204" pitchFamily="66" charset="0"/>
              </a:rPr>
              <a:t>, </a:t>
            </a:r>
            <a:br>
              <a:rPr lang="en-GB" altLang="en-US" sz="1800" b="1">
                <a:latin typeface="Comic Sans MS" panose="030F0702030302020204" pitchFamily="66" charset="0"/>
              </a:rPr>
            </a:br>
            <a:r>
              <a:rPr lang="en-GB" altLang="en-US" sz="1800" b="1">
                <a:latin typeface="Comic Sans MS" panose="030F0702030302020204" pitchFamily="66" charset="0"/>
              </a:rPr>
              <a:t>their ligaments, tendons of muscles </a:t>
            </a:r>
            <a:br>
              <a:rPr lang="en-GB" altLang="en-US" sz="1800" b="1">
                <a:latin typeface="Comic Sans MS" panose="030F0702030302020204" pitchFamily="66" charset="0"/>
              </a:rPr>
            </a:br>
            <a:r>
              <a:rPr lang="en-GB" altLang="en-US" sz="1800" b="1">
                <a:latin typeface="Comic Sans MS" panose="030F0702030302020204" pitchFamily="66" charset="0"/>
              </a:rPr>
              <a:t>and chorda tympani</a:t>
            </a:r>
            <a:br>
              <a:rPr lang="en-US" altLang="en-US" sz="1800" b="1">
                <a:latin typeface="Comic Sans MS" panose="030F0702030302020204" pitchFamily="66" charset="0"/>
              </a:rPr>
            </a:br>
            <a:endParaRPr lang="en-U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Folds</a:t>
            </a:r>
            <a:r>
              <a:rPr lang="en-US" altLang="en-US" sz="1800" b="1">
                <a:latin typeface="Comic Sans MS" panose="030F0702030302020204" pitchFamily="66" charset="0"/>
              </a:rPr>
              <a:t>:</a:t>
            </a:r>
            <a:br>
              <a:rPr lang="en-GB" altLang="en-US" sz="1800" b="1">
                <a:latin typeface="Comic Sans MS" panose="030F0702030302020204" pitchFamily="66" charset="0"/>
              </a:rPr>
            </a:br>
            <a:r>
              <a:rPr lang="sr-Cyrl-CS" altLang="en-US" sz="1800" b="1">
                <a:latin typeface="Comic Sans MS" panose="030F0702030302020204" pitchFamily="66" charset="0"/>
              </a:rPr>
              <a:t>- </a:t>
            </a:r>
            <a:r>
              <a:rPr lang="en-GB" altLang="en-US" sz="1800" b="1">
                <a:latin typeface="Comic Sans MS" panose="030F0702030302020204" pitchFamily="66" charset="0"/>
              </a:rPr>
              <a:t>anterior and posterior malleolar fold</a:t>
            </a:r>
            <a:br>
              <a:rPr lang="en-GB" altLang="en-US" sz="1800" b="1">
                <a:latin typeface="Comic Sans MS" panose="030F0702030302020204" pitchFamily="66" charset="0"/>
              </a:rPr>
            </a:br>
            <a:r>
              <a:rPr lang="en-GB" altLang="en-US" sz="1800" b="1">
                <a:latin typeface="Comic Sans MS" panose="030F0702030302020204" pitchFamily="66" charset="0"/>
              </a:rPr>
              <a:t>  (</a:t>
            </a:r>
            <a:r>
              <a:rPr lang="en-US" altLang="en-US" sz="1800" b="1">
                <a:latin typeface="Comic Sans MS" panose="030F0702030302020204" pitchFamily="66" charset="0"/>
              </a:rPr>
              <a:t>plica mallearis anterior et posterior)</a:t>
            </a:r>
            <a:br>
              <a:rPr lang="en-US" altLang="en-US" sz="1800" b="1">
                <a:latin typeface="Comic Sans MS" panose="030F0702030302020204" pitchFamily="66" charset="0"/>
              </a:rPr>
            </a:br>
            <a:r>
              <a:rPr lang="en-US" altLang="en-US" sz="1800" b="1">
                <a:latin typeface="Comic Sans MS" panose="030F0702030302020204" pitchFamily="66" charset="0"/>
              </a:rPr>
              <a:t>  </a:t>
            </a:r>
            <a:r>
              <a:rPr lang="en-GB" altLang="en-US" sz="1800" b="1">
                <a:latin typeface="Comic Sans MS" panose="030F0702030302020204" pitchFamily="66" charset="0"/>
              </a:rPr>
              <a:t>both of them form fold of chorda</a:t>
            </a:r>
            <a:br>
              <a:rPr lang="en-GB" altLang="en-US" sz="1800" b="1">
                <a:latin typeface="Comic Sans MS" panose="030F0702030302020204" pitchFamily="66" charset="0"/>
              </a:rPr>
            </a:br>
            <a:r>
              <a:rPr lang="en-GB" altLang="en-US" sz="1800" b="1">
                <a:latin typeface="Comic Sans MS" panose="030F0702030302020204" pitchFamily="66" charset="0"/>
              </a:rPr>
              <a:t>  tympani (</a:t>
            </a:r>
            <a:r>
              <a:rPr lang="en-US" altLang="en-US" sz="1800" b="1">
                <a:latin typeface="Comic Sans MS" panose="030F0702030302020204" pitchFamily="66" charset="0"/>
              </a:rPr>
              <a:t>plica chordae tympani)</a:t>
            </a:r>
            <a:br>
              <a:rPr lang="en-US" altLang="en-US" sz="1800" b="1">
                <a:latin typeface="Comic Sans MS" panose="030F0702030302020204" pitchFamily="66" charset="0"/>
              </a:rPr>
            </a:br>
            <a:r>
              <a:rPr lang="en-US" altLang="en-US" sz="1800" b="1">
                <a:latin typeface="Comic Sans MS" panose="030F0702030302020204" pitchFamily="66" charset="0"/>
              </a:rPr>
              <a:t>- incudeal fold (plica incudealis) </a:t>
            </a:r>
            <a:br>
              <a:rPr lang="en-US" altLang="en-US" sz="1800" b="1">
                <a:latin typeface="Comic Sans MS" panose="030F0702030302020204" pitchFamily="66" charset="0"/>
              </a:rPr>
            </a:br>
            <a:r>
              <a:rPr lang="en-US" altLang="en-US" sz="1800" b="1">
                <a:latin typeface="Comic Sans MS" panose="030F0702030302020204" pitchFamily="66" charset="0"/>
              </a:rPr>
              <a:t>  </a:t>
            </a:r>
            <a:r>
              <a:rPr lang="en-US" altLang="en-US" sz="1800">
                <a:latin typeface="Comic Sans MS" panose="030F0702030302020204" pitchFamily="66" charset="0"/>
              </a:rPr>
              <a:t>(</a:t>
            </a:r>
            <a:r>
              <a:rPr lang="en-GB" altLang="en-US" sz="1800">
                <a:latin typeface="Comic Sans MS" panose="030F0702030302020204" pitchFamily="66" charset="0"/>
              </a:rPr>
              <a:t>contains superior and posterior ligament of incus </a:t>
            </a:r>
            <a:br>
              <a:rPr lang="en-GB" altLang="en-US" sz="1800">
                <a:latin typeface="Comic Sans MS" panose="030F0702030302020204" pitchFamily="66" charset="0"/>
              </a:rPr>
            </a:br>
            <a:r>
              <a:rPr lang="en-GB" altLang="en-US" sz="1800">
                <a:latin typeface="Comic Sans MS" panose="030F0702030302020204" pitchFamily="66" charset="0"/>
              </a:rPr>
              <a:t>   and its shorter limb</a:t>
            </a:r>
            <a:r>
              <a:rPr lang="sr-Cyrl-CS" altLang="en-US" sz="1800">
                <a:latin typeface="Comic Sans MS" panose="030F0702030302020204" pitchFamily="66" charset="0"/>
              </a:rPr>
              <a:t>)</a:t>
            </a:r>
            <a:br>
              <a:rPr lang="sr-Cyrl-CS" altLang="en-US" sz="1800">
                <a:latin typeface="Comic Sans MS" panose="030F0702030302020204" pitchFamily="66" charset="0"/>
              </a:rPr>
            </a:br>
            <a:r>
              <a:rPr lang="sr-Cyrl-CS" altLang="en-US" sz="1800" b="1">
                <a:latin typeface="Comic Sans MS" panose="030F0702030302020204" pitchFamily="66" charset="0"/>
              </a:rPr>
              <a:t>- </a:t>
            </a:r>
            <a:r>
              <a:rPr lang="en-US" altLang="en-US" sz="1800" b="1">
                <a:latin typeface="Comic Sans MS" panose="030F0702030302020204" pitchFamily="66" charset="0"/>
              </a:rPr>
              <a:t>plica stapedialis </a:t>
            </a:r>
            <a:r>
              <a:rPr lang="sr-Cyrl-CS" altLang="en-US" sz="1800">
                <a:latin typeface="Comic Sans MS" panose="030F0702030302020204" pitchFamily="66" charset="0"/>
              </a:rPr>
              <a:t>(</a:t>
            </a:r>
            <a:r>
              <a:rPr lang="en-GB" altLang="en-US" sz="1800">
                <a:latin typeface="Comic Sans MS" panose="030F0702030302020204" pitchFamily="66" charset="0"/>
              </a:rPr>
              <a:t>contains the whole stapes and tendon of</a:t>
            </a:r>
            <a:r>
              <a:rPr lang="en-US" altLang="en-US" sz="1800">
                <a:latin typeface="Comic Sans MS" panose="030F0702030302020204" pitchFamily="66" charset="0"/>
              </a:rPr>
              <a:t> m.stapedius)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a:extLst>
              <a:ext uri="{FF2B5EF4-FFF2-40B4-BE49-F238E27FC236}">
                <a16:creationId xmlns:a16="http://schemas.microsoft.com/office/drawing/2014/main" id="{BFE5803B-993B-5D77-FBA1-4471438190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9911" t="12187" r="4813" b="13519"/>
          <a:stretch>
            <a:fillRect/>
          </a:stretch>
        </p:blipFill>
        <p:spPr bwMode="auto">
          <a:xfrm>
            <a:off x="5143500" y="857250"/>
            <a:ext cx="3706813"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Rectangle 2">
            <a:extLst>
              <a:ext uri="{FF2B5EF4-FFF2-40B4-BE49-F238E27FC236}">
                <a16:creationId xmlns:a16="http://schemas.microsoft.com/office/drawing/2014/main" id="{E13625A0-908C-DFF9-4C92-AADE65FD151B}"/>
              </a:ext>
            </a:extLst>
          </p:cNvPr>
          <p:cNvSpPr txBox="1">
            <a:spLocks noRot="1" noChangeArrowheads="1"/>
          </p:cNvSpPr>
          <p:nvPr/>
        </p:nvSpPr>
        <p:spPr bwMode="auto">
          <a:xfrm>
            <a:off x="1476375" y="214313"/>
            <a:ext cx="6643688" cy="642937"/>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900" b="1" dirty="0" err="1">
                <a:solidFill>
                  <a:srgbClr val="FF8D3E"/>
                </a:solidFill>
                <a:effectLst>
                  <a:outerShdw blurRad="38100" dist="38100" dir="2700000" algn="tl">
                    <a:srgbClr val="000000"/>
                  </a:outerShdw>
                </a:effectLst>
                <a:latin typeface="Comic Sans MS" panose="030F0702030302020204" pitchFamily="66" charset="0"/>
              </a:rPr>
              <a:t>Recessuses</a:t>
            </a:r>
            <a:r>
              <a:rPr lang="en-US" altLang="en-US" sz="2900" b="1" dirty="0">
                <a:solidFill>
                  <a:srgbClr val="FF8D3E"/>
                </a:solidFill>
                <a:effectLst>
                  <a:outerShdw blurRad="38100" dist="38100" dir="2700000" algn="tl">
                    <a:srgbClr val="000000"/>
                  </a:outerShdw>
                </a:effectLst>
                <a:latin typeface="Comic Sans MS" panose="030F0702030302020204" pitchFamily="66" charset="0"/>
              </a:rPr>
              <a:t> of tympanic membrane</a:t>
            </a:r>
          </a:p>
        </p:txBody>
      </p:sp>
      <p:pic>
        <p:nvPicPr>
          <p:cNvPr id="60420" name="Picture 4">
            <a:extLst>
              <a:ext uri="{FF2B5EF4-FFF2-40B4-BE49-F238E27FC236}">
                <a16:creationId xmlns:a16="http://schemas.microsoft.com/office/drawing/2014/main" id="{9311D03D-B23F-6431-4CCF-A33BC424C0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1719" t="13126" r="15039" b="10001"/>
          <a:stretch>
            <a:fillRect/>
          </a:stretch>
        </p:blipFill>
        <p:spPr bwMode="auto">
          <a:xfrm>
            <a:off x="5000625" y="3857625"/>
            <a:ext cx="3840163"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Rectangle 3">
            <a:extLst>
              <a:ext uri="{FF2B5EF4-FFF2-40B4-BE49-F238E27FC236}">
                <a16:creationId xmlns:a16="http://schemas.microsoft.com/office/drawing/2014/main" id="{D48F6659-C49D-3D86-D1A8-93C1A34DE1D0}"/>
              </a:ext>
            </a:extLst>
          </p:cNvPr>
          <p:cNvSpPr txBox="1">
            <a:spLocks noChangeArrowheads="1"/>
          </p:cNvSpPr>
          <p:nvPr/>
        </p:nvSpPr>
        <p:spPr bwMode="auto">
          <a:xfrm>
            <a:off x="-19050" y="1196975"/>
            <a:ext cx="5867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US" altLang="en-US" sz="2200" b="1">
                <a:latin typeface="Comic Sans MS" panose="030F0702030302020204" pitchFamily="66" charset="0"/>
              </a:rPr>
              <a:t>Recessus anterior</a:t>
            </a:r>
            <a:r>
              <a:rPr lang="sr-Cyrl-CS" altLang="en-US" sz="2200" b="1">
                <a:latin typeface="Comic Sans MS" panose="030F0702030302020204" pitchFamily="66" charset="0"/>
              </a:rPr>
              <a:t>:</a:t>
            </a:r>
            <a:br>
              <a:rPr lang="en-US" altLang="en-US" sz="2200" b="1">
                <a:latin typeface="Comic Sans MS" panose="030F0702030302020204" pitchFamily="66" charset="0"/>
              </a:rPr>
            </a:br>
            <a:r>
              <a:rPr lang="sr-Cyrl-CS" altLang="en-US" sz="1800" b="1">
                <a:latin typeface="Comic Sans MS" panose="030F0702030302020204" pitchFamily="66" charset="0"/>
              </a:rPr>
              <a:t>(</a:t>
            </a:r>
            <a:r>
              <a:rPr lang="en-GB" altLang="en-US" sz="1800" b="1">
                <a:latin typeface="Comic Sans MS" panose="030F0702030302020204" pitchFamily="66" charset="0"/>
              </a:rPr>
              <a:t>“pocket” between tympanic membrane and </a:t>
            </a:r>
            <a:r>
              <a:rPr lang="en-US" altLang="en-US" sz="1800" b="1">
                <a:latin typeface="Comic Sans MS" panose="030F0702030302020204" pitchFamily="66" charset="0"/>
              </a:rPr>
              <a:t>plica mallearis anterior)</a:t>
            </a:r>
            <a:br>
              <a:rPr lang="sr-Cyrl-CS" altLang="en-US" sz="1800" b="1">
                <a:latin typeface="Comic Sans MS" panose="030F0702030302020204" pitchFamily="66" charset="0"/>
              </a:rPr>
            </a:br>
            <a:endParaRPr lang="en-US" altLang="en-US" sz="1800" b="1">
              <a:latin typeface="Comic Sans MS" panose="030F0702030302020204" pitchFamily="66" charset="0"/>
            </a:endParaRPr>
          </a:p>
          <a:p>
            <a:pPr eaLnBrk="1" hangingPunct="1">
              <a:lnSpc>
                <a:spcPct val="90000"/>
              </a:lnSpc>
            </a:pPr>
            <a:r>
              <a:rPr lang="en-US" altLang="en-US" sz="2200" b="1">
                <a:latin typeface="Comic Sans MS" panose="030F0702030302020204" pitchFamily="66" charset="0"/>
              </a:rPr>
              <a:t>Recessus posterior</a:t>
            </a:r>
            <a:r>
              <a:rPr lang="sr-Cyrl-CS" altLang="en-US" sz="2200" b="1">
                <a:latin typeface="Comic Sans MS" panose="030F0702030302020204" pitchFamily="66" charset="0"/>
              </a:rPr>
              <a:t>:</a:t>
            </a:r>
            <a:br>
              <a:rPr lang="en-US" altLang="en-US" sz="2200" b="1">
                <a:latin typeface="Comic Sans MS" panose="030F0702030302020204" pitchFamily="66" charset="0"/>
              </a:rPr>
            </a:br>
            <a:r>
              <a:rPr lang="sr-Cyrl-CS" altLang="en-US" sz="1800" b="1">
                <a:latin typeface="Comic Sans MS" panose="030F0702030302020204" pitchFamily="66" charset="0"/>
              </a:rPr>
              <a:t>(</a:t>
            </a:r>
            <a:r>
              <a:rPr lang="en-GB" altLang="en-US" sz="1800" b="1">
                <a:latin typeface="Comic Sans MS" panose="030F0702030302020204" pitchFamily="66" charset="0"/>
              </a:rPr>
              <a:t>“pocket” between tympanic membrane and </a:t>
            </a:r>
            <a:r>
              <a:rPr lang="en-US" altLang="en-US" sz="1800" b="1">
                <a:latin typeface="Comic Sans MS" panose="030F0702030302020204" pitchFamily="66" charset="0"/>
              </a:rPr>
              <a:t>plica mallearis posterior)</a:t>
            </a:r>
            <a:br>
              <a:rPr lang="sr-Cyrl-CS" altLang="en-US" sz="1800" b="1">
                <a:latin typeface="Comic Sans MS" panose="030F0702030302020204" pitchFamily="66" charset="0"/>
              </a:rPr>
            </a:br>
            <a:endParaRPr lang="sr-Cyrl-CS" altLang="en-US" sz="1800" b="1">
              <a:latin typeface="Comic Sans MS" panose="030F0702030302020204" pitchFamily="66" charset="0"/>
            </a:endParaRPr>
          </a:p>
          <a:p>
            <a:pPr eaLnBrk="1" hangingPunct="1">
              <a:lnSpc>
                <a:spcPct val="90000"/>
              </a:lnSpc>
            </a:pPr>
            <a:r>
              <a:rPr lang="en-US" altLang="en-US" sz="2200" b="1">
                <a:latin typeface="Comic Sans MS" panose="030F0702030302020204" pitchFamily="66" charset="0"/>
              </a:rPr>
              <a:t>Recessus superior</a:t>
            </a:r>
            <a:r>
              <a:rPr lang="sr-Cyrl-CS" altLang="en-US" sz="2200" b="1">
                <a:latin typeface="Comic Sans MS" panose="030F0702030302020204" pitchFamily="66" charset="0"/>
              </a:rPr>
              <a:t>:</a:t>
            </a:r>
            <a:br>
              <a:rPr lang="en-US" altLang="en-US" sz="2200" b="1">
                <a:latin typeface="Comic Sans MS" panose="030F0702030302020204" pitchFamily="66" charset="0"/>
              </a:rPr>
            </a:br>
            <a:r>
              <a:rPr lang="sr-Cyrl-CS" altLang="en-US" sz="1800" b="1">
                <a:latin typeface="Comic Sans MS" panose="030F0702030302020204" pitchFamily="66" charset="0"/>
              </a:rPr>
              <a:t>(</a:t>
            </a:r>
            <a:r>
              <a:rPr lang="en-GB" altLang="en-US" sz="1800" b="1">
                <a:latin typeface="Comic Sans MS" panose="030F0702030302020204" pitchFamily="66" charset="0"/>
              </a:rPr>
              <a:t>the lowest point of epitympanium</a:t>
            </a:r>
            <a:r>
              <a:rPr lang="sr-Cyrl-CS" altLang="en-US" sz="1800" b="1">
                <a:latin typeface="Comic Sans MS" panose="030F0702030302020204" pitchFamily="66" charset="0"/>
              </a:rPr>
              <a:t>,</a:t>
            </a:r>
            <a:r>
              <a:rPr lang="en-GB" altLang="en-US" sz="1800" b="1">
                <a:latin typeface="Comic Sans MS" panose="030F0702030302020204" pitchFamily="66" charset="0"/>
              </a:rPr>
              <a:t>always filled with pus, when having suppuration in epitympanium</a:t>
            </a:r>
            <a:r>
              <a:rPr lang="sr-Cyrl-CS" altLang="en-US" sz="1800" b="1">
                <a:latin typeface="Comic Sans MS" panose="030F0702030302020204" pitchFamily="66" charset="0"/>
              </a:rPr>
              <a:t>; </a:t>
            </a:r>
            <a:br>
              <a:rPr lang="en-GB" altLang="en-US" sz="1800" b="1">
                <a:latin typeface="Comic Sans MS" panose="030F0702030302020204" pitchFamily="66" charset="0"/>
              </a:rPr>
            </a:br>
            <a:r>
              <a:rPr lang="en-GB" altLang="en-US" sz="1800" b="1">
                <a:latin typeface="Comic Sans MS" panose="030F0702030302020204" pitchFamily="66" charset="0"/>
              </a:rPr>
              <a:t>Borders:</a:t>
            </a:r>
          </a:p>
          <a:p>
            <a:pPr eaLnBrk="1" hangingPunct="1">
              <a:lnSpc>
                <a:spcPct val="90000"/>
              </a:lnSpc>
            </a:pPr>
            <a:r>
              <a:rPr lang="en-GB" altLang="en-US" sz="1800" b="1">
                <a:latin typeface="Comic Sans MS" panose="030F0702030302020204" pitchFamily="66" charset="0"/>
              </a:rPr>
              <a:t>laterally</a:t>
            </a:r>
            <a:r>
              <a:rPr lang="sr-Cyrl-CS" altLang="en-US" sz="1800" b="1">
                <a:latin typeface="Comic Sans MS" panose="030F0702030302020204" pitchFamily="66" charset="0"/>
              </a:rPr>
              <a:t>: </a:t>
            </a:r>
            <a:r>
              <a:rPr lang="en-US" altLang="en-US" sz="1800" b="1">
                <a:latin typeface="Comic Sans MS" panose="030F0702030302020204" pitchFamily="66" charset="0"/>
              </a:rPr>
              <a:t>pars flaccida of tympanic membrane </a:t>
            </a:r>
            <a:r>
              <a:rPr lang="en-GB" altLang="en-US" sz="1800" b="1">
                <a:latin typeface="Comic Sans MS" panose="030F0702030302020204" pitchFamily="66" charset="0"/>
              </a:rPr>
              <a:t>medially:</a:t>
            </a:r>
            <a:r>
              <a:rPr lang="sr-Cyrl-CS" altLang="en-US" sz="1800" b="1">
                <a:latin typeface="Comic Sans MS" panose="030F0702030302020204" pitchFamily="66" charset="0"/>
              </a:rPr>
              <a:t> </a:t>
            </a:r>
            <a:r>
              <a:rPr lang="en-GB" altLang="en-US" sz="1800" b="1">
                <a:latin typeface="Comic Sans MS" panose="030F0702030302020204" pitchFamily="66" charset="0"/>
              </a:rPr>
              <a:t>neck of malleus (</a:t>
            </a:r>
            <a:r>
              <a:rPr lang="en-US" altLang="en-US" sz="1800" b="1">
                <a:latin typeface="Comic Sans MS" panose="030F0702030302020204" pitchFamily="66" charset="0"/>
              </a:rPr>
              <a:t>collum mallei</a:t>
            </a:r>
            <a:r>
              <a:rPr lang="en-GB" altLang="en-US" sz="1800" b="1">
                <a:latin typeface="Comic Sans MS" panose="030F0702030302020204" pitchFamily="66" charset="0"/>
              </a:rPr>
              <a:t>)</a:t>
            </a:r>
            <a:br>
              <a:rPr lang="sr-Cyrl-CS" altLang="en-US" sz="1800" b="1">
                <a:latin typeface="Comic Sans MS" panose="030F0702030302020204" pitchFamily="66" charset="0"/>
              </a:rPr>
            </a:br>
            <a:r>
              <a:rPr lang="en-GB" altLang="en-US" sz="1800" b="1">
                <a:latin typeface="Comic Sans MS" panose="030F0702030302020204" pitchFamily="66" charset="0"/>
              </a:rPr>
              <a:t>inferiorly: </a:t>
            </a:r>
            <a:r>
              <a:rPr lang="en-US" altLang="en-US" sz="1800" b="1">
                <a:latin typeface="Comic Sans MS" panose="030F0702030302020204" pitchFamily="66" charset="0"/>
              </a:rPr>
              <a:t>processus lateralis mallei</a:t>
            </a:r>
            <a:r>
              <a:rPr lang="sr-Cyrl-CS" altLang="en-US" sz="1800" b="1">
                <a:latin typeface="Comic Sans MS" panose="030F0702030302020204" pitchFamily="66" charset="0"/>
              </a:rPr>
              <a:t> </a:t>
            </a:r>
            <a:br>
              <a:rPr lang="en-GB" altLang="en-US" sz="1800" b="1">
                <a:latin typeface="Comic Sans MS" panose="030F0702030302020204" pitchFamily="66" charset="0"/>
              </a:rPr>
            </a:br>
            <a:r>
              <a:rPr lang="en-GB" altLang="en-US" sz="1800" b="1">
                <a:latin typeface="Comic Sans MS" panose="030F0702030302020204" pitchFamily="66" charset="0"/>
              </a:rPr>
              <a:t>superiorly</a:t>
            </a:r>
            <a:r>
              <a:rPr lang="sr-Cyrl-CS" altLang="en-US" sz="1800" b="1">
                <a:latin typeface="Comic Sans MS" panose="030F0702030302020204" pitchFamily="66" charset="0"/>
              </a:rPr>
              <a:t> </a:t>
            </a:r>
            <a:r>
              <a:rPr lang="en-US" altLang="en-US" sz="1800" b="1">
                <a:latin typeface="Comic Sans MS" panose="030F0702030302020204" pitchFamily="66" charset="0"/>
              </a:rPr>
              <a:t>ig. laterale mallei</a:t>
            </a:r>
            <a:br>
              <a:rPr lang="sr-Cyrl-CS" altLang="en-US" sz="1800" b="1">
                <a:latin typeface="Comic Sans MS" panose="030F0702030302020204" pitchFamily="66" charset="0"/>
              </a:rPr>
            </a:br>
            <a:endParaRPr lang="en-US" altLang="en-US" sz="1800" b="1">
              <a:latin typeface="Comic Sans MS" panose="030F0702030302020204" pitchFamily="66"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7822B01D-4728-5FF3-E7A6-5A4557940EE3}"/>
              </a:ext>
            </a:extLst>
          </p:cNvPr>
          <p:cNvSpPr>
            <a:spLocks noGrp="1" noRot="1" noChangeArrowheads="1"/>
          </p:cNvSpPr>
          <p:nvPr>
            <p:ph type="title" idx="4294967295"/>
          </p:nvPr>
        </p:nvSpPr>
        <p:spPr>
          <a:xfrm>
            <a:off x="1908175" y="0"/>
            <a:ext cx="6672263" cy="714375"/>
          </a:xfrm>
        </p:spPr>
        <p:txBody>
          <a:bodyPr/>
          <a:lstStyle/>
          <a:p>
            <a:pPr eaLnBrk="1" hangingPunct="1">
              <a:defRPr/>
            </a:pPr>
            <a:r>
              <a:rPr lang="en-GB" altLang="en-US" sz="2800" dirty="0">
                <a:effectLst>
                  <a:outerShdw blurRad="38100" dist="38100" dir="2700000" algn="tl">
                    <a:srgbClr val="000000"/>
                  </a:outerShdw>
                </a:effectLst>
                <a:latin typeface="Comic Sans MS" panose="030F0702030302020204" pitchFamily="66" charset="0"/>
              </a:rPr>
              <a:t>Tympanic cavity </a:t>
            </a:r>
            <a:r>
              <a:rPr lang="en-US" altLang="en-US" sz="2800" dirty="0">
                <a:effectLst>
                  <a:outerShdw blurRad="38100" dist="38100" dir="2700000" algn="tl">
                    <a:srgbClr val="000000"/>
                  </a:outerShdw>
                </a:effectLst>
                <a:latin typeface="Comic Sans MS" panose="030F0702030302020204" pitchFamily="66" charset="0"/>
              </a:rPr>
              <a:t>(cavum tympani)</a:t>
            </a:r>
          </a:p>
        </p:txBody>
      </p:sp>
      <p:sp>
        <p:nvSpPr>
          <p:cNvPr id="61443" name="Rectangle 3">
            <a:extLst>
              <a:ext uri="{FF2B5EF4-FFF2-40B4-BE49-F238E27FC236}">
                <a16:creationId xmlns:a16="http://schemas.microsoft.com/office/drawing/2014/main" id="{628B792D-E008-B816-5208-7BADA8B50BA9}"/>
              </a:ext>
            </a:extLst>
          </p:cNvPr>
          <p:cNvSpPr>
            <a:spLocks noGrp="1" noChangeArrowheads="1"/>
          </p:cNvSpPr>
          <p:nvPr>
            <p:ph type="body" idx="4294967295"/>
          </p:nvPr>
        </p:nvSpPr>
        <p:spPr>
          <a:xfrm>
            <a:off x="214313" y="620713"/>
            <a:ext cx="8929687" cy="6121400"/>
          </a:xfrm>
        </p:spPr>
        <p:txBody>
          <a:bodyPr/>
          <a:lstStyle/>
          <a:p>
            <a:pPr eaLnBrk="1" hangingPunct="1">
              <a:lnSpc>
                <a:spcPct val="90000"/>
              </a:lnSpc>
            </a:pPr>
            <a:r>
              <a:rPr lang="en-GB" altLang="en-US" sz="2000" b="1">
                <a:latin typeface="Comic Sans MS" panose="030F0702030302020204" pitchFamily="66" charset="0"/>
              </a:rPr>
              <a:t>ARTERIES</a:t>
            </a:r>
            <a:r>
              <a:rPr lang="en-U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a. tympanica anterior (a. maxillaris)</a:t>
            </a:r>
            <a:br>
              <a:rPr lang="en-US" altLang="en-US" sz="2000" b="1">
                <a:latin typeface="Comic Sans MS" panose="030F0702030302020204" pitchFamily="66" charset="0"/>
              </a:rPr>
            </a:br>
            <a:r>
              <a:rPr lang="en-US" altLang="en-US" sz="2000" b="1">
                <a:latin typeface="Comic Sans MS" panose="030F0702030302020204" pitchFamily="66" charset="0"/>
              </a:rPr>
              <a:t>- a. tympanica posterior (a. auricularis posterior)</a:t>
            </a:r>
            <a:br>
              <a:rPr lang="en-US" altLang="en-US" sz="2000" b="1">
                <a:latin typeface="Comic Sans MS" panose="030F0702030302020204" pitchFamily="66" charset="0"/>
              </a:rPr>
            </a:br>
            <a:r>
              <a:rPr lang="en-US" altLang="en-US" sz="2000" b="1">
                <a:latin typeface="Comic Sans MS" panose="030F0702030302020204" pitchFamily="66" charset="0"/>
              </a:rPr>
              <a:t>- a. tympanica superior (a. meningea media)</a:t>
            </a:r>
            <a:br>
              <a:rPr lang="en-US" altLang="en-US" sz="2000" b="1">
                <a:latin typeface="Comic Sans MS" panose="030F0702030302020204" pitchFamily="66" charset="0"/>
              </a:rPr>
            </a:br>
            <a:r>
              <a:rPr lang="en-US" altLang="en-US" sz="2000" b="1">
                <a:latin typeface="Comic Sans MS" panose="030F0702030302020204" pitchFamily="66" charset="0"/>
              </a:rPr>
              <a:t>- a. tympanica inferior (a. pharyngea ascendens)</a:t>
            </a:r>
            <a:br>
              <a:rPr lang="en-US" altLang="en-US" sz="2000" b="1">
                <a:latin typeface="Comic Sans MS" panose="030F0702030302020204" pitchFamily="66" charset="0"/>
              </a:rPr>
            </a:br>
            <a:r>
              <a:rPr lang="en-US" altLang="en-US" sz="2000" b="1">
                <a:latin typeface="Comic Sans MS" panose="030F0702030302020204" pitchFamily="66" charset="0"/>
              </a:rPr>
              <a:t>- small </a:t>
            </a:r>
            <a:r>
              <a:rPr lang="en-GB" altLang="en-US" sz="2000" b="1">
                <a:latin typeface="Comic Sans MS" panose="030F0702030302020204" pitchFamily="66" charset="0"/>
              </a:rPr>
              <a:t>branches of</a:t>
            </a:r>
            <a:r>
              <a:rPr lang="en-US" altLang="en-US" sz="2000" b="1">
                <a:latin typeface="Comic Sans MS" panose="030F0702030302020204" pitchFamily="66" charset="0"/>
              </a:rPr>
              <a:t> a. carotis internae</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VEINS drains into</a:t>
            </a:r>
            <a:r>
              <a:rPr lang="en-U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superior petrosal sinus (sinus petrosus superior) – </a:t>
            </a:r>
            <a:r>
              <a:rPr lang="en-US" altLang="en-US" sz="1800">
                <a:latin typeface="Comic Sans MS" panose="030F0702030302020204" pitchFamily="66" charset="0"/>
              </a:rPr>
              <a:t>drains into </a:t>
            </a:r>
            <a:br>
              <a:rPr lang="en-US" altLang="en-US" sz="1800">
                <a:latin typeface="Comic Sans MS" panose="030F0702030302020204" pitchFamily="66" charset="0"/>
              </a:rPr>
            </a:br>
            <a:r>
              <a:rPr lang="en-US" altLang="en-US" sz="1800">
                <a:latin typeface="Comic Sans MS" panose="030F0702030302020204" pitchFamily="66" charset="0"/>
              </a:rPr>
              <a:t>    sinus sygmoideus that is continued by v. jugularis interna</a:t>
            </a:r>
            <a:br>
              <a:rPr lang="en-US" altLang="en-US" sz="2000" b="1">
                <a:latin typeface="Comic Sans MS" panose="030F0702030302020204" pitchFamily="66" charset="0"/>
              </a:rPr>
            </a:br>
            <a:r>
              <a:rPr lang="en-US" altLang="en-US" sz="2000" b="1">
                <a:latin typeface="Comic Sans MS" panose="030F0702030302020204" pitchFamily="66" charset="0"/>
              </a:rPr>
              <a:t>- plexus venosus pterygoideus </a:t>
            </a:r>
            <a:r>
              <a:rPr lang="en-US" altLang="en-US" sz="1800">
                <a:latin typeface="Comic Sans MS" panose="030F0702030302020204" pitchFamily="66" charset="0"/>
              </a:rPr>
              <a:t>that drains in maxilary vein which drain</a:t>
            </a:r>
            <a:br>
              <a:rPr lang="en-US" altLang="en-US" sz="1800">
                <a:latin typeface="Comic Sans MS" panose="030F0702030302020204" pitchFamily="66" charset="0"/>
              </a:rPr>
            </a:br>
            <a:r>
              <a:rPr lang="en-US" altLang="en-US" sz="1800">
                <a:latin typeface="Comic Sans MS" panose="030F0702030302020204" pitchFamily="66" charset="0"/>
              </a:rPr>
              <a:t>    into retromandibular vein connected with v. jugularis interna and externa</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LYMPHATICS VESSELS</a:t>
            </a:r>
            <a:r>
              <a:rPr lang="en-US" altLang="en-US" sz="2000" b="1">
                <a:latin typeface="Comic Sans MS" panose="030F0702030302020204" pitchFamily="66" charset="0"/>
              </a:rPr>
              <a:t> drains into</a:t>
            </a:r>
            <a:br>
              <a:rPr lang="en-US" altLang="en-US" sz="2000" b="1">
                <a:latin typeface="Comic Sans MS" panose="030F0702030302020204" pitchFamily="66" charset="0"/>
              </a:rPr>
            </a:br>
            <a:r>
              <a:rPr lang="en-US" altLang="en-US" sz="2000" b="1">
                <a:latin typeface="Comic Sans MS" panose="030F0702030302020204" pitchFamily="66" charset="0"/>
              </a:rPr>
              <a:t>- nodi lymphatici retropharyngeales</a:t>
            </a:r>
            <a:br>
              <a:rPr lang="en-US" altLang="en-US" sz="2000" b="1">
                <a:latin typeface="Comic Sans MS" panose="030F0702030302020204" pitchFamily="66" charset="0"/>
              </a:rPr>
            </a:br>
            <a:r>
              <a:rPr lang="en-US" altLang="en-US" sz="2000" b="1">
                <a:latin typeface="Comic Sans MS" panose="030F0702030302020204" pitchFamily="66" charset="0"/>
              </a:rPr>
              <a:t>- nodi lymphatici cervicales profundi</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NERVES</a:t>
            </a:r>
            <a:r>
              <a:rPr lang="en-U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plexus tympanicus (for mucosa)</a:t>
            </a:r>
            <a:br>
              <a:rPr lang="en-US" altLang="en-US" sz="2000" b="1">
                <a:latin typeface="Comic Sans MS" panose="030F0702030302020204" pitchFamily="66" charset="0"/>
              </a:rPr>
            </a:br>
            <a:r>
              <a:rPr lang="en-US" altLang="en-US" sz="2000" b="1">
                <a:latin typeface="Comic Sans MS" panose="030F0702030302020204" pitchFamily="66" charset="0"/>
              </a:rPr>
              <a:t>- n. tensoris tympani (motor branch of n. mandibularis) </a:t>
            </a:r>
            <a:br>
              <a:rPr lang="en-US" altLang="en-US" sz="2000" b="1">
                <a:latin typeface="Comic Sans MS" panose="030F0702030302020204" pitchFamily="66" charset="0"/>
              </a:rPr>
            </a:br>
            <a:r>
              <a:rPr lang="en-US" altLang="en-US" sz="2000" b="1">
                <a:latin typeface="Comic Sans MS" panose="030F0702030302020204" pitchFamily="66" charset="0"/>
              </a:rPr>
              <a:t>- n. stapedius (motor branch of n. facialis)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24D279FC-D671-9261-D33F-8F9E629ABE13}"/>
              </a:ext>
            </a:extLst>
          </p:cNvPr>
          <p:cNvSpPr txBox="1">
            <a:spLocks noRot="1" noChangeArrowheads="1"/>
          </p:cNvSpPr>
          <p:nvPr/>
        </p:nvSpPr>
        <p:spPr bwMode="auto">
          <a:xfrm>
            <a:off x="1643063" y="214313"/>
            <a:ext cx="58578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2600" b="1" dirty="0">
                <a:solidFill>
                  <a:srgbClr val="FF8D3E"/>
                </a:solidFill>
                <a:effectLst>
                  <a:outerShdw blurRad="38100" dist="38100" dir="2700000" algn="tl">
                    <a:srgbClr val="000000"/>
                  </a:outerShdw>
                </a:effectLst>
                <a:latin typeface="Comic Sans MS" panose="030F0702030302020204" pitchFamily="66" charset="0"/>
              </a:rPr>
              <a:t>Mastoid cavities of middle ear</a:t>
            </a:r>
            <a:endParaRPr lang="en-US" altLang="en-US" sz="2600" b="1" dirty="0">
              <a:solidFill>
                <a:srgbClr val="FF8D3E"/>
              </a:solidFill>
              <a:effectLst>
                <a:outerShdw blurRad="38100" dist="38100" dir="2700000" algn="tl">
                  <a:srgbClr val="000000"/>
                </a:outerShdw>
              </a:effectLst>
              <a:latin typeface="Comic Sans MS" panose="030F0702030302020204" pitchFamily="66" charset="0"/>
            </a:endParaRPr>
          </a:p>
        </p:txBody>
      </p:sp>
      <p:sp>
        <p:nvSpPr>
          <p:cNvPr id="62467" name="Rectangle 3">
            <a:extLst>
              <a:ext uri="{FF2B5EF4-FFF2-40B4-BE49-F238E27FC236}">
                <a16:creationId xmlns:a16="http://schemas.microsoft.com/office/drawing/2014/main" id="{5DC8E62F-4717-886D-609A-87D008DCBFE7}"/>
              </a:ext>
            </a:extLst>
          </p:cNvPr>
          <p:cNvSpPr txBox="1">
            <a:spLocks noChangeArrowheads="1"/>
          </p:cNvSpPr>
          <p:nvPr/>
        </p:nvSpPr>
        <p:spPr bwMode="auto">
          <a:xfrm>
            <a:off x="468313" y="1857375"/>
            <a:ext cx="8351837"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2200" b="1">
                <a:latin typeface="Comic Sans MS" panose="030F0702030302020204" pitchFamily="66" charset="0"/>
              </a:rPr>
              <a:t>Antrum mastoideum (mastoid cave), its entrance (aditus ad antrum) and mastoid cells are cavities of posterior part of middle ear, located in mastoid part of temporal bone, lined by mucosa</a:t>
            </a:r>
            <a:endParaRPr lang="sr-Cyrl-CS" altLang="en-US" sz="2200" b="1">
              <a:latin typeface="Comic Sans MS" panose="030F0702030302020204" pitchFamily="66" charset="0"/>
            </a:endParaRPr>
          </a:p>
          <a:p>
            <a:pPr eaLnBrk="1" hangingPunct="1">
              <a:lnSpc>
                <a:spcPct val="90000"/>
              </a:lnSpc>
            </a:pPr>
            <a:endParaRPr lang="sr-Cyrl-CS" altLang="en-US" sz="2200" b="1">
              <a:latin typeface="Comic Sans MS" panose="030F0702030302020204" pitchFamily="66" charset="0"/>
            </a:endParaRPr>
          </a:p>
          <a:p>
            <a:pPr eaLnBrk="1" hangingPunct="1">
              <a:lnSpc>
                <a:spcPct val="90000"/>
              </a:lnSpc>
            </a:pPr>
            <a:r>
              <a:rPr lang="en-US" altLang="en-US" sz="2200" b="1">
                <a:latin typeface="Comic Sans MS" panose="030F0702030302020204" pitchFamily="66" charset="0"/>
              </a:rPr>
              <a:t>Aditus ad antrum – </a:t>
            </a:r>
            <a:r>
              <a:rPr lang="en-GB" altLang="en-US" sz="2200" b="1">
                <a:latin typeface="Comic Sans MS" panose="030F0702030302020204" pitchFamily="66" charset="0"/>
              </a:rPr>
              <a:t>entrance in antrum mastoideum</a:t>
            </a:r>
            <a:endParaRPr lang="en-US" altLang="en-US" sz="2200" b="1">
              <a:latin typeface="Comic Sans MS" panose="030F0702030302020204" pitchFamily="66" charset="0"/>
            </a:endParaRPr>
          </a:p>
          <a:p>
            <a:pPr eaLnBrk="1" hangingPunct="1">
              <a:lnSpc>
                <a:spcPct val="90000"/>
              </a:lnSpc>
            </a:pPr>
            <a:endParaRPr lang="en-US" altLang="en-US" sz="2200" b="1">
              <a:latin typeface="Comic Sans MS" panose="030F0702030302020204" pitchFamily="66" charset="0"/>
            </a:endParaRPr>
          </a:p>
          <a:p>
            <a:pPr eaLnBrk="1" hangingPunct="1">
              <a:lnSpc>
                <a:spcPct val="90000"/>
              </a:lnSpc>
            </a:pPr>
            <a:r>
              <a:rPr lang="en-US" altLang="en-US" sz="2200" b="1">
                <a:latin typeface="Comic Sans MS" panose="030F0702030302020204" pitchFamily="66" charset="0"/>
              </a:rPr>
              <a:t>Antrum mastoideum (Mastoid cave)</a:t>
            </a:r>
          </a:p>
          <a:p>
            <a:pPr eaLnBrk="1" hangingPunct="1">
              <a:lnSpc>
                <a:spcPct val="90000"/>
              </a:lnSpc>
            </a:pPr>
            <a:endParaRPr lang="en-US" altLang="en-US" sz="2200" b="1">
              <a:latin typeface="Comic Sans MS" panose="030F0702030302020204" pitchFamily="66" charset="0"/>
            </a:endParaRPr>
          </a:p>
          <a:p>
            <a:pPr eaLnBrk="1" hangingPunct="1">
              <a:lnSpc>
                <a:spcPct val="90000"/>
              </a:lnSpc>
            </a:pPr>
            <a:r>
              <a:rPr lang="en-US" altLang="en-US" sz="2200" b="1">
                <a:latin typeface="Comic Sans MS" panose="030F0702030302020204" pitchFamily="66" charset="0"/>
              </a:rPr>
              <a:t>Cellulae mastoideae</a:t>
            </a:r>
            <a:br>
              <a:rPr lang="en-US" altLang="en-US" sz="2200" b="1">
                <a:latin typeface="Comic Sans MS" panose="030F0702030302020204" pitchFamily="66" charset="0"/>
              </a:rPr>
            </a:br>
            <a:endParaRPr lang="en-US" altLang="en-US" sz="2200" b="1">
              <a:latin typeface="Comic Sans MS" panose="030F0702030302020204" pitchFamily="66"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25CBB093-97B7-D136-83A9-E960EEA90E72}"/>
              </a:ext>
            </a:extLst>
          </p:cNvPr>
          <p:cNvSpPr txBox="1">
            <a:spLocks noRot="1" noChangeArrowheads="1"/>
          </p:cNvSpPr>
          <p:nvPr/>
        </p:nvSpPr>
        <p:spPr bwMode="auto">
          <a:xfrm>
            <a:off x="2892425" y="80963"/>
            <a:ext cx="3643313"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US" altLang="en-US" sz="3000" b="1">
                <a:solidFill>
                  <a:srgbClr val="FF8D3E"/>
                </a:solidFill>
                <a:effectLst>
                  <a:outerShdw blurRad="38100" dist="38100" dir="2700000" algn="tl">
                    <a:srgbClr val="000000"/>
                  </a:outerShdw>
                </a:effectLst>
                <a:latin typeface="Comic Sans MS" panose="030F0702030302020204" pitchFamily="66" charset="0"/>
              </a:rPr>
              <a:t>Aditus ad antrum</a:t>
            </a:r>
          </a:p>
        </p:txBody>
      </p:sp>
      <p:pic>
        <p:nvPicPr>
          <p:cNvPr id="63491" name="Picture 4">
            <a:extLst>
              <a:ext uri="{FF2B5EF4-FFF2-40B4-BE49-F238E27FC236}">
                <a16:creationId xmlns:a16="http://schemas.microsoft.com/office/drawing/2014/main" id="{F0C7742D-F832-5F6C-86CE-7F2ADAC7F4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6509" r="38239" b="38387"/>
          <a:stretch>
            <a:fillRect/>
          </a:stretch>
        </p:blipFill>
        <p:spPr bwMode="auto">
          <a:xfrm>
            <a:off x="4714875" y="1857375"/>
            <a:ext cx="4214813"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Rectangle 3">
            <a:extLst>
              <a:ext uri="{FF2B5EF4-FFF2-40B4-BE49-F238E27FC236}">
                <a16:creationId xmlns:a16="http://schemas.microsoft.com/office/drawing/2014/main" id="{0ADDF27E-C5CF-FB3C-01B8-EDBD4D96A950}"/>
              </a:ext>
            </a:extLst>
          </p:cNvPr>
          <p:cNvSpPr txBox="1">
            <a:spLocks noChangeArrowheads="1"/>
          </p:cNvSpPr>
          <p:nvPr/>
        </p:nvSpPr>
        <p:spPr bwMode="auto">
          <a:xfrm>
            <a:off x="219075" y="795338"/>
            <a:ext cx="6373813" cy="5572125"/>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GB" altLang="en-US" sz="1800" b="1" dirty="0">
                <a:latin typeface="Comic Sans MS" panose="030F0702030302020204" pitchFamily="66" charset="0"/>
              </a:rPr>
              <a:t>A short three-sided prismatic canal connecting the mastoid cave (antrum </a:t>
            </a:r>
            <a:r>
              <a:rPr lang="en-GB" altLang="en-US" sz="1800" b="1" dirty="0" err="1">
                <a:latin typeface="Comic Sans MS" panose="030F0702030302020204" pitchFamily="66" charset="0"/>
              </a:rPr>
              <a:t>mastoideum</a:t>
            </a:r>
            <a:r>
              <a:rPr lang="en-GB" altLang="en-US" sz="1800" b="1" dirty="0">
                <a:latin typeface="Comic Sans MS" panose="030F0702030302020204" pitchFamily="66" charset="0"/>
              </a:rPr>
              <a:t>) with the epitympanum</a:t>
            </a:r>
          </a:p>
          <a:p>
            <a:pPr marL="0" indent="0" eaLnBrk="1" hangingPunct="1">
              <a:lnSpc>
                <a:spcPct val="90000"/>
              </a:lnSpc>
              <a:buFont typeface="Wingdings 2" panose="05020102010507070707" pitchFamily="18" charset="2"/>
              <a:buNone/>
              <a:defRPr/>
            </a:pPr>
            <a:endParaRPr lang="sr-Cyrl-CS" altLang="en-US" sz="1800" b="1" dirty="0">
              <a:latin typeface="Comic Sans MS" panose="030F0702030302020204" pitchFamily="66" charset="0"/>
            </a:endParaRPr>
          </a:p>
          <a:p>
            <a:pPr eaLnBrk="1" hangingPunct="1">
              <a:lnSpc>
                <a:spcPct val="90000"/>
              </a:lnSpc>
              <a:defRPr/>
            </a:pPr>
            <a:r>
              <a:rPr lang="en-GB" altLang="en-US" sz="1800" b="1" dirty="0">
                <a:latin typeface="Comic Sans MS" panose="030F0702030302020204" pitchFamily="66" charset="0"/>
              </a:rPr>
              <a:t>Length and height:</a:t>
            </a:r>
            <a:r>
              <a:rPr lang="sr-Cyrl-CS" altLang="en-US" sz="1800" b="1" dirty="0">
                <a:latin typeface="Comic Sans MS" panose="030F0702030302020204" pitchFamily="66" charset="0"/>
              </a:rPr>
              <a:t> 4 </a:t>
            </a:r>
            <a:r>
              <a:rPr lang="en-GB" altLang="en-US" sz="1800" b="1" dirty="0">
                <a:latin typeface="Comic Sans MS" panose="030F0702030302020204" pitchFamily="66" charset="0"/>
              </a:rPr>
              <a:t>mm</a:t>
            </a:r>
            <a:endParaRPr lang="sr-Cyrl-CS" altLang="en-US" sz="1800" b="1" dirty="0">
              <a:latin typeface="Comic Sans MS" panose="030F0702030302020204" pitchFamily="66" charset="0"/>
            </a:endParaRPr>
          </a:p>
          <a:p>
            <a:pPr eaLnBrk="1" hangingPunct="1">
              <a:lnSpc>
                <a:spcPct val="90000"/>
              </a:lnSpc>
              <a:defRPr/>
            </a:pPr>
            <a:endParaRPr lang="sr-Cyrl-CS" altLang="en-US" sz="1800" b="1" dirty="0">
              <a:latin typeface="Comic Sans MS" panose="030F0702030302020204" pitchFamily="66" charset="0"/>
            </a:endParaRPr>
          </a:p>
          <a:p>
            <a:pPr eaLnBrk="1" hangingPunct="1">
              <a:lnSpc>
                <a:spcPct val="90000"/>
              </a:lnSpc>
              <a:defRPr/>
            </a:pPr>
            <a:r>
              <a:rPr lang="en-GB" altLang="en-US" sz="1800" b="1" u="sng" dirty="0">
                <a:latin typeface="Comic Sans MS" panose="030F0702030302020204" pitchFamily="66" charset="0"/>
              </a:rPr>
              <a:t>The roof </a:t>
            </a:r>
            <a:r>
              <a:rPr lang="en-GB" altLang="en-US" sz="1800" b="1" dirty="0">
                <a:latin typeface="Comic Sans MS" panose="030F0702030302020204" pitchFamily="66" charset="0"/>
              </a:rPr>
              <a:t>of </a:t>
            </a:r>
            <a:r>
              <a:rPr lang="en-GB" altLang="en-US" sz="1800" b="1" dirty="0" err="1">
                <a:latin typeface="Comic Sans MS" panose="030F0702030302020204" pitchFamily="66" charset="0"/>
              </a:rPr>
              <a:t>aditus</a:t>
            </a:r>
            <a:r>
              <a:rPr lang="en-GB" altLang="en-US" sz="1800" b="1" dirty="0">
                <a:latin typeface="Comic Sans MS" panose="030F0702030302020204" pitchFamily="66" charset="0"/>
              </a:rPr>
              <a:t> is </a:t>
            </a:r>
            <a:r>
              <a:rPr lang="en-GB" altLang="en-US" sz="1800" b="1" dirty="0" err="1">
                <a:latin typeface="Comic Sans MS" panose="030F0702030302020204" pitchFamily="66" charset="0"/>
              </a:rPr>
              <a:t>mede</a:t>
            </a:r>
            <a:r>
              <a:rPr lang="en-GB" altLang="en-US" sz="1800" b="1" dirty="0">
                <a:latin typeface="Comic Sans MS" panose="030F0702030302020204" pitchFamily="66" charset="0"/>
              </a:rPr>
              <a:t> of </a:t>
            </a:r>
            <a:br>
              <a:rPr lang="en-GB" altLang="en-US" sz="1800" b="1" dirty="0">
                <a:latin typeface="Comic Sans MS" panose="030F0702030302020204" pitchFamily="66" charset="0"/>
              </a:rPr>
            </a:br>
            <a:r>
              <a:rPr lang="en-US" altLang="en-US" sz="1800" b="1" dirty="0">
                <a:latin typeface="Comic Sans MS" panose="030F0702030302020204" pitchFamily="66" charset="0"/>
              </a:rPr>
              <a:t>tegmen tympani</a:t>
            </a:r>
          </a:p>
          <a:p>
            <a:pPr eaLnBrk="1" hangingPunct="1">
              <a:lnSpc>
                <a:spcPct val="90000"/>
              </a:lnSpc>
              <a:defRPr/>
            </a:pPr>
            <a:endParaRPr lang="en-US" altLang="en-US" sz="1800" b="1" dirty="0">
              <a:latin typeface="Comic Sans MS" panose="030F0702030302020204" pitchFamily="66" charset="0"/>
            </a:endParaRPr>
          </a:p>
          <a:p>
            <a:pPr eaLnBrk="1" hangingPunct="1">
              <a:lnSpc>
                <a:spcPct val="90000"/>
              </a:lnSpc>
              <a:defRPr/>
            </a:pPr>
            <a:r>
              <a:rPr lang="en-GB" altLang="en-US" sz="1800" b="1" u="sng" dirty="0">
                <a:latin typeface="Comic Sans MS" panose="030F0702030302020204" pitchFamily="66" charset="0"/>
              </a:rPr>
              <a:t>Medial wall </a:t>
            </a:r>
            <a:r>
              <a:rPr lang="en-GB" altLang="en-US" sz="1800" b="1" dirty="0">
                <a:latin typeface="Comic Sans MS" panose="030F0702030302020204" pitchFamily="66" charset="0"/>
              </a:rPr>
              <a:t>has eminence named </a:t>
            </a:r>
            <a:br>
              <a:rPr lang="en-GB" altLang="en-US" sz="1800" b="1" dirty="0">
                <a:latin typeface="Comic Sans MS" panose="030F0702030302020204" pitchFamily="66" charset="0"/>
              </a:rPr>
            </a:br>
            <a:r>
              <a:rPr lang="en-US" altLang="en-US" sz="1800" b="1" dirty="0" err="1">
                <a:latin typeface="Comic Sans MS" panose="030F0702030302020204" pitchFamily="66" charset="0"/>
              </a:rPr>
              <a:t>prominentia</a:t>
            </a:r>
            <a:r>
              <a:rPr lang="en-US" altLang="en-US" sz="1800" b="1" dirty="0">
                <a:latin typeface="Comic Sans MS" panose="030F0702030302020204" pitchFamily="66" charset="0"/>
              </a:rPr>
              <a:t> canalis </a:t>
            </a:r>
            <a:r>
              <a:rPr lang="en-US" altLang="en-US" sz="1800" b="1" dirty="0" err="1">
                <a:latin typeface="Comic Sans MS" panose="030F0702030302020204" pitchFamily="66" charset="0"/>
              </a:rPr>
              <a:t>semicircularis</a:t>
            </a:r>
            <a:r>
              <a:rPr lang="en-US" altLang="en-US" sz="1800" b="1"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lateralis, caused by lateral semicircular</a:t>
            </a:r>
            <a:br>
              <a:rPr lang="en-US" altLang="en-US" sz="1800" b="1" dirty="0">
                <a:latin typeface="Comic Sans MS" panose="030F0702030302020204" pitchFamily="66" charset="0"/>
              </a:rPr>
            </a:br>
            <a:r>
              <a:rPr lang="en-US" altLang="en-US" sz="1800" b="1" dirty="0">
                <a:latin typeface="Comic Sans MS" panose="030F0702030302020204" pitchFamily="66" charset="0"/>
              </a:rPr>
              <a:t>canal of inner ear</a:t>
            </a:r>
          </a:p>
          <a:p>
            <a:pPr eaLnBrk="1" hangingPunct="1">
              <a:lnSpc>
                <a:spcPct val="90000"/>
              </a:lnSpc>
              <a:defRPr/>
            </a:pPr>
            <a:endParaRPr lang="en-US" altLang="en-US" sz="1800" b="1" dirty="0">
              <a:latin typeface="Comic Sans MS" panose="030F0702030302020204" pitchFamily="66" charset="0"/>
            </a:endParaRPr>
          </a:p>
          <a:p>
            <a:pPr eaLnBrk="1" hangingPunct="1">
              <a:lnSpc>
                <a:spcPct val="90000"/>
              </a:lnSpc>
              <a:defRPr/>
            </a:pPr>
            <a:r>
              <a:rPr lang="en-GB" altLang="en-US" sz="1800" b="1" u="sng" dirty="0">
                <a:latin typeface="Comic Sans MS" panose="030F0702030302020204" pitchFamily="66" charset="0"/>
              </a:rPr>
              <a:t>Lateral wall</a:t>
            </a:r>
            <a:r>
              <a:rPr lang="en-GB" altLang="en-US" sz="1800" b="1" dirty="0">
                <a:latin typeface="Comic Sans MS" panose="030F0702030302020204" pitchFamily="66" charset="0"/>
              </a:rPr>
              <a:t>: bony plate of squama </a:t>
            </a:r>
            <a:br>
              <a:rPr lang="en-GB" altLang="en-US" sz="1800" b="1" dirty="0">
                <a:latin typeface="Comic Sans MS" panose="030F0702030302020204" pitchFamily="66" charset="0"/>
              </a:rPr>
            </a:br>
            <a:r>
              <a:rPr lang="en-GB" altLang="en-US" sz="1800" b="1" dirty="0">
                <a:latin typeface="Comic Sans MS" panose="030F0702030302020204" pitchFamily="66" charset="0"/>
              </a:rPr>
              <a:t>of temporal bone</a:t>
            </a:r>
            <a:endParaRPr lang="sr-Cyrl-CS" altLang="en-US" sz="1800" b="1" dirty="0">
              <a:latin typeface="Comic Sans MS" panose="030F0702030302020204" pitchFamily="66" charset="0"/>
            </a:endParaRPr>
          </a:p>
          <a:p>
            <a:pPr eaLnBrk="1" hangingPunct="1">
              <a:lnSpc>
                <a:spcPct val="90000"/>
              </a:lnSpc>
              <a:defRPr/>
            </a:pPr>
            <a:endParaRPr lang="sr-Cyrl-CS" altLang="en-US" sz="1800" b="1" dirty="0">
              <a:latin typeface="Comic Sans MS" panose="030F0702030302020204" pitchFamily="66" charset="0"/>
            </a:endParaRPr>
          </a:p>
          <a:p>
            <a:pPr eaLnBrk="1" hangingPunct="1">
              <a:lnSpc>
                <a:spcPct val="90000"/>
              </a:lnSpc>
              <a:defRPr/>
            </a:pPr>
            <a:r>
              <a:rPr lang="sr-Cyrl-CS" altLang="en-US" sz="1800" b="1" dirty="0">
                <a:latin typeface="Comic Sans MS" panose="030F0702030302020204" pitchFamily="66" charset="0"/>
              </a:rPr>
              <a:t> </a:t>
            </a:r>
            <a:r>
              <a:rPr lang="en-GB" altLang="en-US" sz="1800" b="1" dirty="0">
                <a:latin typeface="Comic Sans MS" panose="030F0702030302020204" pitchFamily="66" charset="0"/>
              </a:rPr>
              <a:t>The projection of the </a:t>
            </a:r>
            <a:r>
              <a:rPr lang="en-GB" altLang="en-US" sz="1800" b="1" dirty="0" err="1">
                <a:latin typeface="Comic Sans MS" panose="030F0702030302020204" pitchFamily="66" charset="0"/>
              </a:rPr>
              <a:t>aditus</a:t>
            </a:r>
            <a:r>
              <a:rPr lang="en-GB" altLang="en-US" sz="1800" b="1" dirty="0">
                <a:latin typeface="Comic Sans MS" panose="030F0702030302020204" pitchFamily="66" charset="0"/>
              </a:rPr>
              <a:t> on the outer surface</a:t>
            </a:r>
            <a:br>
              <a:rPr lang="en-GB" altLang="en-US" sz="1800" b="1" dirty="0">
                <a:latin typeface="Comic Sans MS" panose="030F0702030302020204" pitchFamily="66" charset="0"/>
              </a:rPr>
            </a:br>
            <a:r>
              <a:rPr lang="en-GB" altLang="en-US" sz="1800" b="1" dirty="0">
                <a:latin typeface="Comic Sans MS" panose="030F0702030302020204" pitchFamily="66" charset="0"/>
              </a:rPr>
              <a:t> of the skull in an adult man is outlined 2 mm above</a:t>
            </a:r>
            <a:br>
              <a:rPr lang="en-GB" altLang="en-US" sz="1800" b="1" dirty="0">
                <a:latin typeface="Comic Sans MS" panose="030F0702030302020204" pitchFamily="66" charset="0"/>
              </a:rPr>
            </a:br>
            <a:r>
              <a:rPr lang="en-GB" altLang="en-US" sz="1800" b="1" dirty="0">
                <a:latin typeface="Comic Sans MS" panose="030F0702030302020204" pitchFamily="66" charset="0"/>
              </a:rPr>
              <a:t> the back half of the external ear opening, in the</a:t>
            </a:r>
            <a:br>
              <a:rPr lang="en-GB" altLang="en-US" sz="1800" b="1" dirty="0">
                <a:latin typeface="Comic Sans MS" panose="030F0702030302020204" pitchFamily="66" charset="0"/>
              </a:rPr>
            </a:br>
            <a:r>
              <a:rPr lang="en-GB" altLang="en-US" sz="1800" b="1" dirty="0">
                <a:latin typeface="Comic Sans MS" panose="030F0702030302020204" pitchFamily="66" charset="0"/>
              </a:rPr>
              <a:t> form of a 4x4 mm square</a:t>
            </a:r>
            <a:endParaRPr lang="sr-Cyrl-CS" altLang="en-US" sz="1800" b="1" dirty="0">
              <a:latin typeface="Comic Sans MS" panose="030F0702030302020204" pitchFamily="66" charset="0"/>
            </a:endParaRPr>
          </a:p>
          <a:p>
            <a:pPr eaLnBrk="1" hangingPunct="1">
              <a:lnSpc>
                <a:spcPct val="90000"/>
              </a:lnSpc>
              <a:defRPr/>
            </a:pPr>
            <a:endParaRPr lang="sr-Cyrl-CS" altLang="en-US" sz="1800" b="1" dirty="0">
              <a:latin typeface="Comic Sans MS" panose="030F0702030302020204" pitchFamily="66" charset="0"/>
            </a:endParaRPr>
          </a:p>
          <a:p>
            <a:pPr eaLnBrk="1" hangingPunct="1">
              <a:lnSpc>
                <a:spcPct val="90000"/>
              </a:lnSpc>
              <a:defRPr/>
            </a:pPr>
            <a:endParaRPr lang="en-US" altLang="en-US" sz="1800" b="1" dirty="0">
              <a:latin typeface="Comic Sans MS" panose="030F0702030302020204" pitchFamily="66"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907ACE62-4298-A69A-4305-3C3DB5A81D90}"/>
              </a:ext>
            </a:extLst>
          </p:cNvPr>
          <p:cNvSpPr txBox="1">
            <a:spLocks noRot="1" noChangeArrowheads="1"/>
          </p:cNvSpPr>
          <p:nvPr/>
        </p:nvSpPr>
        <p:spPr bwMode="auto">
          <a:xfrm>
            <a:off x="1476375" y="150813"/>
            <a:ext cx="68103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Antrum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mastoideum</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(Mastoid cave)</a:t>
            </a:r>
          </a:p>
        </p:txBody>
      </p:sp>
      <p:pic>
        <p:nvPicPr>
          <p:cNvPr id="64515" name="Picture 3">
            <a:extLst>
              <a:ext uri="{FF2B5EF4-FFF2-40B4-BE49-F238E27FC236}">
                <a16:creationId xmlns:a16="http://schemas.microsoft.com/office/drawing/2014/main" id="{0DCC944B-8122-A854-C63B-499C6FCAA6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310" t="17305" r="28915" b="29771"/>
          <a:stretch>
            <a:fillRect/>
          </a:stretch>
        </p:blipFill>
        <p:spPr bwMode="auto">
          <a:xfrm>
            <a:off x="5437188" y="1714500"/>
            <a:ext cx="3706812"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Rectangle 3">
            <a:extLst>
              <a:ext uri="{FF2B5EF4-FFF2-40B4-BE49-F238E27FC236}">
                <a16:creationId xmlns:a16="http://schemas.microsoft.com/office/drawing/2014/main" id="{561C72B0-12A4-686E-51EF-23EAD3093E2D}"/>
              </a:ext>
            </a:extLst>
          </p:cNvPr>
          <p:cNvSpPr txBox="1">
            <a:spLocks noChangeArrowheads="1"/>
          </p:cNvSpPr>
          <p:nvPr/>
        </p:nvSpPr>
        <p:spPr bwMode="auto">
          <a:xfrm>
            <a:off x="214313" y="928688"/>
            <a:ext cx="8072437" cy="545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The largest pneumatic cavity of the mastoid process, oval in shape; height: 10mm, transverse diameter: 6-8mm</a:t>
            </a:r>
            <a:br>
              <a:rPr lang="en-GB" altLang="en-US" sz="1800" b="1">
                <a:latin typeface="Comic Sans MS" panose="030F0702030302020204" pitchFamily="66" charset="0"/>
              </a:rPr>
            </a:b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Anterior wall is in relation with</a:t>
            </a:r>
            <a:br>
              <a:rPr lang="en-GB" altLang="en-US" sz="1800" b="1">
                <a:latin typeface="Comic Sans MS" panose="030F0702030302020204" pitchFamily="66" charset="0"/>
              </a:rPr>
            </a:br>
            <a:r>
              <a:rPr lang="en-US" altLang="en-US" sz="1800" b="1">
                <a:latin typeface="Comic Sans MS" panose="030F0702030302020204" pitchFamily="66" charset="0"/>
              </a:rPr>
              <a:t>canalis nervi facialis</a:t>
            </a:r>
            <a:endParaRPr lang="sr-Cyrl-CS" altLang="en-US" sz="1800" b="1">
              <a:latin typeface="Comic Sans MS" panose="030F0702030302020204" pitchFamily="66" charset="0"/>
            </a:endParaRPr>
          </a:p>
          <a:p>
            <a:pPr eaLnBrk="1" hangingPunct="1">
              <a:lnSpc>
                <a:spcPct val="90000"/>
              </a:lnSpc>
            </a:pP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Posterior wall is in relation with </a:t>
            </a:r>
            <a:br>
              <a:rPr lang="en-GB" altLang="en-US" sz="1800" b="1">
                <a:latin typeface="Comic Sans MS" panose="030F0702030302020204" pitchFamily="66" charset="0"/>
              </a:rPr>
            </a:br>
            <a:r>
              <a:rPr lang="en-GB" altLang="en-US" sz="1800" b="1">
                <a:latin typeface="Comic Sans MS" panose="030F0702030302020204" pitchFamily="66" charset="0"/>
              </a:rPr>
              <a:t>sigmoid sinus and dura mater</a:t>
            </a:r>
            <a:endParaRPr lang="en-US" altLang="en-US" sz="1800" b="1">
              <a:latin typeface="Comic Sans MS" panose="030F0702030302020204" pitchFamily="66" charset="0"/>
            </a:endParaRPr>
          </a:p>
          <a:p>
            <a:pPr eaLnBrk="1" hangingPunct="1">
              <a:lnSpc>
                <a:spcPct val="90000"/>
              </a:lnSpc>
            </a:pPr>
            <a:endParaRPr lang="en-U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Superior wall is in relation with</a:t>
            </a:r>
            <a:br>
              <a:rPr lang="en-GB" altLang="en-US" sz="1800" b="1">
                <a:latin typeface="Comic Sans MS" panose="030F0702030302020204" pitchFamily="66" charset="0"/>
              </a:rPr>
            </a:br>
            <a:r>
              <a:rPr lang="en-GB" altLang="en-US" sz="1800" b="1">
                <a:latin typeface="Comic Sans MS" panose="030F0702030302020204" pitchFamily="66" charset="0"/>
              </a:rPr>
              <a:t>temporal lobe of telencephalon</a:t>
            </a:r>
            <a:endParaRPr lang="en-US" altLang="en-US" sz="1800" b="1">
              <a:latin typeface="Comic Sans MS" panose="030F0702030302020204" pitchFamily="66" charset="0"/>
            </a:endParaRPr>
          </a:p>
        </p:txBody>
      </p:sp>
      <p:sp>
        <p:nvSpPr>
          <p:cNvPr id="64517" name="Rectangle 8">
            <a:extLst>
              <a:ext uri="{FF2B5EF4-FFF2-40B4-BE49-F238E27FC236}">
                <a16:creationId xmlns:a16="http://schemas.microsoft.com/office/drawing/2014/main" id="{C74EF128-EC7C-082E-40F2-9C002BDFC434}"/>
              </a:ext>
            </a:extLst>
          </p:cNvPr>
          <p:cNvSpPr>
            <a:spLocks noChangeArrowheads="1"/>
          </p:cNvSpPr>
          <p:nvPr/>
        </p:nvSpPr>
        <p:spPr bwMode="auto">
          <a:xfrm>
            <a:off x="357188" y="5500688"/>
            <a:ext cx="84296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The external wall projects in an adult on the external surface of the skull behind and slightly above the external auditory opening, in the form of a square measuring 1x1cm</a:t>
            </a:r>
            <a:endParaRPr lang="en-US" altLang="en-US" sz="1800" b="1">
              <a:latin typeface="Comic Sans MS" panose="030F0702030302020204" pitchFamily="66" charset="0"/>
            </a:endParaRPr>
          </a:p>
        </p:txBody>
      </p:sp>
      <p:sp>
        <p:nvSpPr>
          <p:cNvPr id="64518" name="Rectangle 9">
            <a:extLst>
              <a:ext uri="{FF2B5EF4-FFF2-40B4-BE49-F238E27FC236}">
                <a16:creationId xmlns:a16="http://schemas.microsoft.com/office/drawing/2014/main" id="{C250D3DA-8796-339F-82C7-68D7D2435CF5}"/>
              </a:ext>
            </a:extLst>
          </p:cNvPr>
          <p:cNvSpPr>
            <a:spLocks noChangeArrowheads="1"/>
          </p:cNvSpPr>
          <p:nvPr/>
        </p:nvSpPr>
        <p:spPr bwMode="auto">
          <a:xfrm>
            <a:off x="357188" y="4286250"/>
            <a:ext cx="8429625" cy="1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Medial wall is in relation with cerebellum</a:t>
            </a:r>
            <a:endParaRPr lang="sr-Cyrl-CS" altLang="en-US" sz="1800" b="1">
              <a:latin typeface="Comic Sans MS" panose="030F0702030302020204" pitchFamily="66" charset="0"/>
            </a:endParaRPr>
          </a:p>
          <a:p>
            <a:pPr eaLnBrk="1" hangingPunct="1">
              <a:lnSpc>
                <a:spcPct val="90000"/>
              </a:lnSpc>
            </a:pP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Inferior wall is in relation with mastoid cells</a:t>
            </a:r>
            <a:r>
              <a:rPr lang="sr-Cyrl-CS" altLang="en-US" sz="1800" b="1">
                <a:latin typeface="Comic Sans MS" panose="030F0702030302020204" pitchFamily="66" charset="0"/>
              </a:rPr>
              <a:t> (</a:t>
            </a:r>
            <a:r>
              <a:rPr lang="en-GB" altLang="en-US" sz="1800" b="1">
                <a:latin typeface="Comic Sans MS" panose="030F0702030302020204" pitchFamily="66" charset="0"/>
              </a:rPr>
              <a:t>stagnation of secretions, pus during infection of middle ear</a:t>
            </a:r>
            <a:r>
              <a:rPr lang="sr-Cyrl-CS" altLang="en-US" sz="1800" b="1">
                <a:latin typeface="Comic Sans MS" panose="030F0702030302020204" pitchFamily="66" charset="0"/>
              </a:rPr>
              <a:t>!!!)</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064FFAA2-67AF-7D89-B3AB-1D98F78F7EB0}"/>
              </a:ext>
            </a:extLst>
          </p:cNvPr>
          <p:cNvSpPr txBox="1">
            <a:spLocks noRot="1" noChangeArrowheads="1"/>
          </p:cNvSpPr>
          <p:nvPr/>
        </p:nvSpPr>
        <p:spPr bwMode="auto">
          <a:xfrm>
            <a:off x="1403350" y="214313"/>
            <a:ext cx="6337300"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sr-Cyrl-CS" altLang="en-US" sz="2800" b="1" dirty="0">
                <a:solidFill>
                  <a:srgbClr val="FF8D3E"/>
                </a:solidFill>
                <a:effectLst>
                  <a:outerShdw blurRad="38100" dist="38100" dir="2700000" algn="tl">
                    <a:srgbClr val="000000"/>
                  </a:outerShdw>
                </a:effectLst>
                <a:latin typeface="Comic Sans MS" panose="030F0702030302020204" pitchFamily="66" charset="0"/>
              </a:rPr>
              <a:t>С</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ellulae</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mastoideae</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(Mastoid cells) </a:t>
            </a:r>
          </a:p>
        </p:txBody>
      </p:sp>
      <p:pic>
        <p:nvPicPr>
          <p:cNvPr id="65539" name="Picture 3">
            <a:extLst>
              <a:ext uri="{FF2B5EF4-FFF2-40B4-BE49-F238E27FC236}">
                <a16:creationId xmlns:a16="http://schemas.microsoft.com/office/drawing/2014/main" id="{505AA8C2-FC77-26F6-2514-2FA1E97E74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310" t="17305" r="28915" b="29771"/>
          <a:stretch>
            <a:fillRect/>
          </a:stretch>
        </p:blipFill>
        <p:spPr bwMode="auto">
          <a:xfrm>
            <a:off x="5000625" y="3571875"/>
            <a:ext cx="3706813"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3">
            <a:extLst>
              <a:ext uri="{FF2B5EF4-FFF2-40B4-BE49-F238E27FC236}">
                <a16:creationId xmlns:a16="http://schemas.microsoft.com/office/drawing/2014/main" id="{DAE3E42C-3196-A463-8028-EAB514A80478}"/>
              </a:ext>
            </a:extLst>
          </p:cNvPr>
          <p:cNvSpPr txBox="1">
            <a:spLocks noChangeArrowheads="1"/>
          </p:cNvSpPr>
          <p:nvPr/>
        </p:nvSpPr>
        <p:spPr bwMode="auto">
          <a:xfrm>
            <a:off x="323850" y="1500188"/>
            <a:ext cx="8820150"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Mastoid cells are bone cavities that radiate from the antrum to the surrounding parts of the temporal bone</a:t>
            </a:r>
          </a:p>
          <a:p>
            <a:pPr eaLnBrk="1" hangingPunct="1">
              <a:lnSpc>
                <a:spcPct val="90000"/>
              </a:lnSpc>
            </a:pP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Topographically they are divided into: anterior</a:t>
            </a:r>
            <a:r>
              <a:rPr lang="sr-Cyrl-CS" altLang="en-US" sz="1800" b="1">
                <a:latin typeface="Comic Sans MS" panose="030F0702030302020204" pitchFamily="66" charset="0"/>
              </a:rPr>
              <a:t>, </a:t>
            </a:r>
            <a:r>
              <a:rPr lang="en-GB" altLang="en-US" sz="1800" b="1">
                <a:latin typeface="Comic Sans MS" panose="030F0702030302020204" pitchFamily="66" charset="0"/>
              </a:rPr>
              <a:t>posterior</a:t>
            </a:r>
            <a:r>
              <a:rPr lang="sr-Cyrl-CS" altLang="en-US" sz="1800" b="1">
                <a:latin typeface="Comic Sans MS" panose="030F0702030302020204" pitchFamily="66" charset="0"/>
              </a:rPr>
              <a:t>, </a:t>
            </a:r>
            <a:r>
              <a:rPr lang="en-GB" altLang="en-US" sz="1800" b="1">
                <a:latin typeface="Comic Sans MS" panose="030F0702030302020204" pitchFamily="66" charset="0"/>
              </a:rPr>
              <a:t>superior</a:t>
            </a:r>
            <a:r>
              <a:rPr lang="sr-Cyrl-CS" altLang="en-US" sz="1800" b="1">
                <a:latin typeface="Comic Sans MS" panose="030F0702030302020204" pitchFamily="66" charset="0"/>
              </a:rPr>
              <a:t>, </a:t>
            </a:r>
            <a:r>
              <a:rPr lang="en-GB" altLang="en-US" sz="1800" b="1">
                <a:latin typeface="Comic Sans MS" panose="030F0702030302020204" pitchFamily="66" charset="0"/>
              </a:rPr>
              <a:t>inferior</a:t>
            </a:r>
            <a:r>
              <a:rPr lang="sr-Cyrl-CS" altLang="en-US" sz="1800" b="1">
                <a:latin typeface="Comic Sans MS" panose="030F0702030302020204" pitchFamily="66" charset="0"/>
              </a:rPr>
              <a:t>, </a:t>
            </a:r>
            <a:r>
              <a:rPr lang="en-GB" altLang="en-US" sz="1800" b="1">
                <a:latin typeface="Comic Sans MS" panose="030F0702030302020204" pitchFamily="66" charset="0"/>
              </a:rPr>
              <a:t>medial</a:t>
            </a:r>
            <a:r>
              <a:rPr lang="sr-Cyrl-CS" altLang="en-US" sz="1800" b="1">
                <a:latin typeface="Comic Sans MS" panose="030F0702030302020204" pitchFamily="66" charset="0"/>
              </a:rPr>
              <a:t> </a:t>
            </a:r>
            <a:r>
              <a:rPr lang="en-GB" altLang="en-US" sz="1800" b="1">
                <a:latin typeface="Comic Sans MS" panose="030F0702030302020204" pitchFamily="66" charset="0"/>
              </a:rPr>
              <a:t>and lateral</a:t>
            </a:r>
            <a:endParaRPr lang="en-US" altLang="en-US" sz="1800" b="1">
              <a:latin typeface="Comic Sans MS" panose="030F0702030302020204" pitchFamily="66"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a:extLst>
              <a:ext uri="{FF2B5EF4-FFF2-40B4-BE49-F238E27FC236}">
                <a16:creationId xmlns:a16="http://schemas.microsoft.com/office/drawing/2014/main" id="{C66025D9-7926-E880-8FDF-57A092C676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883" t="26445" r="16211" b="19377"/>
          <a:stretch>
            <a:fillRect/>
          </a:stretch>
        </p:blipFill>
        <p:spPr bwMode="auto">
          <a:xfrm>
            <a:off x="539750" y="673100"/>
            <a:ext cx="8215313" cy="516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extBox 1">
            <a:extLst>
              <a:ext uri="{FF2B5EF4-FFF2-40B4-BE49-F238E27FC236}">
                <a16:creationId xmlns:a16="http://schemas.microsoft.com/office/drawing/2014/main" id="{66F5B7BD-0361-1A71-50CD-9A062D37ED70}"/>
              </a:ext>
            </a:extLst>
          </p:cNvPr>
          <p:cNvSpPr txBox="1">
            <a:spLocks noChangeArrowheads="1"/>
          </p:cNvSpPr>
          <p:nvPr/>
        </p:nvSpPr>
        <p:spPr bwMode="auto">
          <a:xfrm>
            <a:off x="755650" y="5084763"/>
            <a:ext cx="20875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400"/>
              <a:t>Projection of aditus ad antrum</a:t>
            </a:r>
          </a:p>
        </p:txBody>
      </p:sp>
      <p:sp>
        <p:nvSpPr>
          <p:cNvPr id="66564" name="TextBox 2">
            <a:extLst>
              <a:ext uri="{FF2B5EF4-FFF2-40B4-BE49-F238E27FC236}">
                <a16:creationId xmlns:a16="http://schemas.microsoft.com/office/drawing/2014/main" id="{9826F866-B64A-C79A-D371-920D2C5F69D2}"/>
              </a:ext>
            </a:extLst>
          </p:cNvPr>
          <p:cNvSpPr txBox="1">
            <a:spLocks noChangeArrowheads="1"/>
          </p:cNvSpPr>
          <p:nvPr/>
        </p:nvSpPr>
        <p:spPr bwMode="auto">
          <a:xfrm>
            <a:off x="3348038" y="5084763"/>
            <a:ext cx="2087562"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400"/>
              <a:t>Projection of antrum</a:t>
            </a:r>
            <a:br>
              <a:rPr lang="en-GB" altLang="en-US" sz="1400"/>
            </a:br>
            <a:r>
              <a:rPr lang="en-GB" altLang="en-US" sz="1400"/>
              <a:t>mastoideum</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4CE54F2E-B5B2-0798-EBD9-5CF3E2F83705}"/>
              </a:ext>
            </a:extLst>
          </p:cNvPr>
          <p:cNvSpPr txBox="1">
            <a:spLocks noRot="1" noChangeArrowheads="1"/>
          </p:cNvSpPr>
          <p:nvPr/>
        </p:nvSpPr>
        <p:spPr bwMode="auto">
          <a:xfrm>
            <a:off x="714375" y="357188"/>
            <a:ext cx="7786688" cy="500062"/>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Pharyngotympanic tube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(tuba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auditiva</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67587" name="Picture 3">
            <a:extLst>
              <a:ext uri="{FF2B5EF4-FFF2-40B4-BE49-F238E27FC236}">
                <a16:creationId xmlns:a16="http://schemas.microsoft.com/office/drawing/2014/main" id="{3FAEB71E-C17F-7901-3807-BF2EF9EEDB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682" t="20235" r="26436" b="28172"/>
          <a:stretch>
            <a:fillRect/>
          </a:stretch>
        </p:blipFill>
        <p:spPr bwMode="auto">
          <a:xfrm>
            <a:off x="5616575" y="3511550"/>
            <a:ext cx="3492500"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Rectangle 3">
            <a:extLst>
              <a:ext uri="{FF2B5EF4-FFF2-40B4-BE49-F238E27FC236}">
                <a16:creationId xmlns:a16="http://schemas.microsoft.com/office/drawing/2014/main" id="{A0E06DBB-0DDC-BFA0-805E-C39818C798B5}"/>
              </a:ext>
            </a:extLst>
          </p:cNvPr>
          <p:cNvSpPr txBox="1">
            <a:spLocks noChangeArrowheads="1"/>
          </p:cNvSpPr>
          <p:nvPr/>
        </p:nvSpPr>
        <p:spPr bwMode="auto">
          <a:xfrm>
            <a:off x="177800" y="877888"/>
            <a:ext cx="8786813"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A bony-cartilaginous canal, lined with mucous membrane, extends from the anterior wall of the tympanic cavity to the upper or nasal part of the pharynx (nasopharynx)</a:t>
            </a:r>
            <a:br>
              <a:rPr lang="en-GB" altLang="en-US" sz="1800" b="1">
                <a:latin typeface="Comic Sans MS" panose="030F0702030302020204" pitchFamily="66" charset="0"/>
              </a:rPr>
            </a:br>
            <a:endParaRPr lang="sr-Cyrl-CS" altLang="en-US" sz="9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It serves as a path through which air comes from the pharynx into the tympanic cavity, in order to equalize the pressure acting on the outer and inner sides of the tympanic membrane, allowing free movement of the tympanic membrane</a:t>
            </a:r>
            <a:br>
              <a:rPr lang="en-GB" altLang="en-US" sz="1800" b="1">
                <a:latin typeface="Comic Sans MS" panose="030F0702030302020204" pitchFamily="66" charset="0"/>
              </a:rPr>
            </a:br>
            <a:endParaRPr lang="sr-Cyrl-CS" altLang="en-US" sz="9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Length:</a:t>
            </a:r>
            <a:r>
              <a:rPr lang="sr-Cyrl-CS" altLang="en-US" sz="1800" b="1">
                <a:latin typeface="Comic Sans MS" panose="030F0702030302020204" pitchFamily="66" charset="0"/>
              </a:rPr>
              <a:t> 36 </a:t>
            </a:r>
            <a:r>
              <a:rPr lang="en-GB" altLang="en-US" sz="1800" b="1">
                <a:latin typeface="Comic Sans MS" panose="030F0702030302020204" pitchFamily="66" charset="0"/>
              </a:rPr>
              <a:t>mm</a:t>
            </a:r>
            <a:r>
              <a:rPr lang="sr-Cyrl-CS" altLang="en-US" sz="1800" b="1">
                <a:latin typeface="Comic Sans MS" panose="030F0702030302020204" pitchFamily="66" charset="0"/>
              </a:rPr>
              <a:t>; </a:t>
            </a:r>
            <a:r>
              <a:rPr lang="en-GB" altLang="en-US" sz="1800" b="1">
                <a:latin typeface="Comic Sans MS" panose="030F0702030302020204" pitchFamily="66" charset="0"/>
              </a:rPr>
              <a:t>Wider at the ends, narrowed at the junction of the outer 1/3 and inner 2/3 (isthmus tubae auditorivae)</a:t>
            </a:r>
            <a:endParaRPr lang="sr-Cyrl-CS" altLang="en-US" sz="1800" b="1">
              <a:latin typeface="Comic Sans MS" panose="030F0702030302020204" pitchFamily="66" charset="0"/>
            </a:endParaRPr>
          </a:p>
          <a:p>
            <a:pPr eaLnBrk="1" hangingPunct="1">
              <a:lnSpc>
                <a:spcPct val="90000"/>
              </a:lnSpc>
            </a:pPr>
            <a:endParaRPr lang="en-US" altLang="en-US" sz="1800" b="1">
              <a:latin typeface="Comic Sans MS" panose="030F0702030302020204" pitchFamily="66" charset="0"/>
            </a:endParaRPr>
          </a:p>
          <a:p>
            <a:pPr eaLnBrk="1" hangingPunct="1">
              <a:lnSpc>
                <a:spcPct val="90000"/>
              </a:lnSpc>
            </a:pPr>
            <a:endParaRPr lang="sr-Cyrl-CS" altLang="en-US" sz="1800" b="1">
              <a:latin typeface="Comic Sans MS" panose="030F0702030302020204" pitchFamily="66" charset="0"/>
            </a:endParaRPr>
          </a:p>
          <a:p>
            <a:pPr eaLnBrk="1" hangingPunct="1">
              <a:lnSpc>
                <a:spcPct val="90000"/>
              </a:lnSpc>
            </a:pPr>
            <a:endParaRPr lang="sr-Cyrl-CS" altLang="en-US" sz="1800" b="1">
              <a:latin typeface="Comic Sans MS" panose="030F0702030302020204" pitchFamily="66" charset="0"/>
            </a:endParaRPr>
          </a:p>
          <a:p>
            <a:pPr eaLnBrk="1" hangingPunct="1">
              <a:lnSpc>
                <a:spcPct val="90000"/>
              </a:lnSpc>
            </a:pPr>
            <a:endParaRPr lang="en-US" altLang="en-US" sz="1800" b="1">
              <a:latin typeface="Comic Sans MS" panose="030F0702030302020204" pitchFamily="66" charset="0"/>
            </a:endParaRPr>
          </a:p>
        </p:txBody>
      </p:sp>
      <p:sp>
        <p:nvSpPr>
          <p:cNvPr id="67589" name="Rectangle 3">
            <a:extLst>
              <a:ext uri="{FF2B5EF4-FFF2-40B4-BE49-F238E27FC236}">
                <a16:creationId xmlns:a16="http://schemas.microsoft.com/office/drawing/2014/main" id="{8B34B6CF-5448-AF37-D987-65AA85B747DB}"/>
              </a:ext>
            </a:extLst>
          </p:cNvPr>
          <p:cNvSpPr txBox="1">
            <a:spLocks noChangeArrowheads="1"/>
          </p:cNvSpPr>
          <p:nvPr/>
        </p:nvSpPr>
        <p:spPr bwMode="auto">
          <a:xfrm>
            <a:off x="34925" y="3789363"/>
            <a:ext cx="7129463" cy="2928937"/>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GB" altLang="en-US" sz="1800" b="1" u="sng" dirty="0">
                <a:latin typeface="Comic Sans MS" panose="030F0702030302020204" pitchFamily="66" charset="0"/>
              </a:rPr>
              <a:t>Posterior - Lateral opening</a:t>
            </a:r>
            <a:r>
              <a:rPr lang="sr-Cyrl-CS" altLang="en-US" sz="1800" b="1" dirty="0">
                <a:latin typeface="Comic Sans MS" panose="030F0702030302020204" pitchFamily="66" charset="0"/>
              </a:rPr>
              <a:t>: </a:t>
            </a:r>
            <a:br>
              <a:rPr lang="en-GB" altLang="en-US" sz="1800" b="1" dirty="0">
                <a:latin typeface="Comic Sans MS" panose="030F0702030302020204" pitchFamily="66" charset="0"/>
              </a:rPr>
            </a:br>
            <a:r>
              <a:rPr lang="en-US" altLang="en-US" sz="1800" b="1" dirty="0">
                <a:latin typeface="Comic Sans MS" panose="030F0702030302020204" pitchFamily="66" charset="0"/>
              </a:rPr>
              <a:t>Tympanic opening (ostium tympanicum)</a:t>
            </a:r>
            <a:br>
              <a:rPr lang="en-US" altLang="en-US" sz="1800" b="1" dirty="0">
                <a:latin typeface="Comic Sans MS" panose="030F0702030302020204" pitchFamily="66" charset="0"/>
              </a:rPr>
            </a:br>
            <a:r>
              <a:rPr lang="en-US" altLang="en-US" sz="1800" b="1" dirty="0">
                <a:latin typeface="Comic Sans MS" panose="030F0702030302020204" pitchFamily="66" charset="0"/>
              </a:rPr>
              <a:t>on anterior wall of tympanic cavity</a:t>
            </a:r>
            <a:endParaRPr lang="sr-Cyrl-CS" altLang="en-US" sz="1800" b="1" dirty="0">
              <a:latin typeface="Comic Sans MS" panose="030F0702030302020204" pitchFamily="66" charset="0"/>
            </a:endParaRPr>
          </a:p>
          <a:p>
            <a:pPr eaLnBrk="1" hangingPunct="1">
              <a:lnSpc>
                <a:spcPct val="90000"/>
              </a:lnSpc>
              <a:defRPr/>
            </a:pPr>
            <a:endParaRPr lang="sr-Cyrl-CS" altLang="en-US" sz="900" b="1" dirty="0">
              <a:latin typeface="Comic Sans MS" panose="030F0702030302020204" pitchFamily="66" charset="0"/>
            </a:endParaRPr>
          </a:p>
          <a:p>
            <a:pPr eaLnBrk="1" hangingPunct="1">
              <a:lnSpc>
                <a:spcPct val="90000"/>
              </a:lnSpc>
              <a:defRPr/>
            </a:pPr>
            <a:r>
              <a:rPr lang="en-GB" altLang="en-US" sz="1800" b="1" dirty="0">
                <a:latin typeface="Comic Sans MS" panose="030F0702030302020204" pitchFamily="66" charset="0"/>
              </a:rPr>
              <a:t>Anterior-medial opening</a:t>
            </a:r>
            <a:r>
              <a:rPr lang="sr-Cyrl-CS" altLang="en-US" sz="1800" b="1" dirty="0">
                <a:latin typeface="Comic Sans MS" panose="030F0702030302020204" pitchFamily="66" charset="0"/>
              </a:rPr>
              <a:t>:</a:t>
            </a:r>
            <a:r>
              <a:rPr lang="en-US" altLang="en-US" sz="1800" b="1"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Pharyngeal opening (ostium </a:t>
            </a:r>
            <a:r>
              <a:rPr lang="en-US" altLang="en-US" sz="1800" b="1" dirty="0" err="1">
                <a:latin typeface="Comic Sans MS" panose="030F0702030302020204" pitchFamily="66" charset="0"/>
              </a:rPr>
              <a:t>pharyngeum</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b="1" dirty="0">
                <a:latin typeface="Comic Sans MS" panose="030F0702030302020204" pitchFamily="66" charset="0"/>
              </a:rPr>
              <a:t>on lateral walls of nasopharynx</a:t>
            </a:r>
          </a:p>
          <a:p>
            <a:pPr marL="0" indent="0" eaLnBrk="1" hangingPunct="1">
              <a:lnSpc>
                <a:spcPct val="90000"/>
              </a:lnSpc>
              <a:buFont typeface="Wingdings 2" panose="05020102010507070707" pitchFamily="18" charset="2"/>
              <a:buNone/>
              <a:defRPr/>
            </a:pPr>
            <a:endParaRPr lang="sr-Cyrl-CS" altLang="en-US" sz="900" b="1" dirty="0">
              <a:latin typeface="Comic Sans MS" panose="030F0702030302020204" pitchFamily="66" charset="0"/>
            </a:endParaRPr>
          </a:p>
          <a:p>
            <a:pPr eaLnBrk="1" hangingPunct="1">
              <a:lnSpc>
                <a:spcPct val="90000"/>
              </a:lnSpc>
              <a:defRPr/>
            </a:pPr>
            <a:r>
              <a:rPr lang="en-GB" altLang="en-US" sz="1800" b="1" dirty="0" err="1">
                <a:latin typeface="Comic Sans MS" panose="030F0702030302020204" pitchFamily="66" charset="0"/>
              </a:rPr>
              <a:t>Postero</a:t>
            </a:r>
            <a:r>
              <a:rPr lang="en-GB" altLang="en-US" sz="1800" b="1" dirty="0">
                <a:latin typeface="Comic Sans MS" panose="030F0702030302020204" pitchFamily="66" charset="0"/>
              </a:rPr>
              <a:t>-lateral</a:t>
            </a:r>
            <a:r>
              <a:rPr lang="sr-Cyrl-CS" altLang="en-US" sz="1800" b="1" dirty="0">
                <a:latin typeface="Comic Sans MS" panose="030F0702030302020204" pitchFamily="66" charset="0"/>
              </a:rPr>
              <a:t> 1/3 – </a:t>
            </a:r>
            <a:r>
              <a:rPr lang="en-GB" altLang="en-US" sz="1800" b="1" dirty="0">
                <a:latin typeface="Comic Sans MS" panose="030F0702030302020204" pitchFamily="66" charset="0"/>
              </a:rPr>
              <a:t>bony part (</a:t>
            </a:r>
            <a:r>
              <a:rPr lang="en-US" altLang="en-US" sz="1800" b="1" dirty="0">
                <a:latin typeface="Comic Sans MS" panose="030F0702030302020204" pitchFamily="66" charset="0"/>
              </a:rPr>
              <a:t>pars </a:t>
            </a:r>
            <a:r>
              <a:rPr lang="en-US" altLang="en-US" sz="1800" b="1" dirty="0" err="1">
                <a:latin typeface="Comic Sans MS" panose="030F0702030302020204" pitchFamily="66" charset="0"/>
              </a:rPr>
              <a:t>ossea</a:t>
            </a:r>
            <a:r>
              <a:rPr lang="en-US" altLang="en-US" sz="1800" b="1" dirty="0">
                <a:latin typeface="Comic Sans MS" panose="030F0702030302020204" pitchFamily="66" charset="0"/>
              </a:rPr>
              <a:t>)</a:t>
            </a:r>
            <a:endParaRPr lang="sr-Cyrl-CS" altLang="en-US" sz="1800" b="1" dirty="0">
              <a:latin typeface="Comic Sans MS" panose="030F0702030302020204" pitchFamily="66" charset="0"/>
            </a:endParaRPr>
          </a:p>
          <a:p>
            <a:pPr eaLnBrk="1" hangingPunct="1">
              <a:lnSpc>
                <a:spcPct val="90000"/>
              </a:lnSpc>
              <a:defRPr/>
            </a:pPr>
            <a:endParaRPr lang="sr-Cyrl-CS" altLang="en-US" sz="900" b="1" dirty="0">
              <a:latin typeface="Comic Sans MS" panose="030F0702030302020204" pitchFamily="66" charset="0"/>
            </a:endParaRPr>
          </a:p>
          <a:p>
            <a:pPr eaLnBrk="1" hangingPunct="1">
              <a:lnSpc>
                <a:spcPct val="90000"/>
              </a:lnSpc>
              <a:defRPr/>
            </a:pPr>
            <a:r>
              <a:rPr lang="en-GB" altLang="en-US" sz="1800" b="1" dirty="0">
                <a:latin typeface="Comic Sans MS" panose="030F0702030302020204" pitchFamily="66" charset="0"/>
              </a:rPr>
              <a:t>Antero-medial</a:t>
            </a:r>
            <a:r>
              <a:rPr lang="sr-Cyrl-CS" altLang="en-US" sz="1800" b="1" dirty="0">
                <a:latin typeface="Comic Sans MS" panose="030F0702030302020204" pitchFamily="66" charset="0"/>
              </a:rPr>
              <a:t> 2/3 – </a:t>
            </a:r>
            <a:r>
              <a:rPr lang="en-GB" altLang="en-US" sz="1800" b="1" dirty="0">
                <a:latin typeface="Comic Sans MS" panose="030F0702030302020204" pitchFamily="66" charset="0"/>
              </a:rPr>
              <a:t>cartilaginous part (</a:t>
            </a:r>
            <a:r>
              <a:rPr lang="en-US" altLang="en-US" sz="1800" b="1" dirty="0">
                <a:latin typeface="Comic Sans MS" panose="030F0702030302020204" pitchFamily="66" charset="0"/>
              </a:rPr>
              <a:t>pars </a:t>
            </a:r>
            <a:r>
              <a:rPr lang="en-US" altLang="en-US" sz="1800" b="1" dirty="0" err="1">
                <a:latin typeface="Comic Sans MS" panose="030F0702030302020204" pitchFamily="66" charset="0"/>
              </a:rPr>
              <a:t>cartilaginea</a:t>
            </a:r>
            <a:r>
              <a:rPr lang="en-US" altLang="en-US" sz="1800" b="1" dirty="0">
                <a:latin typeface="Comic Sans MS" panose="030F0702030302020204" pitchFamily="66" charset="0"/>
              </a:rPr>
              <a:t>)</a:t>
            </a:r>
            <a:endParaRPr lang="sr-Cyrl-CS" altLang="en-US" sz="1800" b="1" dirty="0">
              <a:latin typeface="Comic Sans MS" panose="030F0702030302020204" pitchFamily="66" charset="0"/>
            </a:endParaRPr>
          </a:p>
          <a:p>
            <a:pPr eaLnBrk="1" hangingPunct="1">
              <a:lnSpc>
                <a:spcPct val="90000"/>
              </a:lnSpc>
              <a:defRPr/>
            </a:pPr>
            <a:endParaRPr lang="en-US" altLang="en-US" sz="1800" b="1" dirty="0">
              <a:latin typeface="Comic Sans MS" panose="030F0702030302020204" pitchFamily="66"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1">
            <a:extLst>
              <a:ext uri="{FF2B5EF4-FFF2-40B4-BE49-F238E27FC236}">
                <a16:creationId xmlns:a16="http://schemas.microsoft.com/office/drawing/2014/main" id="{F0B90C51-8DB1-1A34-4FA4-DAD2AB29F8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600" y="952500"/>
            <a:ext cx="4071938" cy="279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Rectangle 2">
            <a:extLst>
              <a:ext uri="{FF2B5EF4-FFF2-40B4-BE49-F238E27FC236}">
                <a16:creationId xmlns:a16="http://schemas.microsoft.com/office/drawing/2014/main" id="{D4B53E2B-459D-1F24-69EE-945AA148CE80}"/>
              </a:ext>
            </a:extLst>
          </p:cNvPr>
          <p:cNvSpPr txBox="1">
            <a:spLocks noRot="1" noChangeArrowheads="1"/>
          </p:cNvSpPr>
          <p:nvPr/>
        </p:nvSpPr>
        <p:spPr bwMode="auto">
          <a:xfrm>
            <a:off x="900113" y="122238"/>
            <a:ext cx="7786687"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Pharyngotympanic tube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(tuba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auditiva</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68612" name="Picture 4">
            <a:extLst>
              <a:ext uri="{FF2B5EF4-FFF2-40B4-BE49-F238E27FC236}">
                <a16:creationId xmlns:a16="http://schemas.microsoft.com/office/drawing/2014/main" id="{39BA7CEC-959D-D948-1BEF-95C1F2B973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637" t="12297" r="6592" b="30156"/>
          <a:stretch>
            <a:fillRect/>
          </a:stretch>
        </p:blipFill>
        <p:spPr bwMode="auto">
          <a:xfrm>
            <a:off x="4249738" y="800100"/>
            <a:ext cx="4519612"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3" name="Rectangle 3">
            <a:extLst>
              <a:ext uri="{FF2B5EF4-FFF2-40B4-BE49-F238E27FC236}">
                <a16:creationId xmlns:a16="http://schemas.microsoft.com/office/drawing/2014/main" id="{A1697C18-A8A9-1D15-DB4D-BC37EF35F775}"/>
              </a:ext>
            </a:extLst>
          </p:cNvPr>
          <p:cNvSpPr txBox="1">
            <a:spLocks noChangeArrowheads="1"/>
          </p:cNvSpPr>
          <p:nvPr/>
        </p:nvSpPr>
        <p:spPr bwMode="auto">
          <a:xfrm>
            <a:off x="220663" y="4049713"/>
            <a:ext cx="8923337"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Three-sided prismatic, located in the pyramid of the temporal bone; </a:t>
            </a:r>
            <a:br>
              <a:rPr lang="en-GB" altLang="en-US" sz="1800" b="1">
                <a:latin typeface="Comic Sans MS" panose="030F0702030302020204" pitchFamily="66" charset="0"/>
              </a:rPr>
            </a:br>
            <a:r>
              <a:rPr lang="en-GB" altLang="en-US" sz="1800" b="1">
                <a:latin typeface="Comic Sans MS" panose="030F0702030302020204" pitchFamily="66" charset="0"/>
              </a:rPr>
              <a:t>length: 12 mm</a:t>
            </a:r>
          </a:p>
          <a:p>
            <a:pPr eaLnBrk="1" hangingPunct="1">
              <a:lnSpc>
                <a:spcPct val="90000"/>
              </a:lnSpc>
            </a:pPr>
            <a:r>
              <a:rPr lang="en-GB" altLang="en-US" sz="1800" b="1">
                <a:latin typeface="Comic Sans MS" panose="030F0702030302020204" pitchFamily="66" charset="0"/>
              </a:rPr>
              <a:t>It is located below the canal of the m. tensor tympani and lateral to the carotid canal</a:t>
            </a: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Superior wall</a:t>
            </a:r>
            <a:r>
              <a:rPr lang="sr-Cyrl-CS" altLang="en-US" sz="1800" b="1">
                <a:latin typeface="Comic Sans MS" panose="030F0702030302020204" pitchFamily="66" charset="0"/>
              </a:rPr>
              <a:t>: </a:t>
            </a:r>
            <a:r>
              <a:rPr lang="en-US" altLang="en-US" sz="1800" b="1">
                <a:latin typeface="Comic Sans MS" panose="030F0702030302020204" pitchFamily="66" charset="0"/>
              </a:rPr>
              <a:t>septum canalis musculotubarius that separates it from </a:t>
            </a:r>
            <a:br>
              <a:rPr lang="en-US" altLang="en-US" sz="1800" b="1">
                <a:latin typeface="Comic Sans MS" panose="030F0702030302020204" pitchFamily="66" charset="0"/>
              </a:rPr>
            </a:br>
            <a:r>
              <a:rPr lang="en-US" altLang="en-US" sz="1800" b="1">
                <a:latin typeface="Comic Sans MS" panose="030F0702030302020204" pitchFamily="66" charset="0"/>
              </a:rPr>
              <a:t>m. tensor tympani</a:t>
            </a:r>
          </a:p>
          <a:p>
            <a:pPr eaLnBrk="1" hangingPunct="1">
              <a:lnSpc>
                <a:spcPct val="90000"/>
              </a:lnSpc>
            </a:pPr>
            <a:r>
              <a:rPr lang="en-GB" altLang="en-US" sz="1800" b="1">
                <a:latin typeface="Comic Sans MS" panose="030F0702030302020204" pitchFamily="66" charset="0"/>
              </a:rPr>
              <a:t>Medial wall</a:t>
            </a:r>
            <a:r>
              <a:rPr lang="sr-Cyrl-CS" altLang="en-US" sz="1800" b="1">
                <a:latin typeface="Comic Sans MS" panose="030F0702030302020204" pitchFamily="66" charset="0"/>
              </a:rPr>
              <a:t>: </a:t>
            </a:r>
            <a:r>
              <a:rPr lang="en-US" altLang="en-US" sz="1800" b="1">
                <a:latin typeface="Comic Sans MS" panose="030F0702030302020204" pitchFamily="66" charset="0"/>
              </a:rPr>
              <a:t>semicanalis tubae </a:t>
            </a:r>
            <a:r>
              <a:rPr lang="en-GB" altLang="en-US" sz="1800" b="1">
                <a:latin typeface="Comic Sans MS" panose="030F0702030302020204" pitchFamily="66" charset="0"/>
              </a:rPr>
              <a:t>on anterior-inferior surface of petrous part of temporal bone</a:t>
            </a: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Lateral wall</a:t>
            </a:r>
            <a:r>
              <a:rPr lang="sr-Cyrl-CS" altLang="en-US" sz="1800" b="1">
                <a:latin typeface="Comic Sans MS" panose="030F0702030302020204" pitchFamily="66" charset="0"/>
              </a:rPr>
              <a:t>: </a:t>
            </a:r>
            <a:r>
              <a:rPr lang="en-US" altLang="en-US" sz="1800" b="1">
                <a:latin typeface="Comic Sans MS" panose="030F0702030302020204" pitchFamily="66" charset="0"/>
              </a:rPr>
              <a:t>processus tubarius of tympanic part of</a:t>
            </a:r>
            <a:r>
              <a:rPr lang="sr-Cyrl-CS" altLang="en-US" sz="1800" b="1">
                <a:latin typeface="Comic Sans MS" panose="030F0702030302020204" pitchFamily="66" charset="0"/>
              </a:rPr>
              <a:t> </a:t>
            </a:r>
            <a:r>
              <a:rPr lang="en-GB" altLang="en-US" sz="1800" b="1">
                <a:latin typeface="Comic Sans MS" panose="030F0702030302020204" pitchFamily="66" charset="0"/>
              </a:rPr>
              <a:t>temporal bone</a:t>
            </a:r>
            <a:endParaRPr lang="en-US" altLang="en-US" sz="1800" b="1">
              <a:latin typeface="Comic Sans MS" panose="030F0702030302020204" pitchFamily="66" charset="0"/>
            </a:endParaRPr>
          </a:p>
        </p:txBody>
      </p:sp>
      <p:sp>
        <p:nvSpPr>
          <p:cNvPr id="68614" name="Rectangle 3">
            <a:extLst>
              <a:ext uri="{FF2B5EF4-FFF2-40B4-BE49-F238E27FC236}">
                <a16:creationId xmlns:a16="http://schemas.microsoft.com/office/drawing/2014/main" id="{D898C929-3FF4-7FDF-C4CC-1926CC7E289D}"/>
              </a:ext>
            </a:extLst>
          </p:cNvPr>
          <p:cNvSpPr txBox="1">
            <a:spLocks noChangeArrowheads="1"/>
          </p:cNvSpPr>
          <p:nvPr/>
        </p:nvSpPr>
        <p:spPr bwMode="auto">
          <a:xfrm>
            <a:off x="2916238" y="3514725"/>
            <a:ext cx="3967162"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2400" b="1">
                <a:latin typeface="Comic Sans MS" panose="030F0702030302020204" pitchFamily="66" charset="0"/>
              </a:rPr>
              <a:t>Bony part (</a:t>
            </a:r>
            <a:r>
              <a:rPr lang="sr-Latn-CS" altLang="en-US" sz="2400" b="1">
                <a:latin typeface="Comic Sans MS" panose="030F0702030302020204" pitchFamily="66" charset="0"/>
              </a:rPr>
              <a:t>Pars osea</a:t>
            </a:r>
            <a:r>
              <a:rPr lang="en-GB" altLang="en-US" sz="2400" b="1">
                <a:latin typeface="Comic Sans MS" panose="030F0702030302020204" pitchFamily="66" charset="0"/>
              </a:rPr>
              <a:t>)</a:t>
            </a:r>
            <a:endParaRPr lang="sr-Latn-CS" altLang="en-US" sz="2400" b="1">
              <a:latin typeface="Comic Sans MS" panose="030F0702030302020204" pitchFamily="66"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893106A8-1D58-B022-82F5-464B959282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118" t="19218" r="45738" b="52724"/>
          <a:stretch>
            <a:fillRect/>
          </a:stretch>
        </p:blipFill>
        <p:spPr bwMode="auto">
          <a:xfrm>
            <a:off x="4929188" y="2571750"/>
            <a:ext cx="3946525" cy="245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a:extLst>
              <a:ext uri="{FF2B5EF4-FFF2-40B4-BE49-F238E27FC236}">
                <a16:creationId xmlns:a16="http://schemas.microsoft.com/office/drawing/2014/main" id="{BE03765C-7D49-7538-BF53-D60BDD5F0814}"/>
              </a:ext>
            </a:extLst>
          </p:cNvPr>
          <p:cNvSpPr txBox="1">
            <a:spLocks noRot="1" noChangeArrowheads="1"/>
          </p:cNvSpPr>
          <p:nvPr/>
        </p:nvSpPr>
        <p:spPr bwMode="auto">
          <a:xfrm>
            <a:off x="1643063" y="428625"/>
            <a:ext cx="64293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effectLst>
                  <a:outerShdw blurRad="38100" dist="38100" dir="2700000" algn="tl">
                    <a:srgbClr val="FFFFFF"/>
                  </a:outerShdw>
                </a:effectLst>
                <a:latin typeface="Comic Sans MS" panose="030F0702030302020204" pitchFamily="66" charset="0"/>
              </a:rPr>
              <a:t>Auricle </a:t>
            </a:r>
            <a:r>
              <a:rPr lang="en-US" altLang="en-US" sz="3000" b="1" dirty="0">
                <a:effectLst>
                  <a:outerShdw blurRad="38100" dist="38100" dir="2700000" algn="tl">
                    <a:srgbClr val="FFFFFF"/>
                  </a:outerShdw>
                </a:effectLst>
                <a:latin typeface="Comic Sans MS" panose="030F0702030302020204" pitchFamily="66" charset="0"/>
              </a:rPr>
              <a:t>(auricula)</a:t>
            </a:r>
          </a:p>
        </p:txBody>
      </p:sp>
      <p:sp>
        <p:nvSpPr>
          <p:cNvPr id="12292" name="TextBox 3">
            <a:extLst>
              <a:ext uri="{FF2B5EF4-FFF2-40B4-BE49-F238E27FC236}">
                <a16:creationId xmlns:a16="http://schemas.microsoft.com/office/drawing/2014/main" id="{F0021530-4694-160D-13FA-249821D794BA}"/>
              </a:ext>
            </a:extLst>
          </p:cNvPr>
          <p:cNvSpPr txBox="1">
            <a:spLocks noChangeArrowheads="1"/>
          </p:cNvSpPr>
          <p:nvPr/>
        </p:nvSpPr>
        <p:spPr bwMode="auto">
          <a:xfrm>
            <a:off x="268288" y="1989138"/>
            <a:ext cx="5888037"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pPr>
            <a:r>
              <a:rPr lang="sr-Cyrl-CS" altLang="en-US" sz="2000">
                <a:latin typeface="Comic Sans MS" panose="030F0702030302020204" pitchFamily="66" charset="0"/>
              </a:rPr>
              <a:t> -</a:t>
            </a:r>
            <a:r>
              <a:rPr lang="en-US" altLang="en-US" sz="2000">
                <a:latin typeface="Comic Sans MS" panose="030F0702030302020204" pitchFamily="66" charset="0"/>
              </a:rPr>
              <a:t> </a:t>
            </a:r>
            <a:r>
              <a:rPr lang="en-GB" altLang="en-US" sz="2000">
                <a:latin typeface="Comic Sans MS" panose="030F0702030302020204" pitchFamily="66" charset="0"/>
              </a:rPr>
              <a:t>Shell-shaped</a:t>
            </a:r>
            <a:endParaRPr lang="sr-Cyrl-CS" altLang="en-US" sz="200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sr-Cyrl-CS" altLang="en-US" sz="2000">
                <a:latin typeface="Comic Sans MS" panose="030F0702030302020204" pitchFamily="66" charset="0"/>
              </a:rPr>
              <a:t> - </a:t>
            </a:r>
            <a:r>
              <a:rPr lang="en-GB" altLang="en-US" sz="2000">
                <a:latin typeface="Comic Sans MS" panose="030F0702030302020204" pitchFamily="66" charset="0"/>
              </a:rPr>
              <a:t>Dimensions</a:t>
            </a:r>
            <a:r>
              <a:rPr lang="sr-Cyrl-CS" altLang="en-US" sz="2000">
                <a:latin typeface="Comic Sans MS" panose="030F0702030302020204" pitchFamily="66" charset="0"/>
              </a:rPr>
              <a:t>: - </a:t>
            </a:r>
            <a:r>
              <a:rPr lang="en-GB" altLang="en-US" sz="2000">
                <a:latin typeface="Comic Sans MS" panose="030F0702030302020204" pitchFamily="66" charset="0"/>
              </a:rPr>
              <a:t>length</a:t>
            </a:r>
            <a:r>
              <a:rPr lang="sr-Cyrl-CS" altLang="en-US" sz="2000">
                <a:latin typeface="Comic Sans MS" panose="030F0702030302020204" pitchFamily="66" charset="0"/>
              </a:rPr>
              <a:t>: 6</a:t>
            </a:r>
            <a:r>
              <a:rPr lang="en-GB" altLang="en-US" sz="2000">
                <a:latin typeface="Comic Sans MS" panose="030F0702030302020204" pitchFamily="66" charset="0"/>
              </a:rPr>
              <a:t>cm</a:t>
            </a:r>
            <a:endParaRPr lang="sr-Cyrl-CS" altLang="en-US" sz="200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sr-Cyrl-CS" altLang="en-US" sz="2000">
                <a:latin typeface="Comic Sans MS" panose="030F0702030302020204" pitchFamily="66" charset="0"/>
              </a:rPr>
              <a:t>	           - </a:t>
            </a:r>
            <a:r>
              <a:rPr lang="en-GB" altLang="en-US" sz="2000">
                <a:latin typeface="Comic Sans MS" panose="030F0702030302020204" pitchFamily="66" charset="0"/>
              </a:rPr>
              <a:t>width</a:t>
            </a:r>
            <a:r>
              <a:rPr lang="sr-Cyrl-CS" altLang="en-US" sz="2000">
                <a:latin typeface="Comic Sans MS" panose="030F0702030302020204" pitchFamily="66" charset="0"/>
              </a:rPr>
              <a:t>: 3-5 </a:t>
            </a:r>
            <a:r>
              <a:rPr lang="en-GB" altLang="en-US" sz="2000">
                <a:latin typeface="Comic Sans MS" panose="030F0702030302020204" pitchFamily="66" charset="0"/>
              </a:rPr>
              <a:t>cm</a:t>
            </a:r>
            <a:endParaRPr lang="sr-Cyrl-CS" altLang="en-US" sz="200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sr-Cyrl-CS" altLang="en-US" sz="2000">
                <a:latin typeface="Comic Sans MS" panose="030F0702030302020204" pitchFamily="66" charset="0"/>
              </a:rPr>
              <a:t> - </a:t>
            </a:r>
            <a:r>
              <a:rPr lang="en-GB" altLang="en-US" sz="2000">
                <a:latin typeface="Comic Sans MS" panose="030F0702030302020204" pitchFamily="66" charset="0"/>
              </a:rPr>
              <a:t>Located at lateral side of the skull </a:t>
            </a:r>
            <a:br>
              <a:rPr lang="en-GB" altLang="en-US" sz="2000">
                <a:latin typeface="Comic Sans MS" panose="030F0702030302020204" pitchFamily="66" charset="0"/>
              </a:rPr>
            </a:br>
            <a:r>
              <a:rPr lang="en-GB" altLang="en-US" sz="2000">
                <a:latin typeface="Comic Sans MS" panose="030F0702030302020204" pitchFamily="66" charset="0"/>
              </a:rPr>
              <a:t>   between temporomandibular joint </a:t>
            </a:r>
            <a:br>
              <a:rPr lang="en-GB" altLang="en-US" sz="2000">
                <a:latin typeface="Comic Sans MS" panose="030F0702030302020204" pitchFamily="66" charset="0"/>
              </a:rPr>
            </a:br>
            <a:r>
              <a:rPr lang="en-GB" altLang="en-US" sz="2000">
                <a:latin typeface="Comic Sans MS" panose="030F0702030302020204" pitchFamily="66" charset="0"/>
              </a:rPr>
              <a:t>   (</a:t>
            </a:r>
            <a:r>
              <a:rPr lang="en-US" altLang="en-US" sz="2000">
                <a:latin typeface="Comic Sans MS" panose="030F0702030302020204" pitchFamily="66" charset="0"/>
              </a:rPr>
              <a:t>art. temporomandibularis)</a:t>
            </a:r>
            <a:r>
              <a:rPr lang="sr-Cyrl-CS" altLang="en-US" sz="2000">
                <a:latin typeface="Comic Sans MS" panose="030F0702030302020204" pitchFamily="66" charset="0"/>
              </a:rPr>
              <a:t> </a:t>
            </a:r>
            <a:r>
              <a:rPr lang="en-GB" altLang="en-US" sz="2000">
                <a:latin typeface="Comic Sans MS" panose="030F0702030302020204" pitchFamily="66" charset="0"/>
              </a:rPr>
              <a:t>and </a:t>
            </a:r>
            <a:br>
              <a:rPr lang="en-GB" altLang="en-US" sz="2000">
                <a:latin typeface="Comic Sans MS" panose="030F0702030302020204" pitchFamily="66" charset="0"/>
              </a:rPr>
            </a:br>
            <a:r>
              <a:rPr lang="en-GB" altLang="en-US" sz="2000">
                <a:latin typeface="Comic Sans MS" panose="030F0702030302020204" pitchFamily="66" charset="0"/>
              </a:rPr>
              <a:t>   mastoid process of temporal bone</a:t>
            </a:r>
            <a:endParaRPr lang="sr-Cyrl-CS" altLang="en-US" sz="200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sr-Cyrl-CS" altLang="en-US" sz="2000">
                <a:latin typeface="Comic Sans MS" panose="030F0702030302020204" pitchFamily="66" charset="0"/>
              </a:rPr>
              <a:t> - </a:t>
            </a:r>
            <a:r>
              <a:rPr lang="en-GB" altLang="en-US" sz="2000">
                <a:latin typeface="Comic Sans MS" panose="030F0702030302020204" pitchFamily="66" charset="0"/>
              </a:rPr>
              <a:t>Form angle with the skull</a:t>
            </a:r>
            <a:br>
              <a:rPr lang="en-US" altLang="en-US" sz="2000">
                <a:latin typeface="Comic Sans MS" panose="030F0702030302020204" pitchFamily="66" charset="0"/>
              </a:rPr>
            </a:br>
            <a:r>
              <a:rPr lang="en-US" altLang="en-US" sz="2000">
                <a:latin typeface="Comic Sans MS" panose="030F0702030302020204" pitchFamily="66" charset="0"/>
              </a:rPr>
              <a:t>   </a:t>
            </a:r>
            <a:r>
              <a:rPr lang="sr-Cyrl-CS" altLang="en-US" sz="2000">
                <a:latin typeface="Comic Sans MS" panose="030F0702030302020204" pitchFamily="66" charset="0"/>
              </a:rPr>
              <a:t>(а</a:t>
            </a:r>
            <a:r>
              <a:rPr lang="en-US" altLang="en-US" sz="2000">
                <a:latin typeface="Comic Sans MS" panose="030F0702030302020204" pitchFamily="66" charset="0"/>
              </a:rPr>
              <a:t>ngulus retroauricularis) normally: 25-45º</a:t>
            </a:r>
            <a:endParaRPr lang="sr-Cyrl-CS" altLang="en-US" sz="200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endParaRPr lang="en-US" altLang="en-US" sz="2000">
              <a:latin typeface="Comic Sans MS" panose="030F0702030302020204" pitchFamily="66"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a:extLst>
              <a:ext uri="{FF2B5EF4-FFF2-40B4-BE49-F238E27FC236}">
                <a16:creationId xmlns:a16="http://schemas.microsoft.com/office/drawing/2014/main" id="{2ECE6515-34F9-082B-9774-AC1BADBA38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637" t="12297" r="6592" b="30156"/>
          <a:stretch>
            <a:fillRect/>
          </a:stretch>
        </p:blipFill>
        <p:spPr bwMode="auto">
          <a:xfrm>
            <a:off x="4338638" y="912813"/>
            <a:ext cx="4519612"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2">
            <a:extLst>
              <a:ext uri="{FF2B5EF4-FFF2-40B4-BE49-F238E27FC236}">
                <a16:creationId xmlns:a16="http://schemas.microsoft.com/office/drawing/2014/main" id="{0990DD15-26C5-748F-903C-796F806E799B}"/>
              </a:ext>
            </a:extLst>
          </p:cNvPr>
          <p:cNvSpPr txBox="1">
            <a:spLocks noRot="1" noChangeArrowheads="1"/>
          </p:cNvSpPr>
          <p:nvPr/>
        </p:nvSpPr>
        <p:spPr bwMode="auto">
          <a:xfrm>
            <a:off x="1017588" y="103188"/>
            <a:ext cx="7786687"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Pharyngotympanic tube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(tuba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auditiva</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a:t>
            </a:r>
          </a:p>
        </p:txBody>
      </p:sp>
      <p:sp>
        <p:nvSpPr>
          <p:cNvPr id="69636" name="Rectangle 3">
            <a:extLst>
              <a:ext uri="{FF2B5EF4-FFF2-40B4-BE49-F238E27FC236}">
                <a16:creationId xmlns:a16="http://schemas.microsoft.com/office/drawing/2014/main" id="{48285CB6-20C4-6CF7-86B4-7C9285F39296}"/>
              </a:ext>
            </a:extLst>
          </p:cNvPr>
          <p:cNvSpPr txBox="1">
            <a:spLocks noChangeArrowheads="1"/>
          </p:cNvSpPr>
          <p:nvPr/>
        </p:nvSpPr>
        <p:spPr bwMode="auto">
          <a:xfrm>
            <a:off x="0" y="4303713"/>
            <a:ext cx="8858250"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Funnel shape; attached to the inferior surface of the base of the skull from the spinae ossis sphenoidalis to the lamina medialis of pterygoid processus of sphenoid bone</a:t>
            </a:r>
            <a:br>
              <a:rPr lang="en-US" altLang="en-US" sz="1800" b="1">
                <a:latin typeface="Comic Sans MS" panose="030F0702030302020204" pitchFamily="66" charset="0"/>
              </a:rPr>
            </a:br>
            <a:endParaRPr lang="sr-Cyrl-CS" altLang="en-US" sz="1800" b="1">
              <a:latin typeface="Comic Sans MS" panose="030F0702030302020204" pitchFamily="66" charset="0"/>
            </a:endParaRPr>
          </a:p>
          <a:p>
            <a:pPr eaLnBrk="1" hangingPunct="1">
              <a:lnSpc>
                <a:spcPct val="90000"/>
              </a:lnSpc>
            </a:pPr>
            <a:r>
              <a:rPr lang="en-GB" altLang="en-US" sz="1800" b="1">
                <a:latin typeface="Comic Sans MS" panose="030F0702030302020204" pitchFamily="66" charset="0"/>
              </a:rPr>
              <a:t>Medial and superior wall</a:t>
            </a:r>
            <a:r>
              <a:rPr lang="sr-Cyrl-CS" altLang="en-US" sz="1800" b="1">
                <a:latin typeface="Comic Sans MS" panose="030F0702030302020204" pitchFamily="66" charset="0"/>
              </a:rPr>
              <a:t> </a:t>
            </a:r>
            <a:r>
              <a:rPr lang="en-GB" altLang="en-US" sz="1800" b="1">
                <a:latin typeface="Comic Sans MS" panose="030F0702030302020204" pitchFamily="66" charset="0"/>
              </a:rPr>
              <a:t>is made of cartilage of tube </a:t>
            </a:r>
            <a:r>
              <a:rPr lang="sr-Cyrl-CS" altLang="en-US" sz="1800" b="1">
                <a:latin typeface="Comic Sans MS" panose="030F0702030302020204" pitchFamily="66" charset="0"/>
              </a:rPr>
              <a:t>(</a:t>
            </a:r>
            <a:r>
              <a:rPr lang="en-US" altLang="en-US" sz="1800" b="1">
                <a:latin typeface="Comic Sans MS" panose="030F0702030302020204" pitchFamily="66" charset="0"/>
              </a:rPr>
              <a:t>lamina medialis et</a:t>
            </a:r>
            <a:r>
              <a:rPr lang="sr-Cyrl-CS" altLang="en-US" sz="1800" b="1">
                <a:latin typeface="Comic Sans MS" panose="030F0702030302020204" pitchFamily="66" charset="0"/>
              </a:rPr>
              <a:t> </a:t>
            </a:r>
            <a:r>
              <a:rPr lang="en-US" altLang="en-US" sz="1800" b="1">
                <a:latin typeface="Comic Sans MS" panose="030F0702030302020204" pitchFamily="66" charset="0"/>
              </a:rPr>
              <a:t>lamina lateralis), </a:t>
            </a:r>
            <a:r>
              <a:rPr lang="en-GB" altLang="en-US" sz="1800" b="1">
                <a:latin typeface="Comic Sans MS" panose="030F0702030302020204" pitchFamily="66" charset="0"/>
              </a:rPr>
              <a:t>while the greatest part of lateral wall and the whole inferior wall is made of fibrous membrane of tube </a:t>
            </a:r>
            <a:r>
              <a:rPr lang="sr-Cyrl-CS" altLang="en-US" sz="1800" b="1">
                <a:latin typeface="Comic Sans MS" panose="030F0702030302020204" pitchFamily="66" charset="0"/>
              </a:rPr>
              <a:t>(l</a:t>
            </a:r>
            <a:r>
              <a:rPr lang="en-US" altLang="en-US" sz="1800" b="1">
                <a:latin typeface="Comic Sans MS" panose="030F0702030302020204" pitchFamily="66" charset="0"/>
              </a:rPr>
              <a:t>amina membranacea)</a:t>
            </a:r>
          </a:p>
        </p:txBody>
      </p:sp>
      <p:sp>
        <p:nvSpPr>
          <p:cNvPr id="69637" name="Rectangle 3">
            <a:extLst>
              <a:ext uri="{FF2B5EF4-FFF2-40B4-BE49-F238E27FC236}">
                <a16:creationId xmlns:a16="http://schemas.microsoft.com/office/drawing/2014/main" id="{68A26A91-BD4A-6D28-D944-DF66CC144148}"/>
              </a:ext>
            </a:extLst>
          </p:cNvPr>
          <p:cNvSpPr txBox="1">
            <a:spLocks noChangeArrowheads="1"/>
          </p:cNvSpPr>
          <p:nvPr/>
        </p:nvSpPr>
        <p:spPr bwMode="auto">
          <a:xfrm>
            <a:off x="1619250" y="3732213"/>
            <a:ext cx="67532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2400" b="1">
                <a:latin typeface="Comic Sans MS" panose="030F0702030302020204" pitchFamily="66" charset="0"/>
              </a:rPr>
              <a:t>Cartiginous part (</a:t>
            </a:r>
            <a:r>
              <a:rPr lang="sr-Latn-CS" altLang="en-US" sz="2400" b="1">
                <a:latin typeface="Comic Sans MS" panose="030F0702030302020204" pitchFamily="66" charset="0"/>
              </a:rPr>
              <a:t>Pars cartilaginea</a:t>
            </a:r>
            <a:r>
              <a:rPr lang="en-GB" altLang="en-US" sz="2400" b="1">
                <a:latin typeface="Comic Sans MS" panose="030F0702030302020204" pitchFamily="66" charset="0"/>
              </a:rPr>
              <a:t>)</a:t>
            </a:r>
            <a:endParaRPr lang="sr-Latn-CS" altLang="en-US" sz="2400" b="1">
              <a:latin typeface="Comic Sans MS" panose="030F0702030302020204" pitchFamily="66" charset="0"/>
            </a:endParaRPr>
          </a:p>
        </p:txBody>
      </p:sp>
      <p:pic>
        <p:nvPicPr>
          <p:cNvPr id="69638" name="Picture 1">
            <a:extLst>
              <a:ext uri="{FF2B5EF4-FFF2-40B4-BE49-F238E27FC236}">
                <a16:creationId xmlns:a16="http://schemas.microsoft.com/office/drawing/2014/main" id="{610DABBB-FE23-D4F1-DFF1-DAA0EDFDF0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952500"/>
            <a:ext cx="4071938" cy="279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E30389EA-6520-2251-4C45-85B8FD4D0AE4}"/>
              </a:ext>
            </a:extLst>
          </p:cNvPr>
          <p:cNvSpPr txBox="1">
            <a:spLocks noRot="1" noChangeArrowheads="1"/>
          </p:cNvSpPr>
          <p:nvPr/>
        </p:nvSpPr>
        <p:spPr bwMode="auto">
          <a:xfrm>
            <a:off x="1122363" y="104775"/>
            <a:ext cx="77882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Pharyngotympanic tube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(tuba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auditiva</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70659" name="Picture 7">
            <a:extLst>
              <a:ext uri="{FF2B5EF4-FFF2-40B4-BE49-F238E27FC236}">
                <a16:creationId xmlns:a16="http://schemas.microsoft.com/office/drawing/2014/main" id="{7622D6DB-DE92-CB85-4EB4-6E6094B1E7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2716" t="15355" r="5351" b="16266"/>
          <a:stretch>
            <a:fillRect/>
          </a:stretch>
        </p:blipFill>
        <p:spPr bwMode="auto">
          <a:xfrm>
            <a:off x="331788" y="825500"/>
            <a:ext cx="4143375"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Rectangle 3">
            <a:extLst>
              <a:ext uri="{FF2B5EF4-FFF2-40B4-BE49-F238E27FC236}">
                <a16:creationId xmlns:a16="http://schemas.microsoft.com/office/drawing/2014/main" id="{028FC659-A2DC-9BD9-CCCD-C4E765F7FD32}"/>
              </a:ext>
            </a:extLst>
          </p:cNvPr>
          <p:cNvSpPr txBox="1">
            <a:spLocks noChangeArrowheads="1"/>
          </p:cNvSpPr>
          <p:nvPr/>
        </p:nvSpPr>
        <p:spPr bwMode="auto">
          <a:xfrm>
            <a:off x="90488" y="5286375"/>
            <a:ext cx="882015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1800" b="1">
                <a:latin typeface="Comic Sans MS" panose="030F0702030302020204" pitchFamily="66" charset="0"/>
              </a:rPr>
              <a:t>The mucous membrane of the auditory tubae in the bony part is thin, represented by a single-layer squamous epithelium, going towards the pharyngeal opening, its thickness increases and gradually changes into a cylindrical epithelium with respiratory-type cilia.</a:t>
            </a:r>
            <a:endParaRPr lang="sr-Cyrl-CS" altLang="en-US" sz="1800" b="1">
              <a:latin typeface="Comic Sans MS" panose="030F0702030302020204" pitchFamily="66" charset="0"/>
            </a:endParaRPr>
          </a:p>
        </p:txBody>
      </p:sp>
      <p:sp>
        <p:nvSpPr>
          <p:cNvPr id="70661" name="Rectangle 3">
            <a:extLst>
              <a:ext uri="{FF2B5EF4-FFF2-40B4-BE49-F238E27FC236}">
                <a16:creationId xmlns:a16="http://schemas.microsoft.com/office/drawing/2014/main" id="{877B2260-ED2A-16AB-2E09-A6EF2189A617}"/>
              </a:ext>
            </a:extLst>
          </p:cNvPr>
          <p:cNvSpPr txBox="1">
            <a:spLocks noChangeArrowheads="1"/>
          </p:cNvSpPr>
          <p:nvPr/>
        </p:nvSpPr>
        <p:spPr bwMode="auto">
          <a:xfrm>
            <a:off x="4284663" y="1357313"/>
            <a:ext cx="4859337" cy="3500437"/>
          </a:xfrm>
          <a:prstGeom prst="rect">
            <a:avLst/>
          </a:prstGeom>
          <a:noFill/>
          <a:ln>
            <a:noFill/>
          </a:ln>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defRPr/>
            </a:pPr>
            <a:r>
              <a:rPr lang="en-GB" sz="1800" b="1" dirty="0">
                <a:latin typeface="Comic Sans MS" panose="030F0702030302020204" pitchFamily="66" charset="0"/>
                <a:ea typeface="Open Sans" panose="020B0606030504020204" pitchFamily="34" charset="0"/>
                <a:cs typeface="Open Sans" panose="020B0606030504020204" pitchFamily="34" charset="0"/>
              </a:rPr>
              <a:t>Because the walls of the cartilaginous part of the tube are normally in apposition, the tube must be actively opened</a:t>
            </a:r>
            <a:r>
              <a:rPr lang="en-GB" sz="1200" b="1" dirty="0">
                <a:latin typeface="Comic Sans MS" panose="030F0702030302020204" pitchFamily="66" charset="0"/>
                <a:ea typeface="Open Sans" panose="020B0606030504020204" pitchFamily="34" charset="0"/>
                <a:cs typeface="Open Sans" panose="020B0606030504020204" pitchFamily="34" charset="0"/>
              </a:rPr>
              <a:t>, </a:t>
            </a:r>
            <a:r>
              <a:rPr lang="en-GB" sz="1800" b="1" dirty="0">
                <a:latin typeface="Comic Sans MS" panose="030F0702030302020204" pitchFamily="66" charset="0"/>
                <a:ea typeface="Open Sans" panose="020B0606030504020204" pitchFamily="34" charset="0"/>
                <a:cs typeface="Open Sans" panose="020B0606030504020204" pitchFamily="34" charset="0"/>
              </a:rPr>
              <a:t>by following muscles</a:t>
            </a:r>
            <a:r>
              <a:rPr lang="sr-Cyrl-CS" altLang="en-US" sz="1800" b="1" dirty="0">
                <a:latin typeface="Comic Sans MS" panose="030F0702030302020204" pitchFamily="66" charset="0"/>
              </a:rPr>
              <a:t>:</a:t>
            </a:r>
          </a:p>
          <a:p>
            <a:pPr eaLnBrk="1" hangingPunct="1">
              <a:lnSpc>
                <a:spcPct val="90000"/>
              </a:lnSpc>
              <a:buFont typeface="Arial" panose="020B0604020202020204" pitchFamily="34" charset="0"/>
              <a:buNone/>
              <a:defRPr/>
            </a:pPr>
            <a:r>
              <a:rPr lang="sr-Cyrl-CS" altLang="en-US" sz="1800" b="1" dirty="0">
                <a:latin typeface="Comic Sans MS" panose="030F0702030302020204" pitchFamily="66" charset="0"/>
              </a:rPr>
              <a:t>	- </a:t>
            </a:r>
            <a:r>
              <a:rPr lang="en-US" altLang="en-US" sz="1800" b="1" dirty="0">
                <a:latin typeface="Comic Sans MS" panose="030F0702030302020204" pitchFamily="66" charset="0"/>
              </a:rPr>
              <a:t>m. tensor </a:t>
            </a:r>
            <a:r>
              <a:rPr lang="en-US" altLang="en-US" sz="1800" b="1" dirty="0" err="1">
                <a:latin typeface="Comic Sans MS" panose="030F0702030302020204" pitchFamily="66" charset="0"/>
              </a:rPr>
              <a:t>veli</a:t>
            </a:r>
            <a:r>
              <a:rPr lang="en-US" altLang="en-US" sz="1800" b="1" dirty="0">
                <a:latin typeface="Comic Sans MS" panose="030F0702030302020204" pitchFamily="66" charset="0"/>
              </a:rPr>
              <a:t> palatini</a:t>
            </a:r>
          </a:p>
          <a:p>
            <a:pPr eaLnBrk="1" hangingPunct="1">
              <a:lnSpc>
                <a:spcPct val="90000"/>
              </a:lnSpc>
              <a:buFont typeface="Arial" panose="020B0604020202020204" pitchFamily="34" charset="0"/>
              <a:buNone/>
              <a:defRPr/>
            </a:pPr>
            <a:r>
              <a:rPr lang="en-US" altLang="en-US" sz="1800" b="1" dirty="0">
                <a:latin typeface="Comic Sans MS" panose="030F0702030302020204" pitchFamily="66" charset="0"/>
              </a:rPr>
              <a:t>	- m. </a:t>
            </a:r>
            <a:r>
              <a:rPr lang="en-US" altLang="en-US" sz="1800" b="1" dirty="0" err="1">
                <a:latin typeface="Comic Sans MS" panose="030F0702030302020204" pitchFamily="66" charset="0"/>
              </a:rPr>
              <a:t>levator</a:t>
            </a:r>
            <a:r>
              <a:rPr lang="en-US" altLang="en-US" sz="1800" b="1" dirty="0">
                <a:latin typeface="Comic Sans MS" panose="030F0702030302020204" pitchFamily="66" charset="0"/>
              </a:rPr>
              <a:t> </a:t>
            </a:r>
            <a:r>
              <a:rPr lang="en-US" altLang="en-US" sz="1800" b="1" dirty="0" err="1">
                <a:latin typeface="Comic Sans MS" panose="030F0702030302020204" pitchFamily="66" charset="0"/>
              </a:rPr>
              <a:t>veli</a:t>
            </a:r>
            <a:r>
              <a:rPr lang="en-US" altLang="en-US" sz="1800" b="1" dirty="0">
                <a:latin typeface="Comic Sans MS" panose="030F0702030302020204" pitchFamily="66" charset="0"/>
              </a:rPr>
              <a:t> palatini</a:t>
            </a:r>
          </a:p>
          <a:p>
            <a:pPr eaLnBrk="1" hangingPunct="1">
              <a:lnSpc>
                <a:spcPct val="90000"/>
              </a:lnSpc>
              <a:buFont typeface="Arial" panose="020B0604020202020204" pitchFamily="34" charset="0"/>
              <a:buNone/>
              <a:defRPr/>
            </a:pPr>
            <a:r>
              <a:rPr lang="en-US" altLang="en-US" sz="1800" b="1" dirty="0">
                <a:latin typeface="Comic Sans MS" panose="030F0702030302020204" pitchFamily="66" charset="0"/>
              </a:rPr>
              <a:t>	- m. </a:t>
            </a:r>
            <a:r>
              <a:rPr lang="en-US" altLang="en-US" sz="1800" b="1" dirty="0" err="1">
                <a:latin typeface="Comic Sans MS" panose="030F0702030302020204" pitchFamily="66" charset="0"/>
              </a:rPr>
              <a:t>salpingopharyngeus</a:t>
            </a:r>
            <a:endParaRPr lang="sr-Cyrl-CS" altLang="en-US" sz="1800" b="1" dirty="0">
              <a:latin typeface="Comic Sans MS" panose="030F0702030302020204" pitchFamily="66" charset="0"/>
            </a:endParaRPr>
          </a:p>
          <a:p>
            <a:pPr eaLnBrk="1" hangingPunct="1">
              <a:lnSpc>
                <a:spcPct val="90000"/>
              </a:lnSpc>
              <a:buFont typeface="Arial" panose="020B0604020202020204" pitchFamily="34" charset="0"/>
              <a:buNone/>
              <a:defRPr/>
            </a:pPr>
            <a:endParaRPr lang="sr-Cyrl-CS" altLang="en-US" sz="1800" b="1" dirty="0">
              <a:latin typeface="Comic Sans MS" panose="030F0702030302020204" pitchFamily="66" charset="0"/>
            </a:endParaRPr>
          </a:p>
          <a:p>
            <a:pPr marL="0" indent="0" eaLnBrk="1" hangingPunct="1">
              <a:lnSpc>
                <a:spcPct val="90000"/>
              </a:lnSpc>
              <a:buFont typeface="Arial" panose="020B0604020202020204" pitchFamily="34" charset="0"/>
              <a:buNone/>
              <a:defRPr/>
            </a:pPr>
            <a:r>
              <a:rPr lang="en-GB" altLang="en-US" sz="1800" b="1" dirty="0">
                <a:latin typeface="Comic Sans MS" panose="030F0702030302020204" pitchFamily="66" charset="0"/>
              </a:rPr>
              <a:t>These three muscles rhythmically open</a:t>
            </a:r>
            <a:br>
              <a:rPr lang="en-GB" altLang="en-US" sz="1800" b="1" dirty="0">
                <a:latin typeface="Comic Sans MS" panose="030F0702030302020204" pitchFamily="66" charset="0"/>
              </a:rPr>
            </a:br>
            <a:r>
              <a:rPr lang="en-GB" altLang="en-US" sz="1800" b="1" dirty="0">
                <a:latin typeface="Comic Sans MS" panose="030F0702030302020204" pitchFamily="66" charset="0"/>
              </a:rPr>
              <a:t>the cartilaginous-membranous part of the tube during swallowing, thus allowing the passage of air from the pharynx to the tympanic cavity</a:t>
            </a:r>
            <a:endParaRPr lang="sr-Cyrl-CS" altLang="en-US" sz="1800" b="1" dirty="0">
              <a:latin typeface="Comic Sans MS" panose="030F0702030302020204" pitchFamily="66" charset="0"/>
            </a:endParaRPr>
          </a:p>
        </p:txBody>
      </p:sp>
      <p:pic>
        <p:nvPicPr>
          <p:cNvPr id="70662" name="Picture 2">
            <a:extLst>
              <a:ext uri="{FF2B5EF4-FFF2-40B4-BE49-F238E27FC236}">
                <a16:creationId xmlns:a16="http://schemas.microsoft.com/office/drawing/2014/main" id="{1C097EB7-410D-3E2D-DC34-3330A271CE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613" y="3249613"/>
            <a:ext cx="3192462" cy="21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5C7B405-A06B-56F9-3BCC-BD42061B30D3}"/>
              </a:ext>
            </a:extLst>
          </p:cNvPr>
          <p:cNvSpPr txBox="1">
            <a:spLocks noRot="1" noChangeArrowheads="1"/>
          </p:cNvSpPr>
          <p:nvPr/>
        </p:nvSpPr>
        <p:spPr bwMode="auto">
          <a:xfrm>
            <a:off x="969963" y="188913"/>
            <a:ext cx="77882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Pharyngotympanic tube </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(tuba </a:t>
            </a:r>
            <a:r>
              <a:rPr lang="en-US" altLang="en-US" sz="2800" b="1" dirty="0" err="1">
                <a:solidFill>
                  <a:srgbClr val="FF8D3E"/>
                </a:solidFill>
                <a:effectLst>
                  <a:outerShdw blurRad="38100" dist="38100" dir="2700000" algn="tl">
                    <a:srgbClr val="000000"/>
                  </a:outerShdw>
                </a:effectLst>
                <a:latin typeface="Comic Sans MS" panose="030F0702030302020204" pitchFamily="66" charset="0"/>
              </a:rPr>
              <a:t>auditiva</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71683" name="Rectangle 3">
            <a:extLst>
              <a:ext uri="{FF2B5EF4-FFF2-40B4-BE49-F238E27FC236}">
                <a16:creationId xmlns:a16="http://schemas.microsoft.com/office/drawing/2014/main" id="{F94C55AF-DA44-81C7-732A-845262192B1A}"/>
              </a:ext>
            </a:extLst>
          </p:cNvPr>
          <p:cNvSpPr txBox="1">
            <a:spLocks noChangeArrowheads="1"/>
          </p:cNvSpPr>
          <p:nvPr/>
        </p:nvSpPr>
        <p:spPr bwMode="auto">
          <a:xfrm>
            <a:off x="250825" y="1052513"/>
            <a:ext cx="8745538"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marL="265113" indent="-265113">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547688" indent="-200025">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785813" indent="-182563">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023938" indent="-182563">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1279525" indent="-182563">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1736725" indent="-182563"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193925" indent="-182563"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2651125" indent="-182563"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108325" indent="-182563"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pPr>
            <a:r>
              <a:rPr lang="en-GB" altLang="en-US" sz="2000" b="1">
                <a:latin typeface="Comic Sans MS" panose="030F0702030302020204" pitchFamily="66" charset="0"/>
              </a:rPr>
              <a:t>ARTERIES</a:t>
            </a:r>
            <a:r>
              <a:rPr lang="en-U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a. pharyngea ascendens (a. carotis externa)</a:t>
            </a:r>
            <a:br>
              <a:rPr lang="en-US" altLang="en-US" sz="2000" b="1">
                <a:latin typeface="Comic Sans MS" panose="030F0702030302020204" pitchFamily="66" charset="0"/>
              </a:rPr>
            </a:br>
            <a:r>
              <a:rPr lang="en-US" altLang="en-US" sz="2000" b="1">
                <a:latin typeface="Comic Sans MS" panose="030F0702030302020204" pitchFamily="66" charset="0"/>
              </a:rPr>
              <a:t>- a. meningea media (a. maxillaris)</a:t>
            </a:r>
            <a:br>
              <a:rPr lang="en-US" altLang="en-US" sz="2000" b="1">
                <a:latin typeface="Comic Sans MS" panose="030F0702030302020204" pitchFamily="66" charset="0"/>
              </a:rPr>
            </a:br>
            <a:r>
              <a:rPr lang="en-US" altLang="en-US" sz="2000" b="1">
                <a:latin typeface="Comic Sans MS" panose="030F0702030302020204" pitchFamily="66" charset="0"/>
              </a:rPr>
              <a:t>- a. canalis pterygoidei (a. maxillaris)</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VEINS drains into</a:t>
            </a:r>
            <a:r>
              <a:rPr lang="en-U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plexus venosus pterygoideus </a:t>
            </a:r>
            <a:r>
              <a:rPr lang="en-US" altLang="en-US" sz="1800">
                <a:latin typeface="Comic Sans MS" panose="030F0702030302020204" pitchFamily="66" charset="0"/>
              </a:rPr>
              <a:t>that drains in maxilary vein which drain</a:t>
            </a:r>
            <a:br>
              <a:rPr lang="en-US" altLang="en-US" sz="1800">
                <a:latin typeface="Comic Sans MS" panose="030F0702030302020204" pitchFamily="66" charset="0"/>
              </a:rPr>
            </a:br>
            <a:r>
              <a:rPr lang="en-US" altLang="en-US" sz="1800">
                <a:latin typeface="Comic Sans MS" panose="030F0702030302020204" pitchFamily="66" charset="0"/>
              </a:rPr>
              <a:t>    into retromandibular vein connected with v. jugularis interna and externa</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LYMPHATICS VESSELS</a:t>
            </a:r>
            <a:r>
              <a:rPr lang="en-US" altLang="en-US" sz="2000" b="1">
                <a:latin typeface="Comic Sans MS" panose="030F0702030302020204" pitchFamily="66" charset="0"/>
              </a:rPr>
              <a:t> drains into</a:t>
            </a:r>
            <a:br>
              <a:rPr lang="en-US" altLang="en-US" sz="2000" b="1">
                <a:latin typeface="Comic Sans MS" panose="030F0702030302020204" pitchFamily="66" charset="0"/>
              </a:rPr>
            </a:br>
            <a:r>
              <a:rPr lang="en-US" altLang="en-US" sz="2000" b="1">
                <a:latin typeface="Comic Sans MS" panose="030F0702030302020204" pitchFamily="66" charset="0"/>
              </a:rPr>
              <a:t>- nodi lymphatici cervicales profundi</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lnSpc>
                <a:spcPct val="90000"/>
              </a:lnSpc>
            </a:pPr>
            <a:r>
              <a:rPr lang="en-GB" altLang="en-US" sz="2000" b="1">
                <a:latin typeface="Comic Sans MS" panose="030F0702030302020204" pitchFamily="66" charset="0"/>
              </a:rPr>
              <a:t>NERVES</a:t>
            </a:r>
            <a:r>
              <a:rPr lang="en-US" altLang="en-US" sz="2000" b="1">
                <a:latin typeface="Comic Sans MS" panose="030F0702030302020204" pitchFamily="66" charset="0"/>
              </a:rPr>
              <a:t>:</a:t>
            </a:r>
            <a:br>
              <a:rPr lang="en-US" altLang="en-US" sz="2000" b="1">
                <a:latin typeface="Comic Sans MS" panose="030F0702030302020204" pitchFamily="66" charset="0"/>
              </a:rPr>
            </a:br>
            <a:r>
              <a:rPr lang="en-US" altLang="en-US" sz="2000" b="1">
                <a:latin typeface="Comic Sans MS" panose="030F0702030302020204" pitchFamily="66" charset="0"/>
              </a:rPr>
              <a:t>- plexus tympanicus (for mucosa)</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a:extLst>
              <a:ext uri="{FF2B5EF4-FFF2-40B4-BE49-F238E27FC236}">
                <a16:creationId xmlns:a16="http://schemas.microsoft.com/office/drawing/2014/main" id="{C5C31014-4E89-202F-D8F1-B810CB4177B0}"/>
              </a:ext>
            </a:extLst>
          </p:cNvPr>
          <p:cNvSpPr txBox="1">
            <a:spLocks noRot="1" noChangeArrowheads="1"/>
          </p:cNvSpPr>
          <p:nvPr/>
        </p:nvSpPr>
        <p:spPr bwMode="auto">
          <a:xfrm>
            <a:off x="280988" y="681038"/>
            <a:ext cx="8667750" cy="1938337"/>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Internal ear </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(auris interna) and </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a:p>
            <a:pP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Internal acoustic meatus (meatus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acousticus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internus)</a:t>
            </a:r>
          </a:p>
        </p:txBody>
      </p:sp>
      <p:pic>
        <p:nvPicPr>
          <p:cNvPr id="72707" name="Picture 2" descr="Parts of the Ear Image">
            <a:extLst>
              <a:ext uri="{FF2B5EF4-FFF2-40B4-BE49-F238E27FC236}">
                <a16:creationId xmlns:a16="http://schemas.microsoft.com/office/drawing/2014/main" id="{06532554-8C8F-4948-D78F-2156009867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619375"/>
            <a:ext cx="4943475" cy="391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6FAE1A3A-71D4-B625-782B-00FCD0B4D770}"/>
              </a:ext>
            </a:extLst>
          </p:cNvPr>
          <p:cNvSpPr txBox="1">
            <a:spLocks noRot="1" noChangeArrowheads="1"/>
          </p:cNvSpPr>
          <p:nvPr/>
        </p:nvSpPr>
        <p:spPr bwMode="auto">
          <a:xfrm>
            <a:off x="2071688" y="428625"/>
            <a:ext cx="5857875"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lnSpc>
                <a:spcPct val="90000"/>
              </a:lnSpc>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Internal acoustic meatus</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(meatus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acusticus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internus)</a:t>
            </a:r>
          </a:p>
        </p:txBody>
      </p:sp>
      <p:pic>
        <p:nvPicPr>
          <p:cNvPr id="73731" name="Picture 5">
            <a:extLst>
              <a:ext uri="{FF2B5EF4-FFF2-40B4-BE49-F238E27FC236}">
                <a16:creationId xmlns:a16="http://schemas.microsoft.com/office/drawing/2014/main" id="{DFC31E5F-FA5C-09CC-87F6-D9A73CF978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6011" t="33347" r="31396" b="32672"/>
          <a:stretch>
            <a:fillRect/>
          </a:stretch>
        </p:blipFill>
        <p:spPr bwMode="auto">
          <a:xfrm>
            <a:off x="642938" y="4357688"/>
            <a:ext cx="3178175"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2" name="Picture 4">
            <a:extLst>
              <a:ext uri="{FF2B5EF4-FFF2-40B4-BE49-F238E27FC236}">
                <a16:creationId xmlns:a16="http://schemas.microsoft.com/office/drawing/2014/main" id="{8AF99BDE-E7EB-016B-7FCD-829D09526F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949" t="9102" r="37894" b="38484"/>
          <a:stretch>
            <a:fillRect/>
          </a:stretch>
        </p:blipFill>
        <p:spPr bwMode="auto">
          <a:xfrm>
            <a:off x="357188" y="1428750"/>
            <a:ext cx="3887787" cy="287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3">
            <a:extLst>
              <a:ext uri="{FF2B5EF4-FFF2-40B4-BE49-F238E27FC236}">
                <a16:creationId xmlns:a16="http://schemas.microsoft.com/office/drawing/2014/main" id="{D34C2DEC-2CCA-F540-7A97-6B4B920A95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2500" t="15089" r="15430" b="5000"/>
          <a:stretch>
            <a:fillRect/>
          </a:stretch>
        </p:blipFill>
        <p:spPr bwMode="auto">
          <a:xfrm>
            <a:off x="4714875" y="3929063"/>
            <a:ext cx="3690938" cy="255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4" name="Picture 4">
            <a:extLst>
              <a:ext uri="{FF2B5EF4-FFF2-40B4-BE49-F238E27FC236}">
                <a16:creationId xmlns:a16="http://schemas.microsoft.com/office/drawing/2014/main" id="{A73CD23C-B27A-3D8C-CBCD-0FF7383386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163" y="1458913"/>
            <a:ext cx="2790825" cy="240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3">
            <a:extLst>
              <a:ext uri="{FF2B5EF4-FFF2-40B4-BE49-F238E27FC236}">
                <a16:creationId xmlns:a16="http://schemas.microsoft.com/office/drawing/2014/main" id="{6A2037B4-2A15-7EA7-C460-755D6F3C5A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500" t="15089" r="15430" b="5000"/>
          <a:stretch>
            <a:fillRect/>
          </a:stretch>
        </p:blipFill>
        <p:spPr bwMode="auto">
          <a:xfrm>
            <a:off x="155575" y="4037013"/>
            <a:ext cx="4129088"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0" name="Rectangle 2">
            <a:extLst>
              <a:ext uri="{FF2B5EF4-FFF2-40B4-BE49-F238E27FC236}">
                <a16:creationId xmlns:a16="http://schemas.microsoft.com/office/drawing/2014/main" id="{ED29F08E-4660-3BCC-136B-ED0F53599EBE}"/>
              </a:ext>
            </a:extLst>
          </p:cNvPr>
          <p:cNvSpPr txBox="1">
            <a:spLocks noRot="1" noChangeArrowheads="1"/>
          </p:cNvSpPr>
          <p:nvPr/>
        </p:nvSpPr>
        <p:spPr bwMode="auto">
          <a:xfrm>
            <a:off x="2051050" y="34925"/>
            <a:ext cx="5857875"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lnSpc>
                <a:spcPct val="90000"/>
              </a:lnSpc>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Internal acoustic meatus</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(meatus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acusticus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internus)</a:t>
            </a:r>
          </a:p>
        </p:txBody>
      </p:sp>
      <p:sp>
        <p:nvSpPr>
          <p:cNvPr id="74756" name="TextBox 2">
            <a:extLst>
              <a:ext uri="{FF2B5EF4-FFF2-40B4-BE49-F238E27FC236}">
                <a16:creationId xmlns:a16="http://schemas.microsoft.com/office/drawing/2014/main" id="{2032D7F9-80DC-2E02-D474-E7252BB012AF}"/>
              </a:ext>
            </a:extLst>
          </p:cNvPr>
          <p:cNvSpPr txBox="1">
            <a:spLocks noChangeArrowheads="1"/>
          </p:cNvSpPr>
          <p:nvPr/>
        </p:nvSpPr>
        <p:spPr bwMode="auto">
          <a:xfrm>
            <a:off x="333375" y="971550"/>
            <a:ext cx="878363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PlutoSansLight"/>
              </a:rPr>
              <a:t>* </a:t>
            </a:r>
            <a:r>
              <a:rPr lang="en-GB" altLang="en-US" b="1">
                <a:latin typeface="PlutoSansLight"/>
              </a:rPr>
              <a:t>The </a:t>
            </a:r>
            <a:r>
              <a:rPr lang="en-GB" altLang="en-US" b="1">
                <a:latin typeface="var(--medium)"/>
              </a:rPr>
              <a:t>internal acoustic meatus</a:t>
            </a:r>
            <a:r>
              <a:rPr lang="en-GB" altLang="en-US">
                <a:latin typeface="PlutoSansLight"/>
              </a:rPr>
              <a:t>, also known as the internal auditory canal or internal</a:t>
            </a:r>
            <a:br>
              <a:rPr lang="en-GB" altLang="en-US">
                <a:latin typeface="PlutoSansLight"/>
              </a:rPr>
            </a:br>
            <a:r>
              <a:rPr lang="en-GB" altLang="en-US">
                <a:latin typeface="PlutoSansLight"/>
              </a:rPr>
              <a:t>   auditory meatus, is a narrow canal passing through the </a:t>
            </a:r>
            <a:r>
              <a:rPr lang="en-GB" altLang="en-US">
                <a:latin typeface="var(--medium)"/>
              </a:rPr>
              <a:t>petrous part </a:t>
            </a:r>
            <a:r>
              <a:rPr lang="en-GB" altLang="en-US">
                <a:latin typeface="PlutoSansLight"/>
              </a:rPr>
              <a:t>of the temporal bone.</a:t>
            </a:r>
          </a:p>
          <a:p>
            <a:r>
              <a:rPr lang="en-GB" altLang="en-US">
                <a:latin typeface="PlutoSansLight"/>
              </a:rPr>
              <a:t>* It is approximately 1 cm in length and its </a:t>
            </a:r>
            <a:r>
              <a:rPr lang="en-GB" altLang="en-US" b="1">
                <a:latin typeface="PlutoSansLight"/>
              </a:rPr>
              <a:t>internal opening (porus acusticus internus) </a:t>
            </a:r>
            <a:r>
              <a:rPr lang="en-GB" altLang="en-US">
                <a:latin typeface="PlutoSansLight"/>
              </a:rPr>
              <a:t>is on</a:t>
            </a:r>
            <a:br>
              <a:rPr lang="en-GB" altLang="en-US">
                <a:latin typeface="PlutoSansLight"/>
              </a:rPr>
            </a:br>
            <a:r>
              <a:rPr lang="en-GB" altLang="en-US">
                <a:latin typeface="PlutoSansLight"/>
              </a:rPr>
              <a:t>   posterior surface of petrosal part of temporal bone, within the posterior cranial fossa.</a:t>
            </a:r>
          </a:p>
          <a:p>
            <a:r>
              <a:rPr lang="en-GB" altLang="en-US">
                <a:latin typeface="PlutoSansLight"/>
              </a:rPr>
              <a:t>* At the lateral end of this canal there is the </a:t>
            </a:r>
            <a:r>
              <a:rPr lang="en-GB" altLang="en-US" b="1">
                <a:latin typeface="var(--medium)"/>
              </a:rPr>
              <a:t>fundus</a:t>
            </a:r>
            <a:r>
              <a:rPr lang="en-GB" altLang="en-US">
                <a:latin typeface="PlutoSansLight"/>
              </a:rPr>
              <a:t> – thin vertical plate of bone separates</a:t>
            </a:r>
          </a:p>
          <a:p>
            <a:r>
              <a:rPr lang="en-GB" altLang="en-US">
                <a:latin typeface="PlutoSansLight"/>
              </a:rPr>
              <a:t>   the meatus from the cochlea and vestibule of the internal ear. Here, a horizontal crest of</a:t>
            </a:r>
            <a:br>
              <a:rPr lang="en-GB" altLang="en-US">
                <a:latin typeface="PlutoSansLight"/>
              </a:rPr>
            </a:br>
            <a:r>
              <a:rPr lang="en-GB" altLang="en-US">
                <a:latin typeface="PlutoSansLight"/>
              </a:rPr>
              <a:t>   bone, the </a:t>
            </a:r>
            <a:r>
              <a:rPr lang="en-GB" altLang="en-US">
                <a:latin typeface="var(--medium)"/>
              </a:rPr>
              <a:t>falciform crest</a:t>
            </a:r>
            <a:r>
              <a:rPr lang="en-GB" altLang="en-US">
                <a:latin typeface="PlutoSansLight"/>
              </a:rPr>
              <a:t>, divides the meatus into superior and inferior sections. </a:t>
            </a:r>
            <a:endParaRPr lang="en-GB" altLang="en-US"/>
          </a:p>
        </p:txBody>
      </p:sp>
      <p:pic>
        <p:nvPicPr>
          <p:cNvPr id="74757" name="Picture 3">
            <a:extLst>
              <a:ext uri="{FF2B5EF4-FFF2-40B4-BE49-F238E27FC236}">
                <a16:creationId xmlns:a16="http://schemas.microsoft.com/office/drawing/2014/main" id="{D5511AEF-17CB-EA83-637D-A17152679E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7613" y="3001963"/>
            <a:ext cx="39243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8" name="Picture 2">
            <a:extLst>
              <a:ext uri="{FF2B5EF4-FFF2-40B4-BE49-F238E27FC236}">
                <a16:creationId xmlns:a16="http://schemas.microsoft.com/office/drawing/2014/main" id="{81C932EE-D6CA-B13F-9878-6ABA370295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9258" t="34203" r="31575" b="38126"/>
          <a:stretch>
            <a:fillRect/>
          </a:stretch>
        </p:blipFill>
        <p:spPr bwMode="auto">
          <a:xfrm>
            <a:off x="4979988" y="4500563"/>
            <a:ext cx="401637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9" name="TextBox 5">
            <a:extLst>
              <a:ext uri="{FF2B5EF4-FFF2-40B4-BE49-F238E27FC236}">
                <a16:creationId xmlns:a16="http://schemas.microsoft.com/office/drawing/2014/main" id="{8A762694-87E0-0E76-CC38-68E40E50DCDA}"/>
              </a:ext>
            </a:extLst>
          </p:cNvPr>
          <p:cNvSpPr txBox="1">
            <a:spLocks noChangeArrowheads="1"/>
          </p:cNvSpPr>
          <p:nvPr/>
        </p:nvSpPr>
        <p:spPr bwMode="auto">
          <a:xfrm>
            <a:off x="4119563" y="6076950"/>
            <a:ext cx="954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rgbClr val="FF0000"/>
                </a:solidFill>
              </a:rPr>
              <a:t>Fundus</a:t>
            </a:r>
          </a:p>
        </p:txBody>
      </p:sp>
      <p:cxnSp>
        <p:nvCxnSpPr>
          <p:cNvPr id="74760" name="Straight Arrow Connector 7">
            <a:extLst>
              <a:ext uri="{FF2B5EF4-FFF2-40B4-BE49-F238E27FC236}">
                <a16:creationId xmlns:a16="http://schemas.microsoft.com/office/drawing/2014/main" id="{6F19DAC0-0B58-E520-87F4-61170829748F}"/>
              </a:ext>
            </a:extLst>
          </p:cNvPr>
          <p:cNvCxnSpPr>
            <a:cxnSpLocks noChangeShapeType="1"/>
          </p:cNvCxnSpPr>
          <p:nvPr/>
        </p:nvCxnSpPr>
        <p:spPr bwMode="auto">
          <a:xfrm flipV="1">
            <a:off x="4724400" y="5541963"/>
            <a:ext cx="1071563" cy="623887"/>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761" name="TextBox 8">
            <a:extLst>
              <a:ext uri="{FF2B5EF4-FFF2-40B4-BE49-F238E27FC236}">
                <a16:creationId xmlns:a16="http://schemas.microsoft.com/office/drawing/2014/main" id="{EA22F54F-D42F-4FD2-BC5B-73B572B75647}"/>
              </a:ext>
            </a:extLst>
          </p:cNvPr>
          <p:cNvSpPr txBox="1">
            <a:spLocks noChangeArrowheads="1"/>
          </p:cNvSpPr>
          <p:nvPr/>
        </p:nvSpPr>
        <p:spPr bwMode="auto">
          <a:xfrm>
            <a:off x="147638" y="6338888"/>
            <a:ext cx="9413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rgbClr val="FF0000"/>
                </a:solidFill>
              </a:rPr>
              <a:t>Meatus</a:t>
            </a:r>
          </a:p>
        </p:txBody>
      </p:sp>
      <p:cxnSp>
        <p:nvCxnSpPr>
          <p:cNvPr id="74762" name="Straight Arrow Connector 9">
            <a:extLst>
              <a:ext uri="{FF2B5EF4-FFF2-40B4-BE49-F238E27FC236}">
                <a16:creationId xmlns:a16="http://schemas.microsoft.com/office/drawing/2014/main" id="{B5036C87-652A-8E02-B2E1-632075F124E1}"/>
              </a:ext>
            </a:extLst>
          </p:cNvPr>
          <p:cNvCxnSpPr>
            <a:cxnSpLocks noChangeShapeType="1"/>
          </p:cNvCxnSpPr>
          <p:nvPr/>
        </p:nvCxnSpPr>
        <p:spPr bwMode="auto">
          <a:xfrm flipV="1">
            <a:off x="384175" y="5713413"/>
            <a:ext cx="1071563" cy="622300"/>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a:extLst>
              <a:ext uri="{FF2B5EF4-FFF2-40B4-BE49-F238E27FC236}">
                <a16:creationId xmlns:a16="http://schemas.microsoft.com/office/drawing/2014/main" id="{0A8210A8-4AC5-BB02-DCB6-E88A172DC6FC}"/>
              </a:ext>
            </a:extLst>
          </p:cNvPr>
          <p:cNvSpPr txBox="1"/>
          <p:nvPr/>
        </p:nvSpPr>
        <p:spPr>
          <a:xfrm>
            <a:off x="502068" y="2852936"/>
            <a:ext cx="4572000" cy="1477328"/>
          </a:xfrm>
          <a:prstGeom prst="rect">
            <a:avLst/>
          </a:prstGeom>
          <a:noFill/>
        </p:spPr>
        <p:txBody>
          <a:bodyPr>
            <a:spAutoFit/>
          </a:bodyPr>
          <a:lstStyle/>
          <a:p>
            <a:pPr>
              <a:defRPr/>
            </a:pPr>
            <a:r>
              <a:rPr lang="en-GB" b="1" dirty="0">
                <a:solidFill>
                  <a:srgbClr val="65419B"/>
                </a:solidFill>
                <a:highlight>
                  <a:srgbClr val="FFFFFF"/>
                </a:highlight>
                <a:latin typeface="PlutoSansLight"/>
              </a:rPr>
              <a:t>Contents</a:t>
            </a:r>
          </a:p>
          <a:p>
            <a:pPr>
              <a:buFont typeface="Arial" panose="020B0604020202020204" pitchFamily="34" charset="0"/>
              <a:buChar char="•"/>
              <a:defRPr/>
            </a:pPr>
            <a:r>
              <a:rPr lang="en-GB" dirty="0">
                <a:solidFill>
                  <a:srgbClr val="41699B"/>
                </a:solidFill>
                <a:highlight>
                  <a:srgbClr val="FFFFFF"/>
                </a:highlight>
                <a:latin typeface="PlutoSansLight"/>
              </a:rPr>
              <a:t>facial nerve</a:t>
            </a:r>
            <a:endParaRPr lang="en-GB" dirty="0">
              <a:solidFill>
                <a:srgbClr val="3D3D3D"/>
              </a:solidFill>
              <a:highlight>
                <a:srgbClr val="FFFFFF"/>
              </a:highlight>
              <a:latin typeface="PlutoSansLight"/>
            </a:endParaRPr>
          </a:p>
          <a:p>
            <a:pPr>
              <a:buFont typeface="Arial" panose="020B0604020202020204" pitchFamily="34" charset="0"/>
              <a:buChar char="•"/>
              <a:defRPr/>
            </a:pPr>
            <a:r>
              <a:rPr lang="en-GB" dirty="0">
                <a:solidFill>
                  <a:srgbClr val="41699B"/>
                </a:solidFill>
                <a:highlight>
                  <a:srgbClr val="FFFFFF"/>
                </a:highlight>
                <a:latin typeface="PlutoSansLight"/>
              </a:rPr>
              <a:t>vestibulocochlear nerve</a:t>
            </a:r>
            <a:endParaRPr lang="en-GB" dirty="0">
              <a:solidFill>
                <a:srgbClr val="3D3D3D"/>
              </a:solidFill>
              <a:highlight>
                <a:srgbClr val="FFFFFF"/>
              </a:highlight>
              <a:latin typeface="PlutoSansLight"/>
            </a:endParaRPr>
          </a:p>
          <a:p>
            <a:pPr>
              <a:buFont typeface="Arial" panose="020B0604020202020204" pitchFamily="34" charset="0"/>
              <a:buChar char="•"/>
              <a:defRPr/>
            </a:pPr>
            <a:r>
              <a:rPr lang="en-GB" dirty="0">
                <a:solidFill>
                  <a:srgbClr val="41699B"/>
                </a:solidFill>
                <a:highlight>
                  <a:srgbClr val="FFFFFF"/>
                </a:highlight>
                <a:latin typeface="PlutoSansLight"/>
              </a:rPr>
              <a:t>vestibular ganglion</a:t>
            </a:r>
            <a:endParaRPr lang="en-GB" dirty="0">
              <a:solidFill>
                <a:srgbClr val="3D3D3D"/>
              </a:solidFill>
              <a:highlight>
                <a:srgbClr val="FFFFFF"/>
              </a:highlight>
              <a:latin typeface="PlutoSansLight"/>
            </a:endParaRPr>
          </a:p>
          <a:p>
            <a:pPr>
              <a:buFont typeface="Arial" panose="020B0604020202020204" pitchFamily="34" charset="0"/>
              <a:buChar char="•"/>
              <a:defRPr/>
            </a:pPr>
            <a:r>
              <a:rPr lang="en-GB" dirty="0">
                <a:solidFill>
                  <a:srgbClr val="41699B"/>
                </a:solidFill>
                <a:highlight>
                  <a:srgbClr val="FFFFFF"/>
                </a:highlight>
                <a:latin typeface="PlutoSansLight"/>
              </a:rPr>
              <a:t>labyrinthine artery</a:t>
            </a:r>
            <a:r>
              <a:rPr lang="en-GB" dirty="0">
                <a:solidFill>
                  <a:srgbClr val="3D3D3D"/>
                </a:solidFill>
                <a:highlight>
                  <a:srgbClr val="FFFFFF"/>
                </a:highlight>
                <a:latin typeface="PlutoSansLight"/>
              </a:rPr>
              <a:t> (branch of </a:t>
            </a:r>
            <a:r>
              <a:rPr lang="en-GB" dirty="0">
                <a:solidFill>
                  <a:srgbClr val="41699B"/>
                </a:solidFill>
                <a:highlight>
                  <a:srgbClr val="FFFFFF"/>
                </a:highlight>
                <a:latin typeface="PlutoSansLight"/>
              </a:rPr>
              <a:t>basilar artery</a:t>
            </a:r>
            <a:r>
              <a:rPr lang="en-GB" dirty="0">
                <a:solidFill>
                  <a:srgbClr val="3D3D3D"/>
                </a:solidFill>
                <a:highlight>
                  <a:srgbClr val="FFFFFF"/>
                </a:highlight>
                <a:latin typeface="PlutoSansLight"/>
              </a:rPr>
              <a: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182BC7E3-1AF4-CD3C-C96A-87DABA736A18}"/>
              </a:ext>
            </a:extLst>
          </p:cNvPr>
          <p:cNvSpPr txBox="1">
            <a:spLocks noRot="1" noChangeArrowheads="1"/>
          </p:cNvSpPr>
          <p:nvPr/>
        </p:nvSpPr>
        <p:spPr bwMode="auto">
          <a:xfrm>
            <a:off x="1908175" y="636588"/>
            <a:ext cx="5857875"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Internal acoustic meatus</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(meatus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acusticus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internus)</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Fundus - </a:t>
            </a:r>
          </a:p>
        </p:txBody>
      </p:sp>
      <p:sp>
        <p:nvSpPr>
          <p:cNvPr id="75779" name="TextBox 2">
            <a:extLst>
              <a:ext uri="{FF2B5EF4-FFF2-40B4-BE49-F238E27FC236}">
                <a16:creationId xmlns:a16="http://schemas.microsoft.com/office/drawing/2014/main" id="{9E35FDE9-C2DE-2A10-263A-EAA073F0A2DF}"/>
              </a:ext>
            </a:extLst>
          </p:cNvPr>
          <p:cNvSpPr txBox="1">
            <a:spLocks noChangeArrowheads="1"/>
          </p:cNvSpPr>
          <p:nvPr/>
        </p:nvSpPr>
        <p:spPr bwMode="auto">
          <a:xfrm>
            <a:off x="371475" y="1503363"/>
            <a:ext cx="8783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PlutoSansLight"/>
              </a:rPr>
              <a:t>*. </a:t>
            </a:r>
            <a:endParaRPr lang="en-GB" altLang="en-US"/>
          </a:p>
        </p:txBody>
      </p:sp>
      <p:pic>
        <p:nvPicPr>
          <p:cNvPr id="75780" name="Picture 2">
            <a:extLst>
              <a:ext uri="{FF2B5EF4-FFF2-40B4-BE49-F238E27FC236}">
                <a16:creationId xmlns:a16="http://schemas.microsoft.com/office/drawing/2014/main" id="{761D0E71-B183-17AD-D48D-B188D9C4AF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9258" t="34203" r="31575" b="38126"/>
          <a:stretch>
            <a:fillRect/>
          </a:stretch>
        </p:blipFill>
        <p:spPr bwMode="auto">
          <a:xfrm>
            <a:off x="4783138" y="4129088"/>
            <a:ext cx="4014787"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1" name="TextBox 5">
            <a:extLst>
              <a:ext uri="{FF2B5EF4-FFF2-40B4-BE49-F238E27FC236}">
                <a16:creationId xmlns:a16="http://schemas.microsoft.com/office/drawing/2014/main" id="{E11FEDEE-59F1-A458-08EF-873D504AAF98}"/>
              </a:ext>
            </a:extLst>
          </p:cNvPr>
          <p:cNvSpPr txBox="1">
            <a:spLocks noChangeArrowheads="1"/>
          </p:cNvSpPr>
          <p:nvPr/>
        </p:nvSpPr>
        <p:spPr bwMode="auto">
          <a:xfrm>
            <a:off x="3616325" y="5913438"/>
            <a:ext cx="955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rgbClr val="FF0000"/>
                </a:solidFill>
              </a:rPr>
              <a:t>Fundus</a:t>
            </a:r>
          </a:p>
        </p:txBody>
      </p:sp>
      <p:cxnSp>
        <p:nvCxnSpPr>
          <p:cNvPr id="75782" name="Straight Arrow Connector 7">
            <a:extLst>
              <a:ext uri="{FF2B5EF4-FFF2-40B4-BE49-F238E27FC236}">
                <a16:creationId xmlns:a16="http://schemas.microsoft.com/office/drawing/2014/main" id="{B5D2FB71-7D57-4232-AE54-6CF973EEEC97}"/>
              </a:ext>
            </a:extLst>
          </p:cNvPr>
          <p:cNvCxnSpPr>
            <a:cxnSpLocks noChangeShapeType="1"/>
          </p:cNvCxnSpPr>
          <p:nvPr/>
        </p:nvCxnSpPr>
        <p:spPr bwMode="auto">
          <a:xfrm flipV="1">
            <a:off x="4579938" y="5243513"/>
            <a:ext cx="1000125" cy="873125"/>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5783" name="Picture 2" descr="Lesions of the cerebellopontine angle and internal auditory canal:  Diagnosis and differential diagnosis - ScienceDirect">
            <a:extLst>
              <a:ext uri="{FF2B5EF4-FFF2-40B4-BE49-F238E27FC236}">
                <a16:creationId xmlns:a16="http://schemas.microsoft.com/office/drawing/2014/main" id="{5FBD98E3-11CD-4742-CB21-424794D773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5850" y="1614488"/>
            <a:ext cx="3971925"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4" name="Picture 4" descr="Internal auditory meatus - Wikipedia">
            <a:extLst>
              <a:ext uri="{FF2B5EF4-FFF2-40B4-BE49-F238E27FC236}">
                <a16:creationId xmlns:a16="http://schemas.microsoft.com/office/drawing/2014/main" id="{17668FB5-7FAE-51E6-6522-75BA1943E3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713" y="1127125"/>
            <a:ext cx="2601912"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D6092C6C-061A-05C1-1FE2-00067999BB88}"/>
              </a:ext>
            </a:extLst>
          </p:cNvPr>
          <p:cNvSpPr txBox="1"/>
          <p:nvPr/>
        </p:nvSpPr>
        <p:spPr>
          <a:xfrm>
            <a:off x="352033" y="3253919"/>
            <a:ext cx="4800526" cy="2862322"/>
          </a:xfrm>
          <a:prstGeom prst="rect">
            <a:avLst/>
          </a:prstGeom>
          <a:noFill/>
        </p:spPr>
        <p:txBody>
          <a:bodyPr>
            <a:spAutoFit/>
          </a:bodyPr>
          <a:lstStyle/>
          <a:p>
            <a:pPr>
              <a:defRPr/>
            </a:pPr>
            <a:r>
              <a:rPr lang="en-GB" b="1" dirty="0">
                <a:solidFill>
                  <a:srgbClr val="65419B"/>
                </a:solidFill>
                <a:highlight>
                  <a:srgbClr val="FFFFFF"/>
                </a:highlight>
                <a:latin typeface="PlutoSansLight"/>
              </a:rPr>
              <a:t>4 quadrants for passage of</a:t>
            </a:r>
          </a:p>
          <a:p>
            <a:pPr>
              <a:buFont typeface="Arial" panose="020B0604020202020204" pitchFamily="34" charset="0"/>
              <a:buChar char="•"/>
              <a:defRPr/>
            </a:pPr>
            <a:r>
              <a:rPr lang="en-GB" dirty="0">
                <a:solidFill>
                  <a:srgbClr val="41699B"/>
                </a:solidFill>
                <a:highlight>
                  <a:srgbClr val="FFFFFF"/>
                </a:highlight>
                <a:latin typeface="PlutoSansLight"/>
              </a:rPr>
              <a:t> Anterior-superior quadrant: - n. </a:t>
            </a:r>
            <a:r>
              <a:rPr lang="en-GB" dirty="0" err="1">
                <a:solidFill>
                  <a:srgbClr val="41699B"/>
                </a:solidFill>
                <a:highlight>
                  <a:srgbClr val="FFFFFF"/>
                </a:highlight>
                <a:latin typeface="PlutoSansLight"/>
              </a:rPr>
              <a:t>facialis</a:t>
            </a:r>
            <a:br>
              <a:rPr lang="en-GB" dirty="0">
                <a:solidFill>
                  <a:srgbClr val="41699B"/>
                </a:solidFill>
                <a:highlight>
                  <a:srgbClr val="FFFFFF"/>
                </a:highlight>
                <a:latin typeface="PlutoSansLight"/>
              </a:rPr>
            </a:br>
            <a:r>
              <a:rPr lang="en-GB" dirty="0">
                <a:solidFill>
                  <a:srgbClr val="41699B"/>
                </a:solidFill>
                <a:highlight>
                  <a:srgbClr val="FFFFFF"/>
                </a:highlight>
                <a:latin typeface="PlutoSansLight"/>
              </a:rPr>
              <a:t>			- n. intermedius</a:t>
            </a:r>
            <a:endParaRPr lang="en-GB" dirty="0">
              <a:solidFill>
                <a:srgbClr val="3D3D3D"/>
              </a:solidFill>
              <a:highlight>
                <a:srgbClr val="FFFFFF"/>
              </a:highlight>
              <a:latin typeface="PlutoSansLight"/>
            </a:endParaRPr>
          </a:p>
          <a:p>
            <a:pPr>
              <a:buFont typeface="Arial" panose="020B0604020202020204" pitchFamily="34" charset="0"/>
              <a:buChar char="•"/>
              <a:defRPr/>
            </a:pPr>
            <a:r>
              <a:rPr lang="en-GB" dirty="0">
                <a:solidFill>
                  <a:srgbClr val="41699B"/>
                </a:solidFill>
                <a:highlight>
                  <a:srgbClr val="FFFFFF"/>
                </a:highlight>
                <a:latin typeface="PlutoSansLight"/>
              </a:rPr>
              <a:t> Anterior-inferior quadrant:  - cochlear nerve</a:t>
            </a:r>
            <a:endParaRPr lang="en-GB" dirty="0">
              <a:solidFill>
                <a:srgbClr val="3D3D3D"/>
              </a:solidFill>
              <a:highlight>
                <a:srgbClr val="FFFFFF"/>
              </a:highlight>
              <a:latin typeface="PlutoSansLight"/>
            </a:endParaRPr>
          </a:p>
          <a:p>
            <a:pPr>
              <a:buFont typeface="Arial" panose="020B0604020202020204" pitchFamily="34" charset="0"/>
              <a:buChar char="•"/>
              <a:defRPr/>
            </a:pPr>
            <a:r>
              <a:rPr lang="en-GB" dirty="0">
                <a:solidFill>
                  <a:srgbClr val="41699B"/>
                </a:solidFill>
                <a:highlight>
                  <a:srgbClr val="FFFFFF"/>
                </a:highlight>
                <a:latin typeface="PlutoSansLight"/>
              </a:rPr>
              <a:t> Posterior-superior quadrant: </a:t>
            </a:r>
            <a:br>
              <a:rPr lang="en-GB" dirty="0">
                <a:solidFill>
                  <a:srgbClr val="41699B"/>
                </a:solidFill>
                <a:highlight>
                  <a:srgbClr val="FFFFFF"/>
                </a:highlight>
                <a:latin typeface="PlutoSansLight"/>
              </a:rPr>
            </a:br>
            <a:r>
              <a:rPr lang="en-GB" dirty="0">
                <a:solidFill>
                  <a:srgbClr val="41699B"/>
                </a:solidFill>
                <a:highlight>
                  <a:srgbClr val="FFFFFF"/>
                </a:highlight>
                <a:latin typeface="PlutoSansLight"/>
              </a:rPr>
              <a:t>                                            - n. </a:t>
            </a:r>
            <a:r>
              <a:rPr lang="en-GB" dirty="0" err="1">
                <a:solidFill>
                  <a:srgbClr val="41699B"/>
                </a:solidFill>
                <a:highlight>
                  <a:srgbClr val="FFFFFF"/>
                </a:highlight>
                <a:latin typeface="PlutoSansLight"/>
              </a:rPr>
              <a:t>utriculoampularis</a:t>
            </a:r>
            <a:endParaRPr lang="en-GB" dirty="0">
              <a:solidFill>
                <a:srgbClr val="3D3D3D"/>
              </a:solidFill>
              <a:highlight>
                <a:srgbClr val="FFFFFF"/>
              </a:highlight>
              <a:latin typeface="PlutoSansLight"/>
            </a:endParaRPr>
          </a:p>
          <a:p>
            <a:pPr>
              <a:buFont typeface="Arial" panose="020B0604020202020204" pitchFamily="34" charset="0"/>
              <a:buChar char="•"/>
              <a:defRPr/>
            </a:pPr>
            <a:r>
              <a:rPr lang="en-GB" dirty="0">
                <a:solidFill>
                  <a:srgbClr val="41699B"/>
                </a:solidFill>
                <a:highlight>
                  <a:srgbClr val="FFFFFF"/>
                </a:highlight>
                <a:latin typeface="PlutoSansLight"/>
              </a:rPr>
              <a:t> Posterior-inferior quadrant:</a:t>
            </a:r>
            <a:br>
              <a:rPr lang="en-GB" dirty="0">
                <a:solidFill>
                  <a:srgbClr val="41699B"/>
                </a:solidFill>
                <a:highlight>
                  <a:srgbClr val="FFFFFF"/>
                </a:highlight>
                <a:latin typeface="PlutoSansLight"/>
              </a:rPr>
            </a:br>
            <a:r>
              <a:rPr lang="en-GB" dirty="0">
                <a:solidFill>
                  <a:srgbClr val="41699B"/>
                </a:solidFill>
                <a:highlight>
                  <a:srgbClr val="FFFFFF"/>
                </a:highlight>
                <a:latin typeface="PlutoSansLight"/>
              </a:rPr>
              <a:t>                                            - n. </a:t>
            </a:r>
            <a:r>
              <a:rPr lang="en-GB" dirty="0" err="1">
                <a:solidFill>
                  <a:srgbClr val="41699B"/>
                </a:solidFill>
                <a:highlight>
                  <a:srgbClr val="FFFFFF"/>
                </a:highlight>
                <a:latin typeface="PlutoSansLight"/>
              </a:rPr>
              <a:t>saccularis</a:t>
            </a:r>
            <a:br>
              <a:rPr lang="en-GB" dirty="0">
                <a:solidFill>
                  <a:srgbClr val="41699B"/>
                </a:solidFill>
                <a:highlight>
                  <a:srgbClr val="FFFFFF"/>
                </a:highlight>
                <a:latin typeface="PlutoSansLight"/>
              </a:rPr>
            </a:br>
            <a:r>
              <a:rPr lang="en-GB" dirty="0">
                <a:solidFill>
                  <a:srgbClr val="41699B"/>
                </a:solidFill>
                <a:highlight>
                  <a:srgbClr val="FFFFFF"/>
                </a:highlight>
                <a:latin typeface="PlutoSansLight"/>
              </a:rPr>
              <a:t>		         - n. </a:t>
            </a:r>
            <a:r>
              <a:rPr lang="en-GB" dirty="0" err="1">
                <a:solidFill>
                  <a:srgbClr val="41699B"/>
                </a:solidFill>
                <a:highlight>
                  <a:srgbClr val="FFFFFF"/>
                </a:highlight>
                <a:latin typeface="PlutoSansLight"/>
              </a:rPr>
              <a:t>ampularis</a:t>
            </a:r>
            <a:r>
              <a:rPr lang="en-GB" dirty="0">
                <a:solidFill>
                  <a:srgbClr val="41699B"/>
                </a:solidFill>
                <a:highlight>
                  <a:srgbClr val="FFFFFF"/>
                </a:highlight>
                <a:latin typeface="PlutoSansLight"/>
              </a:rPr>
              <a:t> posterior			</a:t>
            </a:r>
            <a:endParaRPr lang="en-GB" dirty="0">
              <a:solidFill>
                <a:srgbClr val="3D3D3D"/>
              </a:solidFill>
              <a:highlight>
                <a:srgbClr val="FFFFFF"/>
              </a:highlight>
              <a:latin typeface="PlutoSansLight"/>
            </a:endParaRPr>
          </a:p>
        </p:txBody>
      </p:sp>
      <p:sp>
        <p:nvSpPr>
          <p:cNvPr id="75786" name="TextBox 13">
            <a:extLst>
              <a:ext uri="{FF2B5EF4-FFF2-40B4-BE49-F238E27FC236}">
                <a16:creationId xmlns:a16="http://schemas.microsoft.com/office/drawing/2014/main" id="{07271509-DAA4-0004-5F73-A66CFCF6D4EF}"/>
              </a:ext>
            </a:extLst>
          </p:cNvPr>
          <p:cNvSpPr txBox="1">
            <a:spLocks noChangeArrowheads="1"/>
          </p:cNvSpPr>
          <p:nvPr/>
        </p:nvSpPr>
        <p:spPr bwMode="auto">
          <a:xfrm>
            <a:off x="371475" y="915988"/>
            <a:ext cx="492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rgbClr val="FF0000"/>
                </a:solidFill>
              </a:rPr>
              <a:t>AS</a:t>
            </a:r>
          </a:p>
        </p:txBody>
      </p:sp>
      <p:sp>
        <p:nvSpPr>
          <p:cNvPr id="75787" name="TextBox 14">
            <a:extLst>
              <a:ext uri="{FF2B5EF4-FFF2-40B4-BE49-F238E27FC236}">
                <a16:creationId xmlns:a16="http://schemas.microsoft.com/office/drawing/2014/main" id="{1C292C95-666B-1745-0050-61AAF33682E3}"/>
              </a:ext>
            </a:extLst>
          </p:cNvPr>
          <p:cNvSpPr txBox="1">
            <a:spLocks noChangeArrowheads="1"/>
          </p:cNvSpPr>
          <p:nvPr/>
        </p:nvSpPr>
        <p:spPr bwMode="auto">
          <a:xfrm>
            <a:off x="287338" y="2682875"/>
            <a:ext cx="4016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rgbClr val="FF0000"/>
                </a:solidFill>
              </a:rPr>
              <a:t>AI</a:t>
            </a:r>
          </a:p>
        </p:txBody>
      </p:sp>
      <p:sp>
        <p:nvSpPr>
          <p:cNvPr id="75788" name="TextBox 15">
            <a:extLst>
              <a:ext uri="{FF2B5EF4-FFF2-40B4-BE49-F238E27FC236}">
                <a16:creationId xmlns:a16="http://schemas.microsoft.com/office/drawing/2014/main" id="{800DB474-6CB8-9DC6-E35F-67A079F92565}"/>
              </a:ext>
            </a:extLst>
          </p:cNvPr>
          <p:cNvSpPr txBox="1">
            <a:spLocks noChangeArrowheads="1"/>
          </p:cNvSpPr>
          <p:nvPr/>
        </p:nvSpPr>
        <p:spPr bwMode="auto">
          <a:xfrm>
            <a:off x="3430588" y="1619250"/>
            <a:ext cx="492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rgbClr val="FF0000"/>
                </a:solidFill>
              </a:rPr>
              <a:t>PS</a:t>
            </a:r>
          </a:p>
        </p:txBody>
      </p:sp>
      <p:sp>
        <p:nvSpPr>
          <p:cNvPr id="75789" name="TextBox 16">
            <a:extLst>
              <a:ext uri="{FF2B5EF4-FFF2-40B4-BE49-F238E27FC236}">
                <a16:creationId xmlns:a16="http://schemas.microsoft.com/office/drawing/2014/main" id="{05527FE6-E34E-59ED-1C20-DBF6D1E88BBF}"/>
              </a:ext>
            </a:extLst>
          </p:cNvPr>
          <p:cNvSpPr txBox="1">
            <a:spLocks noChangeArrowheads="1"/>
          </p:cNvSpPr>
          <p:nvPr/>
        </p:nvSpPr>
        <p:spPr bwMode="auto">
          <a:xfrm>
            <a:off x="3154363" y="2757488"/>
            <a:ext cx="403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rgbClr val="FF0000"/>
                </a:solidFill>
              </a:rPr>
              <a:t>PI</a:t>
            </a:r>
          </a:p>
        </p:txBody>
      </p:sp>
      <p:cxnSp>
        <p:nvCxnSpPr>
          <p:cNvPr id="75790" name="Straight Arrow Connector 17">
            <a:extLst>
              <a:ext uri="{FF2B5EF4-FFF2-40B4-BE49-F238E27FC236}">
                <a16:creationId xmlns:a16="http://schemas.microsoft.com/office/drawing/2014/main" id="{61DF14AB-842E-2520-FD21-C5B70720C1AA}"/>
              </a:ext>
            </a:extLst>
          </p:cNvPr>
          <p:cNvCxnSpPr>
            <a:cxnSpLocks noChangeShapeType="1"/>
          </p:cNvCxnSpPr>
          <p:nvPr/>
        </p:nvCxnSpPr>
        <p:spPr bwMode="auto">
          <a:xfrm flipV="1">
            <a:off x="790575" y="2603500"/>
            <a:ext cx="595313" cy="254000"/>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791" name="Straight Arrow Connector 20">
            <a:extLst>
              <a:ext uri="{FF2B5EF4-FFF2-40B4-BE49-F238E27FC236}">
                <a16:creationId xmlns:a16="http://schemas.microsoft.com/office/drawing/2014/main" id="{932B0E43-10BB-3824-32C9-01F2964FC717}"/>
              </a:ext>
            </a:extLst>
          </p:cNvPr>
          <p:cNvCxnSpPr>
            <a:cxnSpLocks noChangeShapeType="1"/>
          </p:cNvCxnSpPr>
          <p:nvPr/>
        </p:nvCxnSpPr>
        <p:spPr bwMode="auto">
          <a:xfrm>
            <a:off x="911225" y="1171575"/>
            <a:ext cx="996950" cy="465138"/>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792" name="Straight Arrow Connector 22">
            <a:extLst>
              <a:ext uri="{FF2B5EF4-FFF2-40B4-BE49-F238E27FC236}">
                <a16:creationId xmlns:a16="http://schemas.microsoft.com/office/drawing/2014/main" id="{5739DC4E-8CD3-6AA4-03E9-5EB30DC54FAB}"/>
              </a:ext>
            </a:extLst>
          </p:cNvPr>
          <p:cNvCxnSpPr>
            <a:cxnSpLocks noChangeShapeType="1"/>
          </p:cNvCxnSpPr>
          <p:nvPr/>
        </p:nvCxnSpPr>
        <p:spPr bwMode="auto">
          <a:xfrm flipH="1" flipV="1">
            <a:off x="2555875" y="2432050"/>
            <a:ext cx="746125" cy="295275"/>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793" name="Straight Arrow Connector 24">
            <a:extLst>
              <a:ext uri="{FF2B5EF4-FFF2-40B4-BE49-F238E27FC236}">
                <a16:creationId xmlns:a16="http://schemas.microsoft.com/office/drawing/2014/main" id="{FB12FD31-5AFB-55CE-2841-D06EEBE4D137}"/>
              </a:ext>
            </a:extLst>
          </p:cNvPr>
          <p:cNvCxnSpPr>
            <a:cxnSpLocks noChangeShapeType="1"/>
          </p:cNvCxnSpPr>
          <p:nvPr/>
        </p:nvCxnSpPr>
        <p:spPr bwMode="auto">
          <a:xfrm flipH="1" flipV="1">
            <a:off x="2484438" y="1706563"/>
            <a:ext cx="906462" cy="63500"/>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a:extLst>
              <a:ext uri="{FF2B5EF4-FFF2-40B4-BE49-F238E27FC236}">
                <a16:creationId xmlns:a16="http://schemas.microsoft.com/office/drawing/2014/main" id="{BD8CDBE5-A3D7-DDFF-D9F7-A720E10D450B}"/>
              </a:ext>
            </a:extLst>
          </p:cNvPr>
          <p:cNvSpPr>
            <a:spLocks noChangeArrowheads="1"/>
          </p:cNvSpPr>
          <p:nvPr/>
        </p:nvSpPr>
        <p:spPr bwMode="auto">
          <a:xfrm>
            <a:off x="280988" y="4238625"/>
            <a:ext cx="8678862"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Parts</a:t>
            </a:r>
            <a:r>
              <a:rPr lang="en-US" altLang="en-US" sz="2000" b="1">
                <a:latin typeface="Comic Sans MS" panose="030F0702030302020204" pitchFamily="66" charset="0"/>
              </a:rPr>
              <a:t>:</a:t>
            </a:r>
          </a:p>
          <a:p>
            <a:pPr eaLnBrk="1" hangingPunct="1">
              <a:spcBef>
                <a:spcPct val="0"/>
              </a:spcBef>
              <a:buClrTx/>
              <a:buSzTx/>
              <a:buFont typeface="Arial" panose="020B0604020202020204" pitchFamily="34" charset="0"/>
              <a:buNone/>
            </a:pPr>
            <a:r>
              <a:rPr lang="fr-FR" altLang="en-US" sz="2000">
                <a:latin typeface="Comic Sans MS" panose="030F0702030302020204" pitchFamily="66" charset="0"/>
              </a:rPr>
              <a:t>1) </a:t>
            </a:r>
            <a:r>
              <a:rPr lang="en-GB" altLang="en-US" sz="2000" b="1">
                <a:latin typeface="Comic Sans MS" panose="030F0702030302020204" pitchFamily="66" charset="0"/>
              </a:rPr>
              <a:t>Bony labyrinth </a:t>
            </a:r>
            <a:r>
              <a:rPr lang="fr-FR" altLang="en-US" sz="2000" b="1">
                <a:latin typeface="Comic Sans MS" panose="030F0702030302020204" pitchFamily="66" charset="0"/>
              </a:rPr>
              <a:t>(</a:t>
            </a:r>
            <a:r>
              <a:rPr lang="fr-FR" altLang="en-US" sz="2000" b="1" i="1">
                <a:latin typeface="Comic Sans MS" panose="030F0702030302020204" pitchFamily="66" charset="0"/>
              </a:rPr>
              <a:t>labyrinthus osseus) </a:t>
            </a:r>
            <a:r>
              <a:rPr lang="fr-FR" altLang="en-US" sz="2000" i="1">
                <a:latin typeface="Comic Sans MS" panose="030F0702030302020204" pitchFamily="66" charset="0"/>
              </a:rPr>
              <a:t>connected </a:t>
            </a:r>
            <a:r>
              <a:rPr lang="en-GB" altLang="en-US" sz="2000" i="1">
                <a:latin typeface="Comic Sans MS" panose="030F0702030302020204" pitchFamily="66" charset="0"/>
              </a:rPr>
              <a:t>with</a:t>
            </a:r>
            <a:br>
              <a:rPr lang="en-GB" altLang="en-US" sz="2000" i="1">
                <a:latin typeface="Comic Sans MS" panose="030F0702030302020204" pitchFamily="66" charset="0"/>
              </a:rPr>
            </a:br>
            <a:r>
              <a:rPr lang="en-GB" altLang="en-US" sz="2000" i="1">
                <a:latin typeface="Comic Sans MS" panose="030F0702030302020204" pitchFamily="66" charset="0"/>
              </a:rPr>
              <a:t>    internal acoustic meatus </a:t>
            </a:r>
            <a:r>
              <a:rPr lang="en-US" altLang="en-US" sz="2000">
                <a:latin typeface="Comic Sans MS" panose="030F0702030302020204" pitchFamily="66" charset="0"/>
              </a:rPr>
              <a:t>(</a:t>
            </a:r>
            <a:r>
              <a:rPr lang="en-US" altLang="en-US" sz="2000" i="1">
                <a:latin typeface="Comic Sans MS" panose="030F0702030302020204" pitchFamily="66" charset="0"/>
              </a:rPr>
              <a:t>meatus acusticus internus) </a:t>
            </a:r>
            <a:br>
              <a:rPr lang="en-US" altLang="en-US" sz="2000" i="1">
                <a:latin typeface="Comic Sans MS" panose="030F0702030302020204" pitchFamily="66" charset="0"/>
              </a:rPr>
            </a:br>
            <a:r>
              <a:rPr lang="en-US" altLang="en-US" sz="2000" i="1">
                <a:latin typeface="Comic Sans MS" panose="030F0702030302020204" pitchFamily="66" charset="0"/>
              </a:rPr>
              <a:t>    contains liquid – perilymph</a:t>
            </a:r>
            <a:br>
              <a:rPr lang="en-US" altLang="en-US" sz="2000" i="1">
                <a:latin typeface="Comic Sans MS" panose="030F0702030302020204" pitchFamily="66" charset="0"/>
              </a:rPr>
            </a:br>
            <a:r>
              <a:rPr lang="en-US" altLang="en-US" sz="2000" i="1">
                <a:latin typeface="Comic Sans MS" panose="030F0702030302020204" pitchFamily="66" charset="0"/>
              </a:rPr>
              <a:t>    contains membranous labyrinth</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2) </a:t>
            </a:r>
            <a:r>
              <a:rPr lang="en-GB" altLang="en-US" sz="2000" b="1">
                <a:latin typeface="Comic Sans MS" panose="030F0702030302020204" pitchFamily="66" charset="0"/>
              </a:rPr>
              <a:t>Membranous labyrinth</a:t>
            </a:r>
            <a:r>
              <a:rPr lang="en-US" altLang="en-US" sz="2000" b="1">
                <a:latin typeface="Comic Sans MS" panose="030F0702030302020204" pitchFamily="66" charset="0"/>
              </a:rPr>
              <a:t> (</a:t>
            </a:r>
            <a:r>
              <a:rPr lang="en-US" altLang="en-US" sz="2000" b="1" i="1">
                <a:latin typeface="Comic Sans MS" panose="030F0702030302020204" pitchFamily="66" charset="0"/>
              </a:rPr>
              <a:t>labyrinthus membranaceus) inside of bony</a:t>
            </a:r>
            <a:br>
              <a:rPr lang="en-US" altLang="en-US" sz="2000" b="1" i="1">
                <a:latin typeface="Comic Sans MS" panose="030F0702030302020204" pitchFamily="66" charset="0"/>
              </a:rPr>
            </a:br>
            <a:r>
              <a:rPr lang="en-US" altLang="en-US" sz="2000" b="1" i="1">
                <a:latin typeface="Comic Sans MS" panose="030F0702030302020204" pitchFamily="66" charset="0"/>
              </a:rPr>
              <a:t>   labyrinth; </a:t>
            </a:r>
            <a:r>
              <a:rPr lang="en-GB" altLang="en-US" sz="2000">
                <a:latin typeface="Comic Sans MS" panose="030F0702030302020204" pitchFamily="66" charset="0"/>
              </a:rPr>
              <a:t>contains liquid - endolymph</a:t>
            </a:r>
            <a:endParaRPr lang="en-US" altLang="en-US" sz="2000">
              <a:latin typeface="Comic Sans MS" panose="030F0702030302020204" pitchFamily="66" charset="0"/>
            </a:endParaRPr>
          </a:p>
        </p:txBody>
      </p:sp>
      <p:sp>
        <p:nvSpPr>
          <p:cNvPr id="62467" name="Rectangle 2">
            <a:extLst>
              <a:ext uri="{FF2B5EF4-FFF2-40B4-BE49-F238E27FC236}">
                <a16:creationId xmlns:a16="http://schemas.microsoft.com/office/drawing/2014/main" id="{A80E0C4C-523C-FCE6-9800-D0EF85B08BF9}"/>
              </a:ext>
            </a:extLst>
          </p:cNvPr>
          <p:cNvSpPr txBox="1">
            <a:spLocks noRot="1" noChangeArrowheads="1"/>
          </p:cNvSpPr>
          <p:nvPr/>
        </p:nvSpPr>
        <p:spPr bwMode="auto">
          <a:xfrm>
            <a:off x="1908175" y="234950"/>
            <a:ext cx="64293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Internal ear </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(auris interna)</a:t>
            </a:r>
          </a:p>
        </p:txBody>
      </p:sp>
      <p:pic>
        <p:nvPicPr>
          <p:cNvPr id="76804" name="Picture 3">
            <a:extLst>
              <a:ext uri="{FF2B5EF4-FFF2-40B4-BE49-F238E27FC236}">
                <a16:creationId xmlns:a16="http://schemas.microsoft.com/office/drawing/2014/main" id="{BEF4DA9E-04C5-AA95-2870-25EC858377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729" t="28172" r="42558" b="16266"/>
          <a:stretch>
            <a:fillRect/>
          </a:stretch>
        </p:blipFill>
        <p:spPr bwMode="auto">
          <a:xfrm>
            <a:off x="3489325" y="1884363"/>
            <a:ext cx="2136775" cy="220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4">
            <a:extLst>
              <a:ext uri="{FF2B5EF4-FFF2-40B4-BE49-F238E27FC236}">
                <a16:creationId xmlns:a16="http://schemas.microsoft.com/office/drawing/2014/main" id="{FEAB2FD3-3831-B969-A975-99732A70C8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1318" t="14282" r="9073" b="30156"/>
          <a:stretch>
            <a:fillRect/>
          </a:stretch>
        </p:blipFill>
        <p:spPr bwMode="auto">
          <a:xfrm>
            <a:off x="539750" y="1949450"/>
            <a:ext cx="3024188" cy="211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6" name="Picture 5">
            <a:extLst>
              <a:ext uri="{FF2B5EF4-FFF2-40B4-BE49-F238E27FC236}">
                <a16:creationId xmlns:a16="http://schemas.microsoft.com/office/drawing/2014/main" id="{0E4BA1B9-2069-87F8-D8E5-44AC1D68C3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6011" t="33347" r="31396" b="32672"/>
          <a:stretch>
            <a:fillRect/>
          </a:stretch>
        </p:blipFill>
        <p:spPr bwMode="auto">
          <a:xfrm>
            <a:off x="5715000" y="2286000"/>
            <a:ext cx="3179763"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7" name="TextBox 2">
            <a:extLst>
              <a:ext uri="{FF2B5EF4-FFF2-40B4-BE49-F238E27FC236}">
                <a16:creationId xmlns:a16="http://schemas.microsoft.com/office/drawing/2014/main" id="{1E267A61-A075-7AA7-4C6E-8A7A7BD2212D}"/>
              </a:ext>
            </a:extLst>
          </p:cNvPr>
          <p:cNvSpPr txBox="1">
            <a:spLocks noChangeArrowheads="1"/>
          </p:cNvSpPr>
          <p:nvPr/>
        </p:nvSpPr>
        <p:spPr bwMode="auto">
          <a:xfrm>
            <a:off x="428625" y="1123950"/>
            <a:ext cx="85010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The internal ear contains the vestibulocochlear organ concerned with the reception of sound and the maintenance of balance</a:t>
            </a:r>
            <a:r>
              <a:rPr lang="en-GB" altLang="en-US"/>
              <a:t>.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a:extLst>
              <a:ext uri="{FF2B5EF4-FFF2-40B4-BE49-F238E27FC236}">
                <a16:creationId xmlns:a16="http://schemas.microsoft.com/office/drawing/2014/main" id="{3096E0F1-8059-2EDC-C5FC-D8458448F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7971" r="43645" b="43663"/>
          <a:stretch>
            <a:fillRect/>
          </a:stretch>
        </p:blipFill>
        <p:spPr bwMode="auto">
          <a:xfrm>
            <a:off x="4757738" y="692150"/>
            <a:ext cx="4029075"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Rectangle 1">
            <a:extLst>
              <a:ext uri="{FF2B5EF4-FFF2-40B4-BE49-F238E27FC236}">
                <a16:creationId xmlns:a16="http://schemas.microsoft.com/office/drawing/2014/main" id="{67BD59AF-80B0-D5B4-D05B-E5AAF0FE7218}"/>
              </a:ext>
            </a:extLst>
          </p:cNvPr>
          <p:cNvSpPr>
            <a:spLocks noChangeArrowheads="1"/>
          </p:cNvSpPr>
          <p:nvPr/>
        </p:nvSpPr>
        <p:spPr bwMode="auto">
          <a:xfrm>
            <a:off x="468313" y="2741613"/>
            <a:ext cx="7072312"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LABYRINTHUS OSSEUS – Parts:</a:t>
            </a:r>
            <a:br>
              <a:rPr lang="en-US" altLang="en-US" sz="2000">
                <a:latin typeface="Comic Sans MS" panose="030F0702030302020204" pitchFamily="66" charset="0"/>
              </a:rPr>
            </a:br>
            <a:r>
              <a:rPr lang="en-US" altLang="en-US" sz="2000" b="1">
                <a:latin typeface="Comic Sans MS" panose="030F0702030302020204" pitchFamily="66" charset="0"/>
              </a:rPr>
              <a:t>1) Cochlea</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US" altLang="en-US" sz="2000">
                <a:latin typeface="Comic Sans MS" panose="030F0702030302020204" pitchFamily="66" charset="0"/>
              </a:rPr>
              <a:t>- modiolus </a:t>
            </a:r>
            <a:br>
              <a:rPr lang="en-US" altLang="en-US" sz="2000">
                <a:latin typeface="Comic Sans MS" panose="030F0702030302020204" pitchFamily="66" charset="0"/>
              </a:rPr>
            </a:br>
            <a:r>
              <a:rPr lang="en-US" altLang="en-US" sz="2000">
                <a:latin typeface="Comic Sans MS" panose="030F0702030302020204" pitchFamily="66" charset="0"/>
              </a:rPr>
              <a:t>            -canales longitudinales modioli</a:t>
            </a:r>
            <a:br>
              <a:rPr lang="en-US" altLang="en-US" sz="2000">
                <a:latin typeface="Comic Sans MS" panose="030F0702030302020204" pitchFamily="66" charset="0"/>
              </a:rPr>
            </a:br>
            <a:r>
              <a:rPr lang="en-US" altLang="en-US" sz="2000">
                <a:latin typeface="Comic Sans MS" panose="030F0702030302020204" pitchFamily="66" charset="0"/>
              </a:rPr>
              <a:t>	- canalis spiralis modioli (ganglion spirale)</a:t>
            </a:r>
            <a:br>
              <a:rPr lang="en-US" altLang="en-US" sz="2000">
                <a:latin typeface="Comic Sans MS" panose="030F0702030302020204" pitchFamily="66" charset="0"/>
              </a:rPr>
            </a:br>
            <a:r>
              <a:rPr lang="en-US" altLang="en-US" sz="2000">
                <a:latin typeface="Comic Sans MS" panose="030F0702030302020204" pitchFamily="66" charset="0"/>
              </a:rPr>
              <a:t>    - canalis spiralis cochleae</a:t>
            </a:r>
            <a:br>
              <a:rPr lang="en-US" altLang="en-US" sz="2000">
                <a:latin typeface="Comic Sans MS" panose="030F0702030302020204" pitchFamily="66" charset="0"/>
              </a:rPr>
            </a:br>
            <a:r>
              <a:rPr lang="en-US" altLang="en-US" sz="2000">
                <a:latin typeface="Comic Sans MS" panose="030F0702030302020204" pitchFamily="66" charset="0"/>
              </a:rPr>
              <a:t>    - lamina spiralis ossea</a:t>
            </a:r>
            <a:br>
              <a:rPr lang="en-US" altLang="en-US" sz="2000">
                <a:latin typeface="Comic Sans MS" panose="030F0702030302020204" pitchFamily="66" charset="0"/>
              </a:rPr>
            </a:br>
            <a:r>
              <a:rPr lang="en-US" altLang="en-US" sz="2000" b="1">
                <a:latin typeface="Comic Sans MS" panose="030F0702030302020204" pitchFamily="66" charset="0"/>
              </a:rPr>
              <a:t>2) Vestibule (Vestibulum)</a:t>
            </a:r>
            <a:br>
              <a:rPr lang="en-US" altLang="en-US" sz="2000">
                <a:latin typeface="Comic Sans MS" panose="030F0702030302020204" pitchFamily="66" charset="0"/>
              </a:rPr>
            </a:br>
            <a:r>
              <a:rPr lang="en-US" altLang="en-US" sz="2000" b="1">
                <a:latin typeface="Comic Sans MS" panose="030F0702030302020204" pitchFamily="66" charset="0"/>
              </a:rPr>
              <a:t>3) Semicircular canals (Canales semicirculares ossei)</a:t>
            </a:r>
            <a:br>
              <a:rPr lang="en-US" altLang="en-US" sz="2000">
                <a:latin typeface="Comic Sans MS" panose="030F0702030302020204" pitchFamily="66" charset="0"/>
              </a:rPr>
            </a:br>
            <a:r>
              <a:rPr lang="en-US" altLang="en-US" sz="2000">
                <a:latin typeface="Comic Sans MS" panose="030F0702030302020204" pitchFamily="66" charset="0"/>
              </a:rPr>
              <a:t>	- canalis semicircularis posterior (ampula, crus)</a:t>
            </a:r>
            <a:br>
              <a:rPr lang="en-US" altLang="en-US" sz="2000">
                <a:latin typeface="Comic Sans MS" panose="030F0702030302020204" pitchFamily="66" charset="0"/>
              </a:rPr>
            </a:br>
            <a:r>
              <a:rPr lang="en-US" altLang="en-US" sz="2000">
                <a:latin typeface="Comic Sans MS" panose="030F0702030302020204" pitchFamily="66" charset="0"/>
              </a:rPr>
              <a:t>	- canalis semicircularis anterior</a:t>
            </a:r>
            <a:br>
              <a:rPr lang="en-US" altLang="en-US" sz="2000">
                <a:latin typeface="Comic Sans MS" panose="030F0702030302020204" pitchFamily="66" charset="0"/>
              </a:rPr>
            </a:br>
            <a:r>
              <a:rPr lang="en-US" altLang="en-US" sz="2000">
                <a:latin typeface="Comic Sans MS" panose="030F0702030302020204" pitchFamily="66" charset="0"/>
              </a:rPr>
              <a:t>	- canalis semicircularis lateralis</a:t>
            </a:r>
          </a:p>
        </p:txBody>
      </p:sp>
      <p:sp>
        <p:nvSpPr>
          <p:cNvPr id="64516" name="Rectangle 2">
            <a:extLst>
              <a:ext uri="{FF2B5EF4-FFF2-40B4-BE49-F238E27FC236}">
                <a16:creationId xmlns:a16="http://schemas.microsoft.com/office/drawing/2014/main" id="{A448E9DD-CFDF-2334-4A0F-F465F1A68B23}"/>
              </a:ext>
            </a:extLst>
          </p:cNvPr>
          <p:cNvSpPr txBox="1">
            <a:spLocks noRot="1" noChangeArrowheads="1"/>
          </p:cNvSpPr>
          <p:nvPr/>
        </p:nvSpPr>
        <p:spPr bwMode="auto">
          <a:xfrm>
            <a:off x="971550" y="357188"/>
            <a:ext cx="7777163" cy="4794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Bony labyrinth </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labyrinthus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osseus)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a:extLst>
              <a:ext uri="{FF2B5EF4-FFF2-40B4-BE49-F238E27FC236}">
                <a16:creationId xmlns:a16="http://schemas.microsoft.com/office/drawing/2014/main" id="{93667198-9163-B284-0229-49547887EED9}"/>
              </a:ext>
            </a:extLst>
          </p:cNvPr>
          <p:cNvSpPr txBox="1">
            <a:spLocks noRot="1" noChangeArrowheads="1"/>
          </p:cNvSpPr>
          <p:nvPr/>
        </p:nvSpPr>
        <p:spPr bwMode="auto">
          <a:xfrm>
            <a:off x="3535363" y="77788"/>
            <a:ext cx="2363787"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C</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ochlea</a:t>
            </a: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p:txBody>
      </p:sp>
      <p:sp>
        <p:nvSpPr>
          <p:cNvPr id="5" name="TextBox 4">
            <a:extLst>
              <a:ext uri="{FF2B5EF4-FFF2-40B4-BE49-F238E27FC236}">
                <a16:creationId xmlns:a16="http://schemas.microsoft.com/office/drawing/2014/main" id="{83CF7A34-9AAD-473C-29D3-C52CC9D2125E}"/>
              </a:ext>
            </a:extLst>
          </p:cNvPr>
          <p:cNvSpPr txBox="1"/>
          <p:nvPr/>
        </p:nvSpPr>
        <p:spPr>
          <a:xfrm>
            <a:off x="377173" y="791895"/>
            <a:ext cx="8679908" cy="2862322"/>
          </a:xfrm>
          <a:prstGeom prst="rect">
            <a:avLst/>
          </a:prstGeom>
          <a:noFill/>
        </p:spPr>
        <p:txBody>
          <a:bodyPr>
            <a:spAutoFit/>
          </a:bodyPr>
          <a:lstStyle/>
          <a:p>
            <a:pPr>
              <a:defRPr/>
            </a:pPr>
            <a:r>
              <a:rPr lang="en-GB" dirty="0">
                <a:solidFill>
                  <a:srgbClr val="0D0D0D"/>
                </a:solidFill>
                <a:highlight>
                  <a:srgbClr val="FFFFFF"/>
                </a:highlight>
                <a:latin typeface="Comic Sans MS" panose="030F0702030302020204" pitchFamily="66" charset="0"/>
              </a:rPr>
              <a:t>* The cochlea is 2.5 times spirally coiled bony canal (canalis spiralis cochleae)</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shaped like a garden snail's shell, oriented </a:t>
            </a:r>
            <a:r>
              <a:rPr lang="en-GB" dirty="0" err="1">
                <a:solidFill>
                  <a:srgbClr val="0D0D0D"/>
                </a:solidFill>
                <a:highlight>
                  <a:srgbClr val="FFFFFF"/>
                </a:highlight>
                <a:latin typeface="Comic Sans MS" panose="030F0702030302020204" pitchFamily="66" charset="0"/>
              </a:rPr>
              <a:t>anteroinferiorly</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With its initial, basal coil, which </a:t>
            </a:r>
            <a:r>
              <a:rPr lang="en-GB" dirty="0">
                <a:latin typeface="Comic Sans MS" panose="030F0702030302020204" pitchFamily="66" charset="0"/>
              </a:rPr>
              <a:t>begins at the vestibule, </a:t>
            </a:r>
            <a:r>
              <a:rPr lang="en-GB" dirty="0">
                <a:solidFill>
                  <a:srgbClr val="0D0D0D"/>
                </a:solidFill>
                <a:highlight>
                  <a:srgbClr val="FFFFFF"/>
                </a:highlight>
                <a:latin typeface="Comic Sans MS" panose="030F0702030302020204" pitchFamily="66" charset="0"/>
              </a:rPr>
              <a:t>is the widest and</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corresponds to the anterior part of the fundus of the internal acoustic</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meatus; by its opposite side, basal coil is oriented toward medial wall of the</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tympanic cavity and causes a prominent bulge on the - the promontory on</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this wall. </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The narrowest end, called the apex of the cochlea (cupula cochleae), is</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oriented towards the carotid canal (canalis </a:t>
            </a:r>
            <a:r>
              <a:rPr lang="en-GB" dirty="0" err="1">
                <a:solidFill>
                  <a:srgbClr val="0D0D0D"/>
                </a:solidFill>
                <a:highlight>
                  <a:srgbClr val="FFFFFF"/>
                </a:highlight>
                <a:latin typeface="Comic Sans MS" panose="030F0702030302020204" pitchFamily="66" charset="0"/>
              </a:rPr>
              <a:t>caroticus</a:t>
            </a:r>
            <a:r>
              <a:rPr lang="en-GB" dirty="0">
                <a:solidFill>
                  <a:srgbClr val="0D0D0D"/>
                </a:solidFill>
                <a:highlight>
                  <a:srgbClr val="FFFFFF"/>
                </a:highlight>
                <a:latin typeface="Comic Sans MS" panose="030F0702030302020204" pitchFamily="66" charset="0"/>
              </a:rPr>
              <a:t>). Between them is the</a:t>
            </a:r>
            <a:br>
              <a:rPr lang="en-GB" dirty="0">
                <a:solidFill>
                  <a:srgbClr val="0D0D0D"/>
                </a:solidFill>
                <a:highlight>
                  <a:srgbClr val="FFFFFF"/>
                </a:highlight>
                <a:latin typeface="Comic Sans MS" panose="030F0702030302020204" pitchFamily="66" charset="0"/>
              </a:rPr>
            </a:br>
            <a:r>
              <a:rPr lang="en-GB" dirty="0">
                <a:solidFill>
                  <a:srgbClr val="0D0D0D"/>
                </a:solidFill>
                <a:highlight>
                  <a:srgbClr val="FFFFFF"/>
                </a:highlight>
                <a:latin typeface="Comic Sans MS" panose="030F0702030302020204" pitchFamily="66" charset="0"/>
              </a:rPr>
              <a:t>   central part. </a:t>
            </a:r>
            <a:endParaRPr lang="en-GB" dirty="0">
              <a:latin typeface="Comic Sans MS" panose="030F0702030302020204" pitchFamily="66" charset="0"/>
            </a:endParaRPr>
          </a:p>
        </p:txBody>
      </p:sp>
      <p:pic>
        <p:nvPicPr>
          <p:cNvPr id="78852" name="Picture 2" descr="Parts of the Ear Image">
            <a:extLst>
              <a:ext uri="{FF2B5EF4-FFF2-40B4-BE49-F238E27FC236}">
                <a16:creationId xmlns:a16="http://schemas.microsoft.com/office/drawing/2014/main" id="{8ABB1CC0-D95C-AAD1-EFD0-1E712CF93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7638" y="3654425"/>
            <a:ext cx="3638550"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4">
            <a:extLst>
              <a:ext uri="{FF2B5EF4-FFF2-40B4-BE49-F238E27FC236}">
                <a16:creationId xmlns:a16="http://schemas.microsoft.com/office/drawing/2014/main" id="{90522CC1-6798-0035-8242-131557931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7971" r="43645" b="43663"/>
          <a:stretch>
            <a:fillRect/>
          </a:stretch>
        </p:blipFill>
        <p:spPr bwMode="auto">
          <a:xfrm>
            <a:off x="477838" y="3567113"/>
            <a:ext cx="4029075"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TextBox 3">
            <a:extLst>
              <a:ext uri="{FF2B5EF4-FFF2-40B4-BE49-F238E27FC236}">
                <a16:creationId xmlns:a16="http://schemas.microsoft.com/office/drawing/2014/main" id="{4ABAE2FA-6158-FEC9-137C-D5788561B648}"/>
              </a:ext>
            </a:extLst>
          </p:cNvPr>
          <p:cNvSpPr txBox="1">
            <a:spLocks noChangeArrowheads="1"/>
          </p:cNvSpPr>
          <p:nvPr/>
        </p:nvSpPr>
        <p:spPr bwMode="auto">
          <a:xfrm>
            <a:off x="2427288" y="3355975"/>
            <a:ext cx="21621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Basal coil</a:t>
            </a:r>
          </a:p>
          <a:p>
            <a:r>
              <a:rPr lang="en-GB" altLang="en-US" sz="1600">
                <a:solidFill>
                  <a:srgbClr val="FF0000"/>
                </a:solidFill>
              </a:rPr>
              <a:t>(forms promontorium)</a:t>
            </a:r>
          </a:p>
        </p:txBody>
      </p:sp>
      <p:cxnSp>
        <p:nvCxnSpPr>
          <p:cNvPr id="78855" name="Straight Arrow Connector 6">
            <a:extLst>
              <a:ext uri="{FF2B5EF4-FFF2-40B4-BE49-F238E27FC236}">
                <a16:creationId xmlns:a16="http://schemas.microsoft.com/office/drawing/2014/main" id="{4AE3D559-5732-1009-F245-199C8B13131E}"/>
              </a:ext>
            </a:extLst>
          </p:cNvPr>
          <p:cNvCxnSpPr>
            <a:cxnSpLocks noChangeShapeType="1"/>
          </p:cNvCxnSpPr>
          <p:nvPr/>
        </p:nvCxnSpPr>
        <p:spPr bwMode="auto">
          <a:xfrm>
            <a:off x="2771775" y="4006850"/>
            <a:ext cx="504825" cy="1943100"/>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856" name="TextBox 8">
            <a:extLst>
              <a:ext uri="{FF2B5EF4-FFF2-40B4-BE49-F238E27FC236}">
                <a16:creationId xmlns:a16="http://schemas.microsoft.com/office/drawing/2014/main" id="{37FC5C7E-2AD9-3F29-1D47-6D00EF5FDB3B}"/>
              </a:ext>
            </a:extLst>
          </p:cNvPr>
          <p:cNvSpPr txBox="1">
            <a:spLocks noChangeArrowheads="1"/>
          </p:cNvSpPr>
          <p:nvPr/>
        </p:nvSpPr>
        <p:spPr bwMode="auto">
          <a:xfrm>
            <a:off x="3767138" y="4019550"/>
            <a:ext cx="9699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Apex</a:t>
            </a:r>
            <a:br>
              <a:rPr lang="en-GB" altLang="en-US" sz="1600">
                <a:solidFill>
                  <a:srgbClr val="FF0000"/>
                </a:solidFill>
              </a:rPr>
            </a:br>
            <a:r>
              <a:rPr lang="en-GB" altLang="en-US" sz="1600">
                <a:solidFill>
                  <a:srgbClr val="FF0000"/>
                </a:solidFill>
              </a:rPr>
              <a:t>(Cupula)</a:t>
            </a:r>
          </a:p>
        </p:txBody>
      </p:sp>
      <p:cxnSp>
        <p:nvCxnSpPr>
          <p:cNvPr id="78857" name="Straight Arrow Connector 9">
            <a:extLst>
              <a:ext uri="{FF2B5EF4-FFF2-40B4-BE49-F238E27FC236}">
                <a16:creationId xmlns:a16="http://schemas.microsoft.com/office/drawing/2014/main" id="{712AF493-E142-D681-3A4D-D1E6273954DF}"/>
              </a:ext>
            </a:extLst>
          </p:cNvPr>
          <p:cNvCxnSpPr>
            <a:cxnSpLocks noChangeShapeType="1"/>
          </p:cNvCxnSpPr>
          <p:nvPr/>
        </p:nvCxnSpPr>
        <p:spPr bwMode="auto">
          <a:xfrm flipH="1">
            <a:off x="3767138" y="4605338"/>
            <a:ext cx="228600" cy="723900"/>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45CAAE9E-2D7E-9E77-9DB7-29A2D5EE65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375" y="1341438"/>
            <a:ext cx="3960813"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Box 3">
            <a:extLst>
              <a:ext uri="{FF2B5EF4-FFF2-40B4-BE49-F238E27FC236}">
                <a16:creationId xmlns:a16="http://schemas.microsoft.com/office/drawing/2014/main" id="{8DC946A0-3404-CE05-F93C-5ADA10501D0B}"/>
              </a:ext>
            </a:extLst>
          </p:cNvPr>
          <p:cNvSpPr txBox="1">
            <a:spLocks noChangeArrowheads="1"/>
          </p:cNvSpPr>
          <p:nvPr/>
        </p:nvSpPr>
        <p:spPr bwMode="auto">
          <a:xfrm>
            <a:off x="161925" y="765175"/>
            <a:ext cx="8820150" cy="597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a:latin typeface="Book Antiqua" panose="02040602050305030304" pitchFamily="18" charset="0"/>
              </a:rPr>
              <a:t>- It is irregularly shaped plate of elastic cartilage that is covered by thin skin.</a:t>
            </a:r>
            <a:br>
              <a:rPr lang="en-GB" altLang="en-US" sz="2000">
                <a:latin typeface="Book Antiqua" panose="02040602050305030304" pitchFamily="18" charset="0"/>
              </a:rPr>
            </a:br>
            <a:r>
              <a:rPr lang="en-GB" altLang="en-US" sz="2000">
                <a:latin typeface="Book Antiqua" panose="02040602050305030304" pitchFamily="18" charset="0"/>
              </a:rPr>
              <a:t>- It has several elevations and depressions</a:t>
            </a:r>
          </a:p>
          <a:p>
            <a:pPr eaLnBrk="1" hangingPunct="1">
              <a:spcBef>
                <a:spcPct val="0"/>
              </a:spcBef>
              <a:buClrTx/>
              <a:buSzTx/>
              <a:buFont typeface="Arial" panose="020B0604020202020204" pitchFamily="34" charset="0"/>
              <a:buNone/>
            </a:pPr>
            <a:endParaRPr lang="en-GB" altLang="en-US" sz="1000">
              <a:latin typeface="Book Antiqua" panose="02040602050305030304" pitchFamily="18" charset="0"/>
            </a:endParaRPr>
          </a:p>
          <a:p>
            <a:pPr eaLnBrk="1" hangingPunct="1">
              <a:spcBef>
                <a:spcPct val="0"/>
              </a:spcBef>
              <a:buClrTx/>
              <a:buSzTx/>
              <a:buFont typeface="Arial" panose="020B0604020202020204" pitchFamily="34" charset="0"/>
              <a:buNone/>
            </a:pPr>
            <a:r>
              <a:rPr lang="en-GB" altLang="en-US" sz="1900" b="1">
                <a:latin typeface="Comic Sans MS" panose="030F0702030302020204" pitchFamily="66" charset="0"/>
              </a:rPr>
              <a:t>Concha of the auricle </a:t>
            </a:r>
            <a:r>
              <a:rPr lang="en-US" altLang="en-US" sz="1900" b="1">
                <a:latin typeface="Comic Sans MS" panose="030F0702030302020204" pitchFamily="66" charset="0"/>
              </a:rPr>
              <a:t>(concha auriculae):</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1700">
                <a:latin typeface="Arial Nova" panose="020B0504020202020204" pitchFamily="34" charset="0"/>
              </a:rPr>
              <a:t>- the deepest depression: it has</a:t>
            </a:r>
            <a:br>
              <a:rPr lang="en-US" altLang="en-US" sz="1700">
                <a:latin typeface="Arial Nova" panose="020B0504020202020204" pitchFamily="34" charset="0"/>
              </a:rPr>
            </a:br>
            <a:r>
              <a:rPr lang="en-US" altLang="en-US" sz="1700">
                <a:latin typeface="Arial Nova" panose="020B0504020202020204" pitchFamily="34" charset="0"/>
              </a:rPr>
              <a:t>       a) cymba – posterior and superior part</a:t>
            </a:r>
            <a:br>
              <a:rPr lang="en-US" altLang="en-US" sz="1700">
                <a:latin typeface="Arial Nova" panose="020B0504020202020204" pitchFamily="34" charset="0"/>
              </a:rPr>
            </a:br>
            <a:r>
              <a:rPr lang="en-US" altLang="en-US" sz="1700">
                <a:latin typeface="Arial Nova" panose="020B0504020202020204" pitchFamily="34" charset="0"/>
              </a:rPr>
              <a:t>       b) cavity - anterior and inferior part</a:t>
            </a:r>
          </a:p>
          <a:p>
            <a:pPr eaLnBrk="1" hangingPunct="1">
              <a:spcBef>
                <a:spcPct val="0"/>
              </a:spcBef>
              <a:buClrTx/>
              <a:buSzTx/>
              <a:buFont typeface="Arial" panose="020B0604020202020204" pitchFamily="34" charset="0"/>
              <a:buNone/>
            </a:pPr>
            <a:r>
              <a:rPr lang="en-GB" altLang="en-US" sz="1600">
                <a:solidFill>
                  <a:srgbClr val="32323C"/>
                </a:solidFill>
                <a:latin typeface="Arial Nova" panose="020B0504020202020204" pitchFamily="34" charset="0"/>
              </a:rPr>
              <a:t>It continues into the skull as the external acoustic </a:t>
            </a:r>
            <a:br>
              <a:rPr lang="en-GB" altLang="en-US" sz="1600">
                <a:solidFill>
                  <a:srgbClr val="32323C"/>
                </a:solidFill>
                <a:latin typeface="Arial Nova" panose="020B0504020202020204" pitchFamily="34" charset="0"/>
              </a:rPr>
            </a:br>
            <a:r>
              <a:rPr lang="en-GB" altLang="en-US" sz="1600">
                <a:solidFill>
                  <a:srgbClr val="32323C"/>
                </a:solidFill>
                <a:latin typeface="Arial Nova" panose="020B0504020202020204" pitchFamily="34" charset="0"/>
              </a:rPr>
              <a:t>meatus. </a:t>
            </a:r>
          </a:p>
          <a:p>
            <a:pPr eaLnBrk="1" hangingPunct="1">
              <a:spcBef>
                <a:spcPct val="0"/>
              </a:spcBef>
              <a:buClrTx/>
              <a:buSzTx/>
              <a:buFont typeface="Arial" panose="020B0604020202020204" pitchFamily="34" charset="0"/>
              <a:buNone/>
            </a:pPr>
            <a:r>
              <a:rPr lang="en-GB" altLang="en-US" sz="1600">
                <a:solidFill>
                  <a:srgbClr val="32323C"/>
                </a:solidFill>
                <a:latin typeface="Arial Nova" panose="020B0504020202020204" pitchFamily="34" charset="0"/>
              </a:rPr>
              <a:t>The concha acts to direct sound into the external acoustic meatus</a:t>
            </a:r>
            <a:endParaRPr lang="en-US" altLang="en-US" sz="1600">
              <a:latin typeface="Arial Nova" panose="020B0504020202020204" pitchFamily="34" charset="0"/>
            </a:endParaRPr>
          </a:p>
          <a:p>
            <a:pPr eaLnBrk="1" hangingPunct="1">
              <a:spcBef>
                <a:spcPct val="0"/>
              </a:spcBef>
              <a:buClrTx/>
              <a:buSzTx/>
              <a:buFont typeface="Arial" panose="020B0604020202020204" pitchFamily="34" charset="0"/>
              <a:buNone/>
            </a:pPr>
            <a:r>
              <a:rPr lang="en-GB" altLang="en-US" sz="1900" u="sng">
                <a:latin typeface="Comic Sans MS" panose="030F0702030302020204" pitchFamily="66" charset="0"/>
              </a:rPr>
              <a:t>In front of concha</a:t>
            </a:r>
            <a:r>
              <a:rPr lang="en-US" altLang="en-US" sz="1900" u="sng">
                <a:latin typeface="Comic Sans MS" panose="030F0702030302020204" pitchFamily="66" charset="0"/>
              </a:rPr>
              <a:t>:  </a:t>
            </a:r>
            <a:r>
              <a:rPr lang="en-US" altLang="en-US" sz="1900" b="1" u="sng">
                <a:latin typeface="Comic Sans MS" panose="030F0702030302020204" pitchFamily="66" charset="0"/>
              </a:rPr>
              <a:t>- tragus</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1700">
                <a:latin typeface="Arial Nova" panose="020B0504020202020204" pitchFamily="34" charset="0"/>
              </a:rPr>
              <a:t>- </a:t>
            </a:r>
            <a:r>
              <a:rPr lang="en-GB" altLang="en-US" sz="1700">
                <a:latin typeface="Arial Nova" panose="020B0504020202020204" pitchFamily="34" charset="0"/>
              </a:rPr>
              <a:t>tongue-like projection overlapping  the opening of the external acoustic meatus</a:t>
            </a:r>
            <a:endParaRPr lang="en-US" altLang="en-US" sz="1700">
              <a:latin typeface="Arial Nova" panose="020B0504020202020204" pitchFamily="34" charset="0"/>
            </a:endParaRPr>
          </a:p>
          <a:p>
            <a:pPr eaLnBrk="1" hangingPunct="1">
              <a:spcBef>
                <a:spcPct val="0"/>
              </a:spcBef>
              <a:buClrTx/>
              <a:buSzTx/>
              <a:buFont typeface="Arial" panose="020B0604020202020204" pitchFamily="34" charset="0"/>
              <a:buNone/>
            </a:pPr>
            <a:r>
              <a:rPr lang="en-GB" altLang="en-US" sz="1900" u="sng">
                <a:latin typeface="Comic Sans MS" panose="030F0702030302020204" pitchFamily="66" charset="0"/>
              </a:rPr>
              <a:t>Below concha</a:t>
            </a:r>
            <a:r>
              <a:rPr lang="en-US" altLang="en-US" sz="1900" u="sng">
                <a:latin typeface="Comic Sans MS" panose="030F0702030302020204" pitchFamily="66" charset="0"/>
              </a:rPr>
              <a:t>: </a:t>
            </a:r>
            <a:r>
              <a:rPr lang="en-US" altLang="en-US" sz="1900" b="1" u="sng">
                <a:latin typeface="Comic Sans MS" panose="030F0702030302020204" pitchFamily="66" charset="0"/>
              </a:rPr>
              <a:t>- lobule (lobulus)</a:t>
            </a:r>
          </a:p>
          <a:p>
            <a:pPr eaLnBrk="1" hangingPunct="1">
              <a:spcBef>
                <a:spcPct val="0"/>
              </a:spcBef>
              <a:buClrTx/>
              <a:buSzTx/>
              <a:buFont typeface="Arial" panose="020B0604020202020204" pitchFamily="34" charset="0"/>
              <a:buNone/>
            </a:pPr>
            <a:r>
              <a:rPr lang="en-US" altLang="en-US" sz="1800">
                <a:latin typeface="Arial Nova" panose="020B0504020202020204" pitchFamily="34" charset="0"/>
              </a:rPr>
              <a:t>     </a:t>
            </a:r>
            <a:r>
              <a:rPr lang="en-US" altLang="en-US" sz="1700">
                <a:latin typeface="Arial Nova" panose="020B0504020202020204" pitchFamily="34" charset="0"/>
              </a:rPr>
              <a:t>- </a:t>
            </a:r>
            <a:r>
              <a:rPr lang="en-GB" altLang="en-US" sz="1700">
                <a:latin typeface="Arial Nova" panose="020B0504020202020204" pitchFamily="34" charset="0"/>
              </a:rPr>
              <a:t>noncartilaginous, consists of fibrous tissue, fat, and blood vessels. </a:t>
            </a:r>
            <a:br>
              <a:rPr lang="en-GB" altLang="en-US" sz="1700">
                <a:latin typeface="Arial Nova" panose="020B0504020202020204" pitchFamily="34" charset="0"/>
              </a:rPr>
            </a:br>
            <a:r>
              <a:rPr lang="en-GB" altLang="en-US" sz="1700">
                <a:latin typeface="Arial Nova" panose="020B0504020202020204" pitchFamily="34" charset="0"/>
              </a:rPr>
              <a:t>     - It is easily pierced for taking small blood samples and inserting earrings.</a:t>
            </a:r>
            <a:endParaRPr lang="en-US" altLang="en-US" sz="1700">
              <a:latin typeface="Arial Nova" panose="020B0504020202020204" pitchFamily="34" charset="0"/>
            </a:endParaRPr>
          </a:p>
          <a:p>
            <a:pPr eaLnBrk="1" hangingPunct="1">
              <a:spcBef>
                <a:spcPct val="0"/>
              </a:spcBef>
              <a:buClrTx/>
              <a:buSzTx/>
              <a:buFont typeface="Arial" panose="020B0604020202020204" pitchFamily="34" charset="0"/>
              <a:buNone/>
            </a:pPr>
            <a:r>
              <a:rPr lang="en-GB" altLang="en-US" sz="1900" u="sng">
                <a:latin typeface="Comic Sans MS" panose="030F0702030302020204" pitchFamily="66" charset="0"/>
              </a:rPr>
              <a:t>Above and behind concha</a:t>
            </a:r>
            <a:r>
              <a:rPr lang="en-US" altLang="en-US" sz="1900" u="sng">
                <a:latin typeface="Comic Sans MS" panose="030F0702030302020204" pitchFamily="66" charset="0"/>
              </a:rPr>
              <a:t>: </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1900">
                <a:latin typeface="Comic Sans MS" panose="030F0702030302020204" pitchFamily="66" charset="0"/>
              </a:rPr>
              <a:t>- </a:t>
            </a:r>
            <a:r>
              <a:rPr lang="en-US" altLang="en-US" sz="1900" b="1">
                <a:latin typeface="Comic Sans MS" panose="030F0702030302020204" pitchFamily="66" charset="0"/>
              </a:rPr>
              <a:t>helix:</a:t>
            </a:r>
            <a:r>
              <a:rPr lang="en-US" altLang="en-US" sz="1900">
                <a:latin typeface="Comic Sans MS" panose="030F0702030302020204" pitchFamily="66" charset="0"/>
              </a:rPr>
              <a:t> </a:t>
            </a:r>
            <a:r>
              <a:rPr lang="en-GB" altLang="en-US" sz="1800">
                <a:latin typeface="Arial" panose="020B0604020202020204" pitchFamily="34" charset="0"/>
              </a:rPr>
              <a:t>elevated margin of the auricle (outer curvature)</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1900" b="1">
                <a:latin typeface="Comic Sans MS" panose="030F0702030302020204" pitchFamily="66" charset="0"/>
              </a:rPr>
              <a:t>-antihelix</a:t>
            </a:r>
            <a:r>
              <a:rPr lang="en-US" altLang="en-US" sz="1900">
                <a:latin typeface="Comic Sans MS" panose="030F0702030302020204" pitchFamily="66" charset="0"/>
              </a:rPr>
              <a:t>: </a:t>
            </a:r>
            <a:r>
              <a:rPr lang="en-US" altLang="en-US" sz="1700">
                <a:latin typeface="Arial Nova" panose="020B0504020202020204" pitchFamily="34" charset="0"/>
              </a:rPr>
              <a:t>elevation in front of helix and behind the cymba of concha. </a:t>
            </a:r>
            <a:br>
              <a:rPr lang="en-US" altLang="en-US" sz="1700">
                <a:latin typeface="Arial Nova" panose="020B0504020202020204" pitchFamily="34" charset="0"/>
              </a:rPr>
            </a:br>
            <a:r>
              <a:rPr lang="en-US" altLang="en-US" sz="1700">
                <a:latin typeface="Arial Nova" panose="020B0504020202020204" pitchFamily="34" charset="0"/>
              </a:rPr>
              <a:t>        </a:t>
            </a:r>
            <a:r>
              <a:rPr lang="en-GB" altLang="en-US" sz="1700">
                <a:solidFill>
                  <a:srgbClr val="32323C"/>
                </a:solidFill>
                <a:latin typeface="Arial Nova" panose="020B0504020202020204" pitchFamily="34" charset="0"/>
              </a:rPr>
              <a:t>A second inner most curvature runs in parallel with the helix. The antihelix divides</a:t>
            </a:r>
            <a:br>
              <a:rPr lang="en-GB" altLang="en-US" sz="1700">
                <a:solidFill>
                  <a:srgbClr val="32323C"/>
                </a:solidFill>
                <a:latin typeface="Arial Nova" panose="020B0504020202020204" pitchFamily="34" charset="0"/>
              </a:rPr>
            </a:br>
            <a:r>
              <a:rPr lang="en-GB" altLang="en-US" sz="1700">
                <a:solidFill>
                  <a:srgbClr val="32323C"/>
                </a:solidFill>
                <a:latin typeface="Arial Nova" panose="020B0504020202020204" pitchFamily="34" charset="0"/>
              </a:rPr>
              <a:t>        into two crura with triangular fossa between crura</a:t>
            </a:r>
            <a:br>
              <a:rPr lang="en-US" altLang="en-US" sz="1700">
                <a:latin typeface="Arial Nova" panose="020B0504020202020204" pitchFamily="34" charset="0"/>
              </a:rPr>
            </a:br>
            <a:r>
              <a:rPr lang="en-US" altLang="en-US" sz="2000">
                <a:latin typeface="Comic Sans MS" panose="030F0702030302020204" pitchFamily="66" charset="0"/>
              </a:rPr>
              <a:t>    </a:t>
            </a:r>
            <a:r>
              <a:rPr lang="en-US" altLang="en-US" sz="1900">
                <a:latin typeface="Comic Sans MS" panose="030F0702030302020204" pitchFamily="66" charset="0"/>
              </a:rPr>
              <a:t>- </a:t>
            </a:r>
            <a:r>
              <a:rPr lang="en-US" altLang="en-US" sz="1900" b="1">
                <a:latin typeface="Comic Sans MS" panose="030F0702030302020204" pitchFamily="66" charset="0"/>
              </a:rPr>
              <a:t>scapha:</a:t>
            </a:r>
            <a:r>
              <a:rPr lang="en-US" altLang="en-US" sz="2000" b="1">
                <a:latin typeface="Comic Sans MS" panose="030F0702030302020204" pitchFamily="66" charset="0"/>
              </a:rPr>
              <a:t> </a:t>
            </a:r>
            <a:r>
              <a:rPr lang="en-US" altLang="en-US" sz="1700">
                <a:latin typeface="Arial Nova" panose="020B0504020202020204" pitchFamily="34" charset="0"/>
              </a:rPr>
              <a:t>depression (groove) between helix and anthelix</a:t>
            </a:r>
          </a:p>
        </p:txBody>
      </p:sp>
      <p:sp>
        <p:nvSpPr>
          <p:cNvPr id="13316" name="Rectangle 2">
            <a:extLst>
              <a:ext uri="{FF2B5EF4-FFF2-40B4-BE49-F238E27FC236}">
                <a16:creationId xmlns:a16="http://schemas.microsoft.com/office/drawing/2014/main" id="{9CCCC4EE-C5E1-FADB-3C1D-2052680ACEE7}"/>
              </a:ext>
            </a:extLst>
          </p:cNvPr>
          <p:cNvSpPr txBox="1">
            <a:spLocks noRot="1" noChangeArrowheads="1"/>
          </p:cNvSpPr>
          <p:nvPr/>
        </p:nvSpPr>
        <p:spPr bwMode="auto">
          <a:xfrm>
            <a:off x="2195513" y="50800"/>
            <a:ext cx="642937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2800" b="1" dirty="0">
                <a:effectLst>
                  <a:outerShdw blurRad="38100" dist="38100" dir="2700000" algn="tl">
                    <a:srgbClr val="FFFFFF"/>
                  </a:outerShdw>
                </a:effectLst>
                <a:latin typeface="Comic Sans MS" panose="030F0702030302020204" pitchFamily="66" charset="0"/>
              </a:rPr>
              <a:t>Auricle </a:t>
            </a:r>
            <a:r>
              <a:rPr lang="en-US" altLang="en-US" sz="2800" b="1" dirty="0">
                <a:effectLst>
                  <a:outerShdw blurRad="38100" dist="38100" dir="2700000" algn="tl">
                    <a:srgbClr val="FFFFFF"/>
                  </a:outerShdw>
                </a:effectLst>
                <a:latin typeface="Comic Sans MS" panose="030F0702030302020204" pitchFamily="66" charset="0"/>
              </a:rPr>
              <a:t>– </a:t>
            </a:r>
            <a:r>
              <a:rPr lang="en-GB" altLang="en-US" sz="2800" b="1" dirty="0">
                <a:effectLst>
                  <a:outerShdw blurRad="38100" dist="38100" dir="2700000" algn="tl">
                    <a:srgbClr val="FFFFFF"/>
                  </a:outerShdw>
                </a:effectLst>
                <a:latin typeface="Comic Sans MS" panose="030F0702030302020204" pitchFamily="66" charset="0"/>
              </a:rPr>
              <a:t>external surface</a:t>
            </a:r>
            <a:endParaRPr lang="en-US" altLang="en-US" sz="2800" b="1" dirty="0">
              <a:effectLst>
                <a:outerShdw blurRad="38100" dist="38100" dir="2700000" algn="tl">
                  <a:srgbClr val="FFFFFF"/>
                </a:outerShdw>
              </a:effectLst>
              <a:latin typeface="Comic Sans MS" panose="030F0702030302020204" pitchFamily="66"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6">
            <a:extLst>
              <a:ext uri="{FF2B5EF4-FFF2-40B4-BE49-F238E27FC236}">
                <a16:creationId xmlns:a16="http://schemas.microsoft.com/office/drawing/2014/main" id="{95FBC679-F941-FB8E-F8BC-9C03473BA9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351" t="14282" r="2872" b="20235"/>
          <a:stretch>
            <a:fillRect/>
          </a:stretch>
        </p:blipFill>
        <p:spPr bwMode="auto">
          <a:xfrm>
            <a:off x="539750" y="1844675"/>
            <a:ext cx="738505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4">
            <a:extLst>
              <a:ext uri="{FF2B5EF4-FFF2-40B4-BE49-F238E27FC236}">
                <a16:creationId xmlns:a16="http://schemas.microsoft.com/office/drawing/2014/main" id="{9E2A87EE-06F3-63B3-9F42-D7A4D984D1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095" t="10313" r="14433" b="10313"/>
          <a:stretch>
            <a:fillRect/>
          </a:stretch>
        </p:blipFill>
        <p:spPr bwMode="auto">
          <a:xfrm>
            <a:off x="6248400" y="4349750"/>
            <a:ext cx="265112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Rectangle 1">
            <a:extLst>
              <a:ext uri="{FF2B5EF4-FFF2-40B4-BE49-F238E27FC236}">
                <a16:creationId xmlns:a16="http://schemas.microsoft.com/office/drawing/2014/main" id="{1850DB37-D71A-320C-A465-EEB5C1FEB96F}"/>
              </a:ext>
            </a:extLst>
          </p:cNvPr>
          <p:cNvSpPr>
            <a:spLocks noChangeArrowheads="1"/>
          </p:cNvSpPr>
          <p:nvPr/>
        </p:nvSpPr>
        <p:spPr bwMode="auto">
          <a:xfrm>
            <a:off x="357188" y="4351338"/>
            <a:ext cx="6807200"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a:latin typeface="Comic Sans MS" panose="030F0702030302020204" pitchFamily="66" charset="0"/>
              </a:rPr>
            </a:br>
            <a:r>
              <a:rPr lang="en-US" altLang="en-US" sz="2000" b="1">
                <a:latin typeface="Comic Sans MS" panose="030F0702030302020204" pitchFamily="66" charset="0"/>
              </a:rPr>
              <a:t>Cochlea</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US" altLang="en-US" sz="2000">
                <a:latin typeface="Comic Sans MS" panose="030F0702030302020204" pitchFamily="66" charset="0"/>
              </a:rPr>
              <a:t>- modiolus </a:t>
            </a:r>
            <a:br>
              <a:rPr lang="en-US" altLang="en-US" sz="2000">
                <a:latin typeface="Comic Sans MS" panose="030F0702030302020204" pitchFamily="66" charset="0"/>
              </a:rPr>
            </a:br>
            <a:r>
              <a:rPr lang="en-US" altLang="en-US" sz="2000">
                <a:latin typeface="Comic Sans MS" panose="030F0702030302020204" pitchFamily="66" charset="0"/>
              </a:rPr>
              <a:t>        -canales longitudinales modioli</a:t>
            </a:r>
            <a:br>
              <a:rPr lang="en-US" altLang="en-US" sz="2000">
                <a:latin typeface="Comic Sans MS" panose="030F0702030302020204" pitchFamily="66" charset="0"/>
              </a:rPr>
            </a:br>
            <a:r>
              <a:rPr lang="en-US" altLang="en-US" sz="2000">
                <a:latin typeface="Comic Sans MS" panose="030F0702030302020204" pitchFamily="66" charset="0"/>
              </a:rPr>
              <a:t>        - canalis spiralis modioli (ganglion spirale)</a:t>
            </a:r>
            <a:br>
              <a:rPr lang="en-US" altLang="en-US" sz="2000">
                <a:latin typeface="Comic Sans MS" panose="030F0702030302020204" pitchFamily="66" charset="0"/>
              </a:rPr>
            </a:br>
            <a:r>
              <a:rPr lang="en-US" altLang="en-US" sz="2000">
                <a:latin typeface="Comic Sans MS" panose="030F0702030302020204" pitchFamily="66" charset="0"/>
              </a:rPr>
              <a:t>    - spiral canal of cochlea (canalis spiralis cochleae)</a:t>
            </a:r>
            <a:br>
              <a:rPr lang="en-US" altLang="en-US" sz="2000">
                <a:latin typeface="Comic Sans MS" panose="030F0702030302020204" pitchFamily="66" charset="0"/>
              </a:rPr>
            </a:br>
            <a:r>
              <a:rPr lang="en-US" altLang="en-US" sz="2000">
                <a:latin typeface="Comic Sans MS" panose="030F0702030302020204" pitchFamily="66" charset="0"/>
              </a:rPr>
              <a:t>    - osseous (bony) spiral lamina (lamina spiralis ossea)</a:t>
            </a:r>
            <a:br>
              <a:rPr lang="en-US" altLang="en-US" sz="2000">
                <a:latin typeface="Comic Sans MS" panose="030F0702030302020204" pitchFamily="66" charset="0"/>
              </a:rPr>
            </a:br>
            <a:endParaRPr lang="en-US" altLang="en-US" sz="2000">
              <a:latin typeface="Comic Sans MS" panose="030F0702030302020204" pitchFamily="66" charset="0"/>
            </a:endParaRPr>
          </a:p>
        </p:txBody>
      </p:sp>
      <p:sp>
        <p:nvSpPr>
          <p:cNvPr id="65539" name="Rectangle 2">
            <a:extLst>
              <a:ext uri="{FF2B5EF4-FFF2-40B4-BE49-F238E27FC236}">
                <a16:creationId xmlns:a16="http://schemas.microsoft.com/office/drawing/2014/main" id="{493C6486-1F03-AF9F-3BF1-31A0C282C5F4}"/>
              </a:ext>
            </a:extLst>
          </p:cNvPr>
          <p:cNvSpPr txBox="1">
            <a:spLocks noRot="1" noChangeArrowheads="1"/>
          </p:cNvSpPr>
          <p:nvPr/>
        </p:nvSpPr>
        <p:spPr bwMode="auto">
          <a:xfrm>
            <a:off x="3535363" y="77788"/>
            <a:ext cx="2363787"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C</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ochlea</a:t>
            </a: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p:txBody>
      </p:sp>
      <p:sp>
        <p:nvSpPr>
          <p:cNvPr id="79878" name="TextBox 6">
            <a:extLst>
              <a:ext uri="{FF2B5EF4-FFF2-40B4-BE49-F238E27FC236}">
                <a16:creationId xmlns:a16="http://schemas.microsoft.com/office/drawing/2014/main" id="{2B2745C1-0FE8-1765-E316-F9B0731E525E}"/>
              </a:ext>
            </a:extLst>
          </p:cNvPr>
          <p:cNvSpPr txBox="1">
            <a:spLocks noChangeArrowheads="1"/>
          </p:cNvSpPr>
          <p:nvPr/>
        </p:nvSpPr>
        <p:spPr bwMode="auto">
          <a:xfrm>
            <a:off x="357188" y="792163"/>
            <a:ext cx="85359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a:t>
            </a:r>
            <a:r>
              <a:rPr lang="en-GB" altLang="en-US">
                <a:latin typeface="Comic Sans MS" panose="030F0702030302020204" pitchFamily="66" charset="0"/>
              </a:rPr>
              <a:t>The spiral canal of the cochlea begins at the vestibule and makes 2.5 turns</a:t>
            </a:r>
            <a:br>
              <a:rPr lang="en-GB" altLang="en-US">
                <a:latin typeface="Comic Sans MS" panose="030F0702030302020204" pitchFamily="66" charset="0"/>
              </a:rPr>
            </a:br>
            <a:r>
              <a:rPr lang="en-GB" altLang="en-US">
                <a:latin typeface="Comic Sans MS" panose="030F0702030302020204" pitchFamily="66" charset="0"/>
              </a:rPr>
              <a:t>   around a bony core, the modiolus, the coneshaped core (pillar) of spongy</a:t>
            </a:r>
            <a:br>
              <a:rPr lang="en-GB" altLang="en-US">
                <a:latin typeface="Comic Sans MS" panose="030F0702030302020204" pitchFamily="66" charset="0"/>
              </a:rPr>
            </a:br>
            <a:r>
              <a:rPr lang="en-GB" altLang="en-US">
                <a:latin typeface="Comic Sans MS" panose="030F0702030302020204" pitchFamily="66" charset="0"/>
              </a:rPr>
              <a:t>   bone about which the spiral canal of the cochlea turns.</a:t>
            </a:r>
          </a:p>
        </p:txBody>
      </p:sp>
      <p:sp>
        <p:nvSpPr>
          <p:cNvPr id="79879" name="TextBox 7">
            <a:extLst>
              <a:ext uri="{FF2B5EF4-FFF2-40B4-BE49-F238E27FC236}">
                <a16:creationId xmlns:a16="http://schemas.microsoft.com/office/drawing/2014/main" id="{07B681C5-1277-BB69-B390-9193AE79B45D}"/>
              </a:ext>
            </a:extLst>
          </p:cNvPr>
          <p:cNvSpPr txBox="1">
            <a:spLocks noChangeArrowheads="1"/>
          </p:cNvSpPr>
          <p:nvPr/>
        </p:nvSpPr>
        <p:spPr bwMode="auto">
          <a:xfrm>
            <a:off x="2987675" y="4672013"/>
            <a:ext cx="10033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Modiolus</a:t>
            </a:r>
          </a:p>
        </p:txBody>
      </p:sp>
      <p:cxnSp>
        <p:nvCxnSpPr>
          <p:cNvPr id="79880" name="Straight Arrow Connector 9">
            <a:extLst>
              <a:ext uri="{FF2B5EF4-FFF2-40B4-BE49-F238E27FC236}">
                <a16:creationId xmlns:a16="http://schemas.microsoft.com/office/drawing/2014/main" id="{2B8E6505-18E7-1C8E-04AA-7F0C2A768017}"/>
              </a:ext>
            </a:extLst>
          </p:cNvPr>
          <p:cNvCxnSpPr>
            <a:cxnSpLocks noChangeShapeType="1"/>
          </p:cNvCxnSpPr>
          <p:nvPr/>
        </p:nvCxnSpPr>
        <p:spPr bwMode="auto">
          <a:xfrm flipH="1" flipV="1">
            <a:off x="2411413" y="4219575"/>
            <a:ext cx="695325" cy="452438"/>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881" name="Straight Arrow Connector 11">
            <a:extLst>
              <a:ext uri="{FF2B5EF4-FFF2-40B4-BE49-F238E27FC236}">
                <a16:creationId xmlns:a16="http://schemas.microsoft.com/office/drawing/2014/main" id="{246659D8-363A-71F9-17EC-64FA9128C1F2}"/>
              </a:ext>
            </a:extLst>
          </p:cNvPr>
          <p:cNvCxnSpPr>
            <a:cxnSpLocks noChangeShapeType="1"/>
            <a:stCxn id="79879" idx="3"/>
          </p:cNvCxnSpPr>
          <p:nvPr/>
        </p:nvCxnSpPr>
        <p:spPr bwMode="auto">
          <a:xfrm flipV="1">
            <a:off x="3990975" y="4219575"/>
            <a:ext cx="1563688" cy="622300"/>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882" name="TextBox 14">
            <a:extLst>
              <a:ext uri="{FF2B5EF4-FFF2-40B4-BE49-F238E27FC236}">
                <a16:creationId xmlns:a16="http://schemas.microsoft.com/office/drawing/2014/main" id="{344036B5-0603-484E-638B-AEA6BD27C64A}"/>
              </a:ext>
            </a:extLst>
          </p:cNvPr>
          <p:cNvSpPr txBox="1">
            <a:spLocks noChangeArrowheads="1"/>
          </p:cNvSpPr>
          <p:nvPr/>
        </p:nvSpPr>
        <p:spPr bwMode="auto">
          <a:xfrm>
            <a:off x="2627313" y="2890838"/>
            <a:ext cx="20875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Osseus spiral lamina</a:t>
            </a:r>
          </a:p>
        </p:txBody>
      </p:sp>
      <p:cxnSp>
        <p:nvCxnSpPr>
          <p:cNvPr id="79883" name="Straight Arrow Connector 15">
            <a:extLst>
              <a:ext uri="{FF2B5EF4-FFF2-40B4-BE49-F238E27FC236}">
                <a16:creationId xmlns:a16="http://schemas.microsoft.com/office/drawing/2014/main" id="{8C6EEB39-A6D0-953A-D176-6141E5B74D5D}"/>
              </a:ext>
            </a:extLst>
          </p:cNvPr>
          <p:cNvCxnSpPr>
            <a:cxnSpLocks noChangeShapeType="1"/>
          </p:cNvCxnSpPr>
          <p:nvPr/>
        </p:nvCxnSpPr>
        <p:spPr bwMode="auto">
          <a:xfrm>
            <a:off x="4113213" y="3181350"/>
            <a:ext cx="873125" cy="365125"/>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884" name="TextBox 19">
            <a:extLst>
              <a:ext uri="{FF2B5EF4-FFF2-40B4-BE49-F238E27FC236}">
                <a16:creationId xmlns:a16="http://schemas.microsoft.com/office/drawing/2014/main" id="{546DD90C-61EC-4B63-F575-CE5CB94A3E4B}"/>
              </a:ext>
            </a:extLst>
          </p:cNvPr>
          <p:cNvSpPr txBox="1">
            <a:spLocks noChangeArrowheads="1"/>
          </p:cNvSpPr>
          <p:nvPr/>
        </p:nvSpPr>
        <p:spPr bwMode="auto">
          <a:xfrm>
            <a:off x="6429375" y="1946275"/>
            <a:ext cx="2290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Spinal canal of cochlea</a:t>
            </a:r>
          </a:p>
        </p:txBody>
      </p:sp>
      <p:cxnSp>
        <p:nvCxnSpPr>
          <p:cNvPr id="79885" name="Straight Arrow Connector 20">
            <a:extLst>
              <a:ext uri="{FF2B5EF4-FFF2-40B4-BE49-F238E27FC236}">
                <a16:creationId xmlns:a16="http://schemas.microsoft.com/office/drawing/2014/main" id="{69D090E4-0513-016C-8423-AC28D9C9340C}"/>
              </a:ext>
            </a:extLst>
          </p:cNvPr>
          <p:cNvCxnSpPr>
            <a:cxnSpLocks noChangeShapeType="1"/>
          </p:cNvCxnSpPr>
          <p:nvPr/>
        </p:nvCxnSpPr>
        <p:spPr bwMode="auto">
          <a:xfrm flipH="1">
            <a:off x="5435600" y="2284413"/>
            <a:ext cx="1728788" cy="882650"/>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886" name="Straight Arrow Connector 28">
            <a:extLst>
              <a:ext uri="{FF2B5EF4-FFF2-40B4-BE49-F238E27FC236}">
                <a16:creationId xmlns:a16="http://schemas.microsoft.com/office/drawing/2014/main" id="{FA63C1D0-B6E8-7876-C27F-7368D315113E}"/>
              </a:ext>
            </a:extLst>
          </p:cNvPr>
          <p:cNvCxnSpPr>
            <a:cxnSpLocks noChangeShapeType="1"/>
          </p:cNvCxnSpPr>
          <p:nvPr/>
        </p:nvCxnSpPr>
        <p:spPr bwMode="auto">
          <a:xfrm flipH="1">
            <a:off x="3000375" y="3143250"/>
            <a:ext cx="874713" cy="285750"/>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Box 2">
            <a:extLst>
              <a:ext uri="{FF2B5EF4-FFF2-40B4-BE49-F238E27FC236}">
                <a16:creationId xmlns:a16="http://schemas.microsoft.com/office/drawing/2014/main" id="{30B51284-0578-28FD-7ADB-BD07C8D7DA7E}"/>
              </a:ext>
            </a:extLst>
          </p:cNvPr>
          <p:cNvSpPr txBox="1">
            <a:spLocks noChangeArrowheads="1"/>
          </p:cNvSpPr>
          <p:nvPr/>
        </p:nvSpPr>
        <p:spPr bwMode="auto">
          <a:xfrm>
            <a:off x="323850" y="830263"/>
            <a:ext cx="864076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 The modiolus is shaped like a screw whose </a:t>
            </a:r>
            <a:r>
              <a:rPr lang="en-GB" altLang="en-US" b="1">
                <a:latin typeface="Comic Sans MS" panose="030F0702030302020204" pitchFamily="66" charset="0"/>
              </a:rPr>
              <a:t>tip</a:t>
            </a:r>
            <a:r>
              <a:rPr lang="en-GB" altLang="en-US">
                <a:latin typeface="Comic Sans MS" panose="030F0702030302020204" pitchFamily="66" charset="0"/>
              </a:rPr>
              <a:t> lies at the apex of the cochlea,</a:t>
            </a:r>
            <a:br>
              <a:rPr lang="en-GB" altLang="en-US">
                <a:latin typeface="Comic Sans MS" panose="030F0702030302020204" pitchFamily="66" charset="0"/>
              </a:rPr>
            </a:br>
            <a:r>
              <a:rPr lang="en-GB" altLang="en-US">
                <a:latin typeface="Comic Sans MS" panose="030F0702030302020204" pitchFamily="66" charset="0"/>
              </a:rPr>
              <a:t>   pointing anterolaterally – it ends as </a:t>
            </a:r>
            <a:r>
              <a:rPr lang="en-GB" altLang="en-US" b="1">
                <a:latin typeface="Comic Sans MS" panose="030F0702030302020204" pitchFamily="66" charset="0"/>
              </a:rPr>
              <a:t>lamina modioli </a:t>
            </a:r>
            <a:r>
              <a:rPr lang="en-GB" altLang="en-US">
                <a:latin typeface="Comic Sans MS" panose="030F0702030302020204" pitchFamily="66" charset="0"/>
              </a:rPr>
              <a:t>and the </a:t>
            </a:r>
            <a:r>
              <a:rPr lang="en-GB" altLang="en-US" b="1">
                <a:latin typeface="Comic Sans MS" panose="030F0702030302020204" pitchFamily="66" charset="0"/>
              </a:rPr>
              <a:t>base</a:t>
            </a:r>
            <a:r>
              <a:rPr lang="en-GB" altLang="en-US">
                <a:latin typeface="Comic Sans MS" panose="030F0702030302020204" pitchFamily="66" charset="0"/>
              </a:rPr>
              <a:t> is oriented</a:t>
            </a:r>
            <a:br>
              <a:rPr lang="en-GB" altLang="en-US">
                <a:latin typeface="Comic Sans MS" panose="030F0702030302020204" pitchFamily="66" charset="0"/>
              </a:rPr>
            </a:br>
            <a:r>
              <a:rPr lang="en-GB" altLang="en-US">
                <a:latin typeface="Comic Sans MS" panose="030F0702030302020204" pitchFamily="66" charset="0"/>
              </a:rPr>
              <a:t>   toward fundus of internal acoustic meatus. </a:t>
            </a:r>
            <a:br>
              <a:rPr lang="en-GB" altLang="en-US">
                <a:latin typeface="Comic Sans MS" panose="030F0702030302020204" pitchFamily="66" charset="0"/>
              </a:rPr>
            </a:br>
            <a:r>
              <a:rPr lang="en-GB" altLang="en-US">
                <a:latin typeface="Comic Sans MS" panose="030F0702030302020204" pitchFamily="66" charset="0"/>
              </a:rPr>
              <a:t>* Just as screws have threads, the modiolus has a spiraling projection of bone</a:t>
            </a:r>
            <a:br>
              <a:rPr lang="en-GB" altLang="en-US">
                <a:latin typeface="Comic Sans MS" panose="030F0702030302020204" pitchFamily="66" charset="0"/>
              </a:rPr>
            </a:br>
            <a:r>
              <a:rPr lang="en-GB" altLang="en-US">
                <a:latin typeface="Comic Sans MS" panose="030F0702030302020204" pitchFamily="66" charset="0"/>
              </a:rPr>
              <a:t>   called the </a:t>
            </a:r>
            <a:r>
              <a:rPr lang="en-GB" altLang="en-US" b="1">
                <a:latin typeface="Comic Sans MS" panose="030F0702030302020204" pitchFamily="66" charset="0"/>
              </a:rPr>
              <a:t>osseous spiral lamina.</a:t>
            </a:r>
            <a:endParaRPr lang="en-GB" altLang="en-US">
              <a:latin typeface="Comic Sans MS" panose="030F0702030302020204" pitchFamily="66" charset="0"/>
            </a:endParaRPr>
          </a:p>
        </p:txBody>
      </p:sp>
      <p:sp>
        <p:nvSpPr>
          <p:cNvPr id="4" name="Rectangle 2">
            <a:extLst>
              <a:ext uri="{FF2B5EF4-FFF2-40B4-BE49-F238E27FC236}">
                <a16:creationId xmlns:a16="http://schemas.microsoft.com/office/drawing/2014/main" id="{4854866E-4BD7-F6B4-03C0-565C53AD8C87}"/>
              </a:ext>
            </a:extLst>
          </p:cNvPr>
          <p:cNvSpPr txBox="1">
            <a:spLocks noRot="1" noChangeArrowheads="1"/>
          </p:cNvSpPr>
          <p:nvPr/>
        </p:nvSpPr>
        <p:spPr bwMode="auto">
          <a:xfrm>
            <a:off x="2771775" y="115888"/>
            <a:ext cx="3846513"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C</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ochlea</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modiolus</a:t>
            </a:r>
          </a:p>
        </p:txBody>
      </p:sp>
      <p:pic>
        <p:nvPicPr>
          <p:cNvPr id="80900" name="Picture 6">
            <a:extLst>
              <a:ext uri="{FF2B5EF4-FFF2-40B4-BE49-F238E27FC236}">
                <a16:creationId xmlns:a16="http://schemas.microsoft.com/office/drawing/2014/main" id="{02C21B0B-9CB4-47D5-1DDF-1081B767A4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351" t="14282" r="2872" b="20235"/>
          <a:stretch>
            <a:fillRect/>
          </a:stretch>
        </p:blipFill>
        <p:spPr bwMode="auto">
          <a:xfrm>
            <a:off x="755650" y="2492375"/>
            <a:ext cx="738505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4">
            <a:extLst>
              <a:ext uri="{FF2B5EF4-FFF2-40B4-BE49-F238E27FC236}">
                <a16:creationId xmlns:a16="http://schemas.microsoft.com/office/drawing/2014/main" id="{3CC0C7D7-D74A-D81D-1D90-E764A4C448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095" t="10313" r="14433" b="10313"/>
          <a:stretch>
            <a:fillRect/>
          </a:stretch>
        </p:blipFill>
        <p:spPr bwMode="auto">
          <a:xfrm>
            <a:off x="2492375" y="4979988"/>
            <a:ext cx="2716213" cy="185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D2FDE5-A56F-705A-3855-61A0D6A5A907}"/>
              </a:ext>
            </a:extLst>
          </p:cNvPr>
          <p:cNvSpPr txBox="1"/>
          <p:nvPr/>
        </p:nvSpPr>
        <p:spPr>
          <a:xfrm>
            <a:off x="323528" y="831007"/>
            <a:ext cx="8640960" cy="3970318"/>
          </a:xfrm>
          <a:prstGeom prst="rect">
            <a:avLst/>
          </a:prstGeom>
          <a:noFill/>
        </p:spPr>
        <p:txBody>
          <a:bodyPr>
            <a:spAutoFit/>
          </a:bodyPr>
          <a:lstStyle/>
          <a:p>
            <a:pPr>
              <a:defRPr/>
            </a:pPr>
            <a:r>
              <a:rPr lang="en-GB" b="1" dirty="0">
                <a:latin typeface="Comic Sans MS" panose="030F0702030302020204" pitchFamily="66" charset="0"/>
              </a:rPr>
              <a:t>* </a:t>
            </a:r>
            <a:r>
              <a:rPr lang="en-GB" dirty="0">
                <a:highlight>
                  <a:srgbClr val="FFFFFF"/>
                </a:highlight>
                <a:latin typeface="Comic Sans MS" panose="030F0702030302020204" pitchFamily="66" charset="0"/>
              </a:rPr>
              <a:t>The base of the modiolus (basis modioli) leads into the shallow cavity of the</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modiolus (cavum modioli), on the wall of which a spiral perforated line</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(tractus spiralis </a:t>
            </a:r>
            <a:r>
              <a:rPr lang="en-GB" dirty="0" err="1">
                <a:highlight>
                  <a:srgbClr val="FFFFFF"/>
                </a:highlight>
                <a:latin typeface="Comic Sans MS" panose="030F0702030302020204" pitchFamily="66" charset="0"/>
              </a:rPr>
              <a:t>foraminosus</a:t>
            </a:r>
            <a:r>
              <a:rPr lang="en-GB" dirty="0">
                <a:highlight>
                  <a:srgbClr val="FFFFFF"/>
                </a:highlight>
                <a:latin typeface="Comic Sans MS" panose="030F0702030302020204" pitchFamily="66" charset="0"/>
              </a:rPr>
              <a:t>) is visible. The base of the modiolus, together</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with the spiral perforated line of its cavity, forms the central, recessed</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part (</a:t>
            </a:r>
            <a:r>
              <a:rPr lang="en-GB" dirty="0" err="1">
                <a:highlight>
                  <a:srgbClr val="FFFFFF"/>
                </a:highlight>
                <a:latin typeface="Comic Sans MS" panose="030F0702030302020204" pitchFamily="66" charset="0"/>
              </a:rPr>
              <a:t>fossula</a:t>
            </a:r>
            <a:r>
              <a:rPr lang="en-GB" dirty="0">
                <a:highlight>
                  <a:srgbClr val="FFFFFF"/>
                </a:highlight>
                <a:latin typeface="Comic Sans MS" panose="030F0702030302020204" pitchFamily="66" charset="0"/>
              </a:rPr>
              <a:t> cochleae) on the anterior-inferior quadrant of the floor of the</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internal auditory canal (area cochleae). </a:t>
            </a:r>
          </a:p>
          <a:p>
            <a:pPr>
              <a:defRPr/>
            </a:pPr>
            <a:r>
              <a:rPr lang="en-GB" dirty="0">
                <a:highlight>
                  <a:srgbClr val="FFFFFF"/>
                </a:highlight>
                <a:latin typeface="Comic Sans MS" panose="030F0702030302020204" pitchFamily="66" charset="0"/>
              </a:rPr>
              <a:t>* Numerous small openings of the spiral perforated line, called openings of</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modiolus (foramina modioli), lead into:</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 the </a:t>
            </a:r>
            <a:r>
              <a:rPr lang="en-GB" b="1" dirty="0">
                <a:highlight>
                  <a:srgbClr val="FFFFFF"/>
                </a:highlight>
                <a:latin typeface="Comic Sans MS" panose="030F0702030302020204" pitchFamily="66" charset="0"/>
              </a:rPr>
              <a:t>longitudinal system of canals </a:t>
            </a:r>
            <a:r>
              <a:rPr lang="en-GB" dirty="0">
                <a:highlight>
                  <a:srgbClr val="FFFFFF"/>
                </a:highlight>
                <a:latin typeface="Comic Sans MS" panose="030F0702030302020204" pitchFamily="66" charset="0"/>
              </a:rPr>
              <a:t>along the axis (canales </a:t>
            </a:r>
            <a:r>
              <a:rPr lang="en-GB" dirty="0" err="1">
                <a:highlight>
                  <a:srgbClr val="FFFFFF"/>
                </a:highlight>
                <a:latin typeface="Comic Sans MS" panose="030F0702030302020204" pitchFamily="66" charset="0"/>
              </a:rPr>
              <a:t>longitudinales</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modioli) for the cochlear nerve </a:t>
            </a:r>
            <a:r>
              <a:rPr lang="en-GB" dirty="0" err="1">
                <a:highlight>
                  <a:srgbClr val="FFFFFF"/>
                </a:highlight>
                <a:latin typeface="Comic Sans MS" panose="030F0702030302020204" pitchFamily="66" charset="0"/>
              </a:rPr>
              <a:t>fibers</a:t>
            </a:r>
            <a:r>
              <a:rPr lang="en-GB" dirty="0">
                <a:highlight>
                  <a:srgbClr val="FFFFFF"/>
                </a:highlight>
                <a:latin typeface="Comic Sans MS" panose="030F0702030302020204" pitchFamily="66" charset="0"/>
              </a:rPr>
              <a:t> of the VIII cranial nerve, and</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 partially laterally into the canal extension, which winds around the</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modiolus as </a:t>
            </a:r>
            <a:r>
              <a:rPr lang="en-GB" b="1" dirty="0">
                <a:highlight>
                  <a:srgbClr val="FFFFFF"/>
                </a:highlight>
                <a:latin typeface="Comic Sans MS" panose="030F0702030302020204" pitchFamily="66" charset="0"/>
              </a:rPr>
              <a:t>canalis spiralis modioli </a:t>
            </a:r>
            <a:r>
              <a:rPr lang="en-GB" dirty="0">
                <a:highlight>
                  <a:srgbClr val="FFFFFF"/>
                </a:highlight>
                <a:latin typeface="Comic Sans MS" panose="030F0702030302020204" pitchFamily="66" charset="0"/>
              </a:rPr>
              <a:t>- Rosenthal, where the spiral ganglion</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a:t>
            </a:r>
            <a:r>
              <a:rPr lang="en-GB" dirty="0" err="1">
                <a:highlight>
                  <a:srgbClr val="FFFFFF"/>
                </a:highlight>
                <a:latin typeface="Comic Sans MS" panose="030F0702030302020204" pitchFamily="66" charset="0"/>
              </a:rPr>
              <a:t>Corti</a:t>
            </a:r>
            <a:r>
              <a:rPr lang="en-GB" dirty="0">
                <a:highlight>
                  <a:srgbClr val="FFFFFF"/>
                </a:highlight>
                <a:latin typeface="Comic Sans MS" panose="030F0702030302020204" pitchFamily="66" charset="0"/>
              </a:rPr>
              <a:t>) is located</a:t>
            </a:r>
            <a:r>
              <a:rPr lang="en-GB" dirty="0">
                <a:solidFill>
                  <a:srgbClr val="0D0D0D"/>
                </a:solidFill>
                <a:highlight>
                  <a:srgbClr val="FFFFFF"/>
                </a:highlight>
                <a:latin typeface="Söhne"/>
              </a:rPr>
              <a:t>.</a:t>
            </a:r>
            <a:endParaRPr lang="en-GB" b="1" dirty="0">
              <a:latin typeface="Comic Sans MS" panose="030F0702030302020204" pitchFamily="66" charset="0"/>
            </a:endParaRPr>
          </a:p>
          <a:p>
            <a:pPr>
              <a:defRPr/>
            </a:pPr>
            <a:r>
              <a:rPr lang="en-GB" dirty="0">
                <a:latin typeface="Comic Sans MS" panose="030F0702030302020204" pitchFamily="66" charset="0"/>
              </a:rPr>
              <a:t>*The modiolus also contains canals for blood vessels</a:t>
            </a:r>
          </a:p>
        </p:txBody>
      </p:sp>
      <p:sp>
        <p:nvSpPr>
          <p:cNvPr id="4" name="Rectangle 2">
            <a:extLst>
              <a:ext uri="{FF2B5EF4-FFF2-40B4-BE49-F238E27FC236}">
                <a16:creationId xmlns:a16="http://schemas.microsoft.com/office/drawing/2014/main" id="{1A64B466-EB27-D911-BD9B-B03BB249717E}"/>
              </a:ext>
            </a:extLst>
          </p:cNvPr>
          <p:cNvSpPr txBox="1">
            <a:spLocks noRot="1" noChangeArrowheads="1"/>
          </p:cNvSpPr>
          <p:nvPr/>
        </p:nvSpPr>
        <p:spPr bwMode="auto">
          <a:xfrm>
            <a:off x="2771775" y="115888"/>
            <a:ext cx="3846513"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C</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ochlea</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modiolus</a:t>
            </a:r>
          </a:p>
        </p:txBody>
      </p:sp>
      <p:pic>
        <p:nvPicPr>
          <p:cNvPr id="81925" name="Picture 6">
            <a:extLst>
              <a:ext uri="{FF2B5EF4-FFF2-40B4-BE49-F238E27FC236}">
                <a16:creationId xmlns:a16="http://schemas.microsoft.com/office/drawing/2014/main" id="{0FB47FBE-8944-4E4B-665C-D050EDC964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1145" t="14282" r="2872" b="20235"/>
          <a:stretch>
            <a:fillRect/>
          </a:stretch>
        </p:blipFill>
        <p:spPr bwMode="auto">
          <a:xfrm>
            <a:off x="11113" y="4965700"/>
            <a:ext cx="2579687" cy="188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6" name="Picture 2" descr="Cochlea Anatomy - MEDizzy">
            <a:extLst>
              <a:ext uri="{FF2B5EF4-FFF2-40B4-BE49-F238E27FC236}">
                <a16:creationId xmlns:a16="http://schemas.microsoft.com/office/drawing/2014/main" id="{C6DECD98-09A0-DFD8-63CA-4868863329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962" t="16402"/>
          <a:stretch>
            <a:fillRect/>
          </a:stretch>
        </p:blipFill>
        <p:spPr bwMode="auto">
          <a:xfrm>
            <a:off x="5208588" y="4941888"/>
            <a:ext cx="3956050" cy="189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7" name="TextBox 5">
            <a:extLst>
              <a:ext uri="{FF2B5EF4-FFF2-40B4-BE49-F238E27FC236}">
                <a16:creationId xmlns:a16="http://schemas.microsoft.com/office/drawing/2014/main" id="{54C4A12F-A63D-DEBC-82C9-23B19DB1A550}"/>
              </a:ext>
            </a:extLst>
          </p:cNvPr>
          <p:cNvSpPr txBox="1">
            <a:spLocks noChangeArrowheads="1"/>
          </p:cNvSpPr>
          <p:nvPr/>
        </p:nvSpPr>
        <p:spPr bwMode="auto">
          <a:xfrm>
            <a:off x="4859338" y="4840288"/>
            <a:ext cx="1004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Modiolus</a:t>
            </a:r>
          </a:p>
        </p:txBody>
      </p:sp>
      <p:cxnSp>
        <p:nvCxnSpPr>
          <p:cNvPr id="81928" name="Straight Arrow Connector 7">
            <a:extLst>
              <a:ext uri="{FF2B5EF4-FFF2-40B4-BE49-F238E27FC236}">
                <a16:creationId xmlns:a16="http://schemas.microsoft.com/office/drawing/2014/main" id="{A2596F62-3CAB-0A1A-0C32-4DD17ECCF109}"/>
              </a:ext>
            </a:extLst>
          </p:cNvPr>
          <p:cNvCxnSpPr>
            <a:cxnSpLocks noChangeShapeType="1"/>
          </p:cNvCxnSpPr>
          <p:nvPr/>
        </p:nvCxnSpPr>
        <p:spPr bwMode="auto">
          <a:xfrm flipH="1">
            <a:off x="3851275" y="5229225"/>
            <a:ext cx="1357313" cy="679450"/>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Content Placeholder 3">
            <a:extLst>
              <a:ext uri="{FF2B5EF4-FFF2-40B4-BE49-F238E27FC236}">
                <a16:creationId xmlns:a16="http://schemas.microsoft.com/office/drawing/2014/main" id="{D793EFE6-9E8A-7DC4-337B-07042B836198}"/>
              </a:ext>
            </a:extLst>
          </p:cNvPr>
          <p:cNvPicPr>
            <a:picLocks noChangeArrowheads="1"/>
          </p:cNvPicPr>
          <p:nvPr/>
        </p:nvPicPr>
        <p:blipFill>
          <a:blip r:embed="rId2">
            <a:extLst>
              <a:ext uri="{28A0092B-C50C-407E-A947-70E740481C1C}">
                <a14:useLocalDpi xmlns:a14="http://schemas.microsoft.com/office/drawing/2010/main" val="0"/>
              </a:ext>
            </a:extLst>
          </a:blip>
          <a:srcRect l="54056" t="39301" r="21724" b="33852"/>
          <a:stretch>
            <a:fillRect/>
          </a:stretch>
        </p:blipFill>
        <p:spPr bwMode="auto">
          <a:xfrm>
            <a:off x="642938" y="1643063"/>
            <a:ext cx="4429125"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TextBox 1">
            <a:extLst>
              <a:ext uri="{FF2B5EF4-FFF2-40B4-BE49-F238E27FC236}">
                <a16:creationId xmlns:a16="http://schemas.microsoft.com/office/drawing/2014/main" id="{81CDC366-4E65-BE6A-FD5E-7404D60A1246}"/>
              </a:ext>
            </a:extLst>
          </p:cNvPr>
          <p:cNvSpPr txBox="1">
            <a:spLocks noChangeArrowheads="1"/>
          </p:cNvSpPr>
          <p:nvPr/>
        </p:nvSpPr>
        <p:spPr bwMode="auto">
          <a:xfrm>
            <a:off x="539750" y="5876925"/>
            <a:ext cx="41449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Longitudinal canals (canales longitudinales)</a:t>
            </a:r>
          </a:p>
        </p:txBody>
      </p:sp>
      <p:cxnSp>
        <p:nvCxnSpPr>
          <p:cNvPr id="82948" name="Straight Arrow Connector 3">
            <a:extLst>
              <a:ext uri="{FF2B5EF4-FFF2-40B4-BE49-F238E27FC236}">
                <a16:creationId xmlns:a16="http://schemas.microsoft.com/office/drawing/2014/main" id="{7DA0D1C6-8CE4-C5DE-7A7F-F0B3DF1C97C0}"/>
              </a:ext>
            </a:extLst>
          </p:cNvPr>
          <p:cNvCxnSpPr>
            <a:cxnSpLocks noChangeShapeType="1"/>
          </p:cNvCxnSpPr>
          <p:nvPr/>
        </p:nvCxnSpPr>
        <p:spPr bwMode="auto">
          <a:xfrm flipV="1">
            <a:off x="2124075" y="4724400"/>
            <a:ext cx="576263" cy="1081088"/>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2949" name="Picture 5">
            <a:extLst>
              <a:ext uri="{FF2B5EF4-FFF2-40B4-BE49-F238E27FC236}">
                <a16:creationId xmlns:a16="http://schemas.microsoft.com/office/drawing/2014/main" id="{27EE6E33-731F-5A3B-A5FF-00D9DFF7FB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063" y="777875"/>
            <a:ext cx="3554412" cy="530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0" name="TextBox 6">
            <a:extLst>
              <a:ext uri="{FF2B5EF4-FFF2-40B4-BE49-F238E27FC236}">
                <a16:creationId xmlns:a16="http://schemas.microsoft.com/office/drawing/2014/main" id="{A4415E6B-95AE-7307-05D3-57A12CA16FB5}"/>
              </a:ext>
            </a:extLst>
          </p:cNvPr>
          <p:cNvSpPr txBox="1">
            <a:spLocks noChangeArrowheads="1"/>
          </p:cNvSpPr>
          <p:nvPr/>
        </p:nvSpPr>
        <p:spPr bwMode="auto">
          <a:xfrm>
            <a:off x="504825" y="871538"/>
            <a:ext cx="4314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Canalis spiralis modioli (with ganglion spirale)</a:t>
            </a:r>
          </a:p>
        </p:txBody>
      </p:sp>
      <p:cxnSp>
        <p:nvCxnSpPr>
          <p:cNvPr id="82951" name="Straight Arrow Connector 7">
            <a:extLst>
              <a:ext uri="{FF2B5EF4-FFF2-40B4-BE49-F238E27FC236}">
                <a16:creationId xmlns:a16="http://schemas.microsoft.com/office/drawing/2014/main" id="{131E6EB0-6297-AC60-2E53-FBD1799B7A0E}"/>
              </a:ext>
            </a:extLst>
          </p:cNvPr>
          <p:cNvCxnSpPr>
            <a:cxnSpLocks noChangeShapeType="1"/>
          </p:cNvCxnSpPr>
          <p:nvPr/>
        </p:nvCxnSpPr>
        <p:spPr bwMode="auto">
          <a:xfrm>
            <a:off x="1619250" y="1282700"/>
            <a:ext cx="1249363" cy="2178050"/>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952" name="Straight Arrow Connector 11">
            <a:extLst>
              <a:ext uri="{FF2B5EF4-FFF2-40B4-BE49-F238E27FC236}">
                <a16:creationId xmlns:a16="http://schemas.microsoft.com/office/drawing/2014/main" id="{6486F36B-FAFA-955C-D27B-9926B3872C2A}"/>
              </a:ext>
            </a:extLst>
          </p:cNvPr>
          <p:cNvCxnSpPr>
            <a:cxnSpLocks noChangeShapeType="1"/>
          </p:cNvCxnSpPr>
          <p:nvPr/>
        </p:nvCxnSpPr>
        <p:spPr bwMode="auto">
          <a:xfrm>
            <a:off x="4572000" y="1211263"/>
            <a:ext cx="1601788" cy="2178050"/>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953" name="Straight Arrow Connector 13">
            <a:extLst>
              <a:ext uri="{FF2B5EF4-FFF2-40B4-BE49-F238E27FC236}">
                <a16:creationId xmlns:a16="http://schemas.microsoft.com/office/drawing/2014/main" id="{33936F00-A8B6-B179-45B0-4CABFAF275DB}"/>
              </a:ext>
            </a:extLst>
          </p:cNvPr>
          <p:cNvCxnSpPr>
            <a:cxnSpLocks noChangeShapeType="1"/>
          </p:cNvCxnSpPr>
          <p:nvPr/>
        </p:nvCxnSpPr>
        <p:spPr bwMode="auto">
          <a:xfrm flipV="1">
            <a:off x="4321175" y="3606800"/>
            <a:ext cx="2051050" cy="2270125"/>
          </a:xfrm>
          <a:prstGeom prst="straightConnector1">
            <a:avLst/>
          </a:prstGeom>
          <a:noFill/>
          <a:ln w="38100"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a:extLst>
              <a:ext uri="{FF2B5EF4-FFF2-40B4-BE49-F238E27FC236}">
                <a16:creationId xmlns:a16="http://schemas.microsoft.com/office/drawing/2014/main" id="{A60DD011-12A8-6C75-8710-DD19E3CC40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094" t="13126" r="17969" b="10001"/>
          <a:stretch>
            <a:fillRect/>
          </a:stretch>
        </p:blipFill>
        <p:spPr bwMode="auto">
          <a:xfrm>
            <a:off x="1071563" y="428625"/>
            <a:ext cx="74295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extBox 1">
            <a:extLst>
              <a:ext uri="{FF2B5EF4-FFF2-40B4-BE49-F238E27FC236}">
                <a16:creationId xmlns:a16="http://schemas.microsoft.com/office/drawing/2014/main" id="{017791F4-FAF7-4DE7-D8E5-912E91985F10}"/>
              </a:ext>
            </a:extLst>
          </p:cNvPr>
          <p:cNvSpPr txBox="1">
            <a:spLocks noChangeArrowheads="1"/>
          </p:cNvSpPr>
          <p:nvPr/>
        </p:nvSpPr>
        <p:spPr bwMode="auto">
          <a:xfrm>
            <a:off x="7240588" y="1052513"/>
            <a:ext cx="1663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a:solidFill>
                  <a:srgbClr val="FF0000"/>
                </a:solidFill>
              </a:rPr>
              <a:t>Ganglion spirale</a:t>
            </a:r>
          </a:p>
        </p:txBody>
      </p:sp>
      <p:cxnSp>
        <p:nvCxnSpPr>
          <p:cNvPr id="83972" name="Straight Arrow Connector 3">
            <a:extLst>
              <a:ext uri="{FF2B5EF4-FFF2-40B4-BE49-F238E27FC236}">
                <a16:creationId xmlns:a16="http://schemas.microsoft.com/office/drawing/2014/main" id="{649D5EC9-1AFB-A9DD-492B-44D095B091AD}"/>
              </a:ext>
            </a:extLst>
          </p:cNvPr>
          <p:cNvCxnSpPr>
            <a:cxnSpLocks noChangeShapeType="1"/>
          </p:cNvCxnSpPr>
          <p:nvPr/>
        </p:nvCxnSpPr>
        <p:spPr bwMode="auto">
          <a:xfrm flipH="1">
            <a:off x="7380288" y="1484313"/>
            <a:ext cx="1223962" cy="2232025"/>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4">
            <a:extLst>
              <a:ext uri="{FF2B5EF4-FFF2-40B4-BE49-F238E27FC236}">
                <a16:creationId xmlns:a16="http://schemas.microsoft.com/office/drawing/2014/main" id="{2AE73803-B5F3-6D46-C499-FDA9712577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095" t="10313" r="14433" b="10313"/>
          <a:stretch>
            <a:fillRect/>
          </a:stretch>
        </p:blipFill>
        <p:spPr bwMode="auto">
          <a:xfrm>
            <a:off x="6492875" y="4371975"/>
            <a:ext cx="265112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4" name="Rectangle 1">
            <a:extLst>
              <a:ext uri="{FF2B5EF4-FFF2-40B4-BE49-F238E27FC236}">
                <a16:creationId xmlns:a16="http://schemas.microsoft.com/office/drawing/2014/main" id="{9ECE4396-45CA-BA05-68C5-9A9CBA4CB1AF}"/>
              </a:ext>
            </a:extLst>
          </p:cNvPr>
          <p:cNvSpPr>
            <a:spLocks noChangeArrowheads="1"/>
          </p:cNvSpPr>
          <p:nvPr/>
        </p:nvSpPr>
        <p:spPr bwMode="auto">
          <a:xfrm>
            <a:off x="285750" y="4000500"/>
            <a:ext cx="6518498" cy="2185214"/>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GB" sz="1800" b="1" dirty="0">
                <a:latin typeface="Comic Sans MS" panose="030F0702030302020204" pitchFamily="66" charset="0"/>
              </a:rPr>
              <a:t>The spiral canal of the cochlea begins at the vestibule and makes 2.5 turns around a bony core, the modiolus </a:t>
            </a:r>
            <a:r>
              <a:rPr lang="en-US" altLang="en-US" sz="2000" b="1" i="1" dirty="0">
                <a:latin typeface="Comic Sans MS" panose="030F0702030302020204" pitchFamily="66" charset="0"/>
              </a:rPr>
              <a:t>:</a:t>
            </a:r>
          </a:p>
          <a:p>
            <a:pPr eaLnBrk="1" hangingPunct="1">
              <a:spcBef>
                <a:spcPct val="0"/>
              </a:spcBef>
              <a:buClrTx/>
              <a:buSzTx/>
              <a:buFont typeface="Arial" panose="020B0604020202020204" pitchFamily="34" charset="0"/>
              <a:buNone/>
              <a:defRPr/>
            </a:pPr>
            <a:endParaRPr lang="en-US" altLang="en-US" sz="2000" b="1" i="1" dirty="0">
              <a:latin typeface="Comic Sans MS" panose="030F0702030302020204" pitchFamily="66" charset="0"/>
            </a:endParaRPr>
          </a:p>
          <a:p>
            <a:pPr eaLnBrk="1" hangingPunct="1">
              <a:spcBef>
                <a:spcPct val="0"/>
              </a:spcBef>
              <a:buClrTx/>
              <a:buSzTx/>
              <a:buFont typeface="Arial" panose="020B0604020202020204" pitchFamily="34" charset="0"/>
              <a:buAutoNum type="arabicParenR"/>
              <a:defRPr/>
            </a:pPr>
            <a:r>
              <a:rPr lang="en-US" altLang="en-US" sz="2000" b="1" i="1" dirty="0">
                <a:latin typeface="Comic Sans MS" panose="030F0702030302020204" pitchFamily="66" charset="0"/>
              </a:rPr>
              <a:t> </a:t>
            </a:r>
            <a:r>
              <a:rPr lang="en-GB" altLang="en-US" sz="2000" b="1" i="1" dirty="0">
                <a:latin typeface="Comic Sans MS" panose="030F0702030302020204" pitchFamily="66" charset="0"/>
              </a:rPr>
              <a:t>Basal coil</a:t>
            </a:r>
            <a:br>
              <a:rPr lang="en-US" altLang="en-US" sz="2000" b="1" i="1" dirty="0">
                <a:latin typeface="Comic Sans MS" panose="030F0702030302020204" pitchFamily="66" charset="0"/>
              </a:rPr>
            </a:br>
            <a:r>
              <a:rPr lang="en-US" altLang="en-US" sz="2000" b="1" i="1" dirty="0">
                <a:latin typeface="Comic Sans MS" panose="030F0702030302020204" pitchFamily="66" charset="0"/>
              </a:rPr>
              <a:t>2) </a:t>
            </a:r>
            <a:r>
              <a:rPr lang="en-GB" altLang="en-US" sz="2000" b="1" i="1" dirty="0">
                <a:latin typeface="Comic Sans MS" panose="030F0702030302020204" pitchFamily="66" charset="0"/>
              </a:rPr>
              <a:t>Middle coil</a:t>
            </a:r>
            <a:br>
              <a:rPr lang="en-US" altLang="en-US" sz="2000" b="1" i="1" dirty="0">
                <a:latin typeface="Comic Sans MS" panose="030F0702030302020204" pitchFamily="66" charset="0"/>
              </a:rPr>
            </a:br>
            <a:r>
              <a:rPr lang="en-US" altLang="en-US" sz="2000" b="1" i="1" dirty="0">
                <a:latin typeface="Comic Sans MS" panose="030F0702030302020204" pitchFamily="66" charset="0"/>
              </a:rPr>
              <a:t>3) </a:t>
            </a:r>
            <a:r>
              <a:rPr lang="en-GB" altLang="en-US" sz="2000" b="1" i="1" dirty="0" err="1">
                <a:latin typeface="Comic Sans MS" panose="030F0702030302020204" pitchFamily="66" charset="0"/>
              </a:rPr>
              <a:t>Cupular</a:t>
            </a:r>
            <a:r>
              <a:rPr lang="en-US" altLang="en-US" sz="2000" b="1" i="1" dirty="0">
                <a:latin typeface="Comic Sans MS" panose="030F0702030302020204" pitchFamily="66" charset="0"/>
              </a:rPr>
              <a:t> coil – </a:t>
            </a:r>
            <a:r>
              <a:rPr lang="en-GB" sz="1800" dirty="0">
                <a:solidFill>
                  <a:srgbClr val="0D0D0D"/>
                </a:solidFill>
                <a:highlight>
                  <a:srgbClr val="FFFFFF"/>
                </a:highlight>
                <a:latin typeface="Comic Sans MS" panose="030F0702030302020204" pitchFamily="66" charset="0"/>
              </a:rPr>
              <a:t>It terminates with the “dead end” in</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the region of the apex of the cochlea</a:t>
            </a:r>
            <a:endParaRPr lang="en-US" altLang="en-US" sz="1800" dirty="0">
              <a:latin typeface="Comic Sans MS" panose="030F0702030302020204" pitchFamily="66" charset="0"/>
            </a:endParaRPr>
          </a:p>
        </p:txBody>
      </p:sp>
      <p:sp>
        <p:nvSpPr>
          <p:cNvPr id="69635" name="Rectangle 2">
            <a:extLst>
              <a:ext uri="{FF2B5EF4-FFF2-40B4-BE49-F238E27FC236}">
                <a16:creationId xmlns:a16="http://schemas.microsoft.com/office/drawing/2014/main" id="{FD9BEF6B-1538-EC23-1D23-899FA7171FF8}"/>
              </a:ext>
            </a:extLst>
          </p:cNvPr>
          <p:cNvSpPr txBox="1">
            <a:spLocks noRot="1" noChangeArrowheads="1"/>
          </p:cNvSpPr>
          <p:nvPr/>
        </p:nvSpPr>
        <p:spPr bwMode="auto">
          <a:xfrm>
            <a:off x="900113" y="333375"/>
            <a:ext cx="7747000" cy="887413"/>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 – spiral canal of cochlea </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(canalis spiralis cochleae)</a:t>
            </a:r>
          </a:p>
        </p:txBody>
      </p:sp>
      <p:pic>
        <p:nvPicPr>
          <p:cNvPr id="84997" name="Picture 6">
            <a:extLst>
              <a:ext uri="{FF2B5EF4-FFF2-40B4-BE49-F238E27FC236}">
                <a16:creationId xmlns:a16="http://schemas.microsoft.com/office/drawing/2014/main" id="{5C2993E3-CD35-40A4-B781-FE75380299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351" t="14282" r="2872" b="28661"/>
          <a:stretch>
            <a:fillRect/>
          </a:stretch>
        </p:blipFill>
        <p:spPr bwMode="auto">
          <a:xfrm>
            <a:off x="925513" y="1174750"/>
            <a:ext cx="7385050" cy="287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a:extLst>
              <a:ext uri="{FF2B5EF4-FFF2-40B4-BE49-F238E27FC236}">
                <a16:creationId xmlns:a16="http://schemas.microsoft.com/office/drawing/2014/main" id="{5A5B0C1A-ADC5-CDA1-E44A-FBEAF1E40D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095" t="10313" r="14433" b="10313"/>
          <a:stretch>
            <a:fillRect/>
          </a:stretch>
        </p:blipFill>
        <p:spPr bwMode="auto">
          <a:xfrm>
            <a:off x="6492875" y="4184650"/>
            <a:ext cx="265112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Rectangle 1">
            <a:extLst>
              <a:ext uri="{FF2B5EF4-FFF2-40B4-BE49-F238E27FC236}">
                <a16:creationId xmlns:a16="http://schemas.microsoft.com/office/drawing/2014/main" id="{52A61A92-01B6-799C-5C52-3615DD777E66}"/>
              </a:ext>
            </a:extLst>
          </p:cNvPr>
          <p:cNvSpPr>
            <a:spLocks noChangeArrowheads="1"/>
          </p:cNvSpPr>
          <p:nvPr/>
        </p:nvSpPr>
        <p:spPr bwMode="auto">
          <a:xfrm>
            <a:off x="323850" y="4159250"/>
            <a:ext cx="763270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 O</a:t>
            </a:r>
            <a:r>
              <a:rPr lang="en-US" altLang="en-US" sz="2000" b="1" i="1">
                <a:latin typeface="Comic Sans MS" panose="030F0702030302020204" pitchFamily="66" charset="0"/>
              </a:rPr>
              <a:t>sseus (bony) spiral lamina (lamina spiralis ossea)</a:t>
            </a:r>
            <a:br>
              <a:rPr lang="en-US" altLang="en-US" sz="2000" b="1" i="1">
                <a:latin typeface="Comic Sans MS" panose="030F0702030302020204" pitchFamily="66" charset="0"/>
              </a:rPr>
            </a:br>
            <a:r>
              <a:rPr lang="en-US" altLang="en-US" sz="2000" b="1" i="1">
                <a:latin typeface="Comic Sans MS" panose="030F0702030302020204" pitchFamily="66" charset="0"/>
              </a:rPr>
              <a:t>  </a:t>
            </a:r>
            <a:r>
              <a:rPr lang="en-GB" altLang="en-US" sz="1800" i="1">
                <a:latin typeface="Comic Sans MS" panose="030F0702030302020204" pitchFamily="66" charset="0"/>
              </a:rPr>
              <a:t>ends</a:t>
            </a:r>
            <a:r>
              <a:rPr lang="en-US" altLang="en-US" sz="1800" b="1" i="1">
                <a:latin typeface="Comic Sans MS" panose="030F0702030302020204" pitchFamily="66" charset="0"/>
              </a:rPr>
              <a:t> </a:t>
            </a:r>
            <a:r>
              <a:rPr lang="en-GB" altLang="en-US" sz="1800">
                <a:latin typeface="Comic Sans MS" panose="030F0702030302020204" pitchFamily="66" charset="0"/>
              </a:rPr>
              <a:t>at the apex of cochlea as</a:t>
            </a:r>
            <a:r>
              <a:rPr lang="en-US" altLang="en-US" sz="1800">
                <a:latin typeface="Comic Sans MS" panose="030F0702030302020204" pitchFamily="66" charset="0"/>
              </a:rPr>
              <a:t> </a:t>
            </a:r>
            <a:r>
              <a:rPr lang="en-US" altLang="en-US" sz="1800" b="1" i="1">
                <a:latin typeface="Comic Sans MS" panose="030F0702030302020204" pitchFamily="66" charset="0"/>
              </a:rPr>
              <a:t>hamulus laminae spiralis.</a:t>
            </a:r>
            <a:br>
              <a:rPr lang="en-US" altLang="en-US" sz="1800" b="1" i="1">
                <a:latin typeface="Comic Sans MS" panose="030F0702030302020204" pitchFamily="66" charset="0"/>
              </a:rPr>
            </a:br>
            <a:endParaRPr lang="en-US" altLang="en-US" sz="800" b="1" i="1">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b="1" i="1">
                <a:latin typeface="Comic Sans MS" panose="030F0702030302020204" pitchFamily="66" charset="0"/>
              </a:rPr>
              <a:t>* Its medial border is attached to modiolus</a:t>
            </a:r>
            <a:br>
              <a:rPr lang="en-US" altLang="en-US" sz="1800" b="1" i="1">
                <a:latin typeface="Comic Sans MS" panose="030F0702030302020204" pitchFamily="66" charset="0"/>
              </a:rPr>
            </a:br>
            <a:endParaRPr lang="en-US" altLang="en-US" sz="800" b="1" i="1">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a:latin typeface="Comic Sans MS" panose="030F0702030302020204" pitchFamily="66" charset="0"/>
              </a:rPr>
              <a:t>* Inside its part which is attached to modiolus, there is</a:t>
            </a:r>
            <a:br>
              <a:rPr lang="en-GB" altLang="en-US" sz="1800">
                <a:latin typeface="Comic Sans MS" panose="030F0702030302020204" pitchFamily="66" charset="0"/>
              </a:rPr>
            </a:br>
            <a:r>
              <a:rPr lang="en-GB" altLang="en-US" sz="1800">
                <a:latin typeface="Comic Sans MS" panose="030F0702030302020204" pitchFamily="66" charset="0"/>
              </a:rPr>
              <a:t>   </a:t>
            </a:r>
            <a:r>
              <a:rPr lang="en-US" altLang="en-US" sz="1800" b="1" i="1">
                <a:latin typeface="Comic Sans MS" panose="030F0702030302020204" pitchFamily="66" charset="0"/>
              </a:rPr>
              <a:t>canalis spiralis</a:t>
            </a:r>
            <a:r>
              <a:rPr lang="sr-Cyrl-CS" altLang="en-US" sz="1800" b="1" i="1">
                <a:latin typeface="Comic Sans MS" panose="030F0702030302020204" pitchFamily="66" charset="0"/>
              </a:rPr>
              <a:t> </a:t>
            </a:r>
            <a:r>
              <a:rPr lang="en-US" altLang="en-US" sz="1800" b="1" i="1">
                <a:latin typeface="Comic Sans MS" panose="030F0702030302020204" pitchFamily="66" charset="0"/>
              </a:rPr>
              <a:t>modioli </a:t>
            </a:r>
            <a:r>
              <a:rPr lang="en-US" altLang="en-US" sz="1800">
                <a:latin typeface="Comic Sans MS" panose="030F0702030302020204" pitchFamily="66" charset="0"/>
              </a:rPr>
              <a:t>with</a:t>
            </a:r>
            <a:r>
              <a:rPr lang="en-US" altLang="en-US" sz="1800" b="1" i="1">
                <a:latin typeface="Comic Sans MS" panose="030F0702030302020204" pitchFamily="66" charset="0"/>
              </a:rPr>
              <a:t> </a:t>
            </a:r>
            <a:r>
              <a:rPr lang="en-US" altLang="en-US" sz="1800">
                <a:latin typeface="Comic Sans MS" panose="030F0702030302020204" pitchFamily="66" charset="0"/>
              </a:rPr>
              <a:t>peripheric fibers of neurons</a:t>
            </a:r>
            <a:br>
              <a:rPr lang="en-US" altLang="en-US" sz="1800">
                <a:latin typeface="Comic Sans MS" panose="030F0702030302020204" pitchFamily="66" charset="0"/>
              </a:rPr>
            </a:br>
            <a:r>
              <a:rPr lang="en-US" altLang="en-US" sz="1800">
                <a:latin typeface="Comic Sans MS" panose="030F0702030302020204" pitchFamily="66" charset="0"/>
              </a:rPr>
              <a:t>   of ganglion spirale, that terminate in organum spirale of</a:t>
            </a:r>
            <a:br>
              <a:rPr lang="en-US" altLang="en-US" sz="1800">
                <a:latin typeface="Comic Sans MS" panose="030F0702030302020204" pitchFamily="66" charset="0"/>
              </a:rPr>
            </a:br>
            <a:r>
              <a:rPr lang="en-US" altLang="en-US" sz="1800">
                <a:latin typeface="Comic Sans MS" panose="030F0702030302020204" pitchFamily="66" charset="0"/>
              </a:rPr>
              <a:t>   cochlear duct and carry the acoustic stimuli from organum spirale.</a:t>
            </a:r>
          </a:p>
        </p:txBody>
      </p:sp>
      <p:sp>
        <p:nvSpPr>
          <p:cNvPr id="70659" name="Rectangle 2">
            <a:extLst>
              <a:ext uri="{FF2B5EF4-FFF2-40B4-BE49-F238E27FC236}">
                <a16:creationId xmlns:a16="http://schemas.microsoft.com/office/drawing/2014/main" id="{7ED7A4A6-29A4-9AA6-EF8B-0C31E269A564}"/>
              </a:ext>
            </a:extLst>
          </p:cNvPr>
          <p:cNvSpPr txBox="1">
            <a:spLocks noRot="1" noChangeArrowheads="1"/>
          </p:cNvSpPr>
          <p:nvPr/>
        </p:nvSpPr>
        <p:spPr bwMode="auto">
          <a:xfrm>
            <a:off x="731838" y="220663"/>
            <a:ext cx="77739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 – osseus (bony) spiral lamina</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(lamina spiralis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ossea</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86021" name="Picture 6">
            <a:extLst>
              <a:ext uri="{FF2B5EF4-FFF2-40B4-BE49-F238E27FC236}">
                <a16:creationId xmlns:a16="http://schemas.microsoft.com/office/drawing/2014/main" id="{736ABD82-FF75-DD46-97E6-14B3E4EFB5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351" t="14282" r="2872" b="28661"/>
          <a:stretch>
            <a:fillRect/>
          </a:stretch>
        </p:blipFill>
        <p:spPr bwMode="auto">
          <a:xfrm>
            <a:off x="879475" y="1220788"/>
            <a:ext cx="738505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6">
            <a:extLst>
              <a:ext uri="{FF2B5EF4-FFF2-40B4-BE49-F238E27FC236}">
                <a16:creationId xmlns:a16="http://schemas.microsoft.com/office/drawing/2014/main" id="{D536DBA6-61DE-F7D6-6013-EC264CB2AF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6190" t="14282" r="2872" b="34581"/>
          <a:stretch>
            <a:fillRect/>
          </a:stretch>
        </p:blipFill>
        <p:spPr bwMode="auto">
          <a:xfrm>
            <a:off x="311150" y="1384300"/>
            <a:ext cx="328612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Rectangle 1">
            <a:extLst>
              <a:ext uri="{FF2B5EF4-FFF2-40B4-BE49-F238E27FC236}">
                <a16:creationId xmlns:a16="http://schemas.microsoft.com/office/drawing/2014/main" id="{295D03EB-833C-CBA9-B2C9-022DD9509D4C}"/>
              </a:ext>
            </a:extLst>
          </p:cNvPr>
          <p:cNvSpPr>
            <a:spLocks noChangeArrowheads="1"/>
          </p:cNvSpPr>
          <p:nvPr/>
        </p:nvSpPr>
        <p:spPr bwMode="auto">
          <a:xfrm>
            <a:off x="279400" y="4329113"/>
            <a:ext cx="8678863"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Osseus spiral lamina (</a:t>
            </a:r>
            <a:r>
              <a:rPr lang="en-US" altLang="en-US" sz="2000" i="1">
                <a:latin typeface="Comic Sans MS" panose="030F0702030302020204" pitchFamily="66" charset="0"/>
              </a:rPr>
              <a:t>lamina spiralis ossea) </a:t>
            </a:r>
            <a:r>
              <a:rPr lang="en-GB" altLang="en-US" sz="2000" u="sng">
                <a:latin typeface="Comic Sans MS" panose="030F0702030302020204" pitchFamily="66" charset="0"/>
              </a:rPr>
              <a:t>incompletely divides</a:t>
            </a:r>
            <a:br>
              <a:rPr lang="en-GB" altLang="en-US" sz="2000">
                <a:latin typeface="Comic Sans MS" panose="030F0702030302020204" pitchFamily="66" charset="0"/>
              </a:rPr>
            </a:br>
            <a:r>
              <a:rPr lang="en-GB" altLang="en-US" sz="2000">
                <a:latin typeface="Comic Sans MS" panose="030F0702030302020204" pitchFamily="66" charset="0"/>
              </a:rPr>
              <a:t>  spiral canal of cochlea (</a:t>
            </a:r>
            <a:r>
              <a:rPr lang="en-US" altLang="en-US" sz="2000" i="1">
                <a:latin typeface="Comic Sans MS" panose="030F0702030302020204" pitchFamily="66" charset="0"/>
              </a:rPr>
              <a:t>canalis spiralis </a:t>
            </a:r>
            <a:r>
              <a:rPr lang="pl-PL" altLang="en-US" sz="2000" i="1">
                <a:latin typeface="Comic Sans MS" panose="030F0702030302020204" pitchFamily="66" charset="0"/>
              </a:rPr>
              <a:t>cochleae </a:t>
            </a:r>
            <a:r>
              <a:rPr lang="en-GB" altLang="en-US" sz="2000" i="1">
                <a:latin typeface="Comic Sans MS" panose="030F0702030302020204" pitchFamily="66" charset="0"/>
              </a:rPr>
              <a:t>into two floors</a:t>
            </a:r>
            <a:r>
              <a:rPr lang="en-US" altLang="en-US" sz="2000">
                <a:latin typeface="Comic Sans MS" panose="030F0702030302020204" pitchFamily="66" charset="0"/>
              </a:rPr>
              <a:t>.</a:t>
            </a:r>
            <a:br>
              <a:rPr lang="en-US" altLang="en-US" sz="2000">
                <a:latin typeface="Comic Sans MS" panose="030F0702030302020204" pitchFamily="66" charset="0"/>
              </a:rPr>
            </a:br>
            <a:r>
              <a:rPr lang="en-US" altLang="en-US" sz="2000">
                <a:latin typeface="Comic Sans MS" panose="030F0702030302020204" pitchFamily="66" charset="0"/>
              </a:rPr>
              <a:t>• </a:t>
            </a:r>
            <a:r>
              <a:rPr lang="en-GB" altLang="en-US" sz="2000" b="1">
                <a:latin typeface="Comic Sans MS" panose="030F0702030302020204" pitchFamily="66" charset="0"/>
              </a:rPr>
              <a:t>S</a:t>
            </a:r>
            <a:r>
              <a:rPr lang="en-US" altLang="en-US" sz="2000" b="1" i="1">
                <a:latin typeface="Comic Sans MS" panose="030F0702030302020204" pitchFamily="66" charset="0"/>
              </a:rPr>
              <a:t>cala tympani </a:t>
            </a:r>
            <a:r>
              <a:rPr lang="en-GB" altLang="en-US" sz="2000">
                <a:latin typeface="Comic Sans MS" panose="030F0702030302020204" pitchFamily="66" charset="0"/>
              </a:rPr>
              <a:t>– lower floor (level) that communicates with cavum </a:t>
            </a:r>
            <a:br>
              <a:rPr lang="en-GB" altLang="en-US" sz="2000">
                <a:latin typeface="Comic Sans MS" panose="030F0702030302020204" pitchFamily="66" charset="0"/>
              </a:rPr>
            </a:br>
            <a:r>
              <a:rPr lang="en-GB" altLang="en-US" sz="2000">
                <a:latin typeface="Comic Sans MS" panose="030F0702030302020204" pitchFamily="66" charset="0"/>
              </a:rPr>
              <a:t>                             tympani by fenestra</a:t>
            </a:r>
            <a:r>
              <a:rPr lang="en-GB" altLang="en-US" sz="2000" i="1">
                <a:latin typeface="Comic Sans MS" panose="030F0702030302020204" pitchFamily="66" charset="0"/>
              </a:rPr>
              <a:t> </a:t>
            </a:r>
            <a:r>
              <a:rPr lang="en-US" altLang="en-US" sz="2000" i="1">
                <a:latin typeface="Comic Sans MS" panose="030F0702030302020204" pitchFamily="66" charset="0"/>
              </a:rPr>
              <a:t>cochleae (round window)</a:t>
            </a:r>
            <a:endParaRPr lang="en-US" altLang="en-US" sz="2000">
              <a:latin typeface="Comic Sans MS" panose="030F0702030302020204" pitchFamily="66" charset="0"/>
            </a:endParaRPr>
          </a:p>
          <a:p>
            <a:pPr eaLnBrk="1" hangingPunct="1">
              <a:spcBef>
                <a:spcPct val="0"/>
              </a:spcBef>
              <a:buClrTx/>
              <a:buSzTx/>
              <a:buFont typeface="Wingdings 2" panose="05020102010507070707" pitchFamily="18" charset="2"/>
              <a:buNone/>
            </a:pPr>
            <a:r>
              <a:rPr lang="en-US" altLang="en-US" sz="2000">
                <a:latin typeface="Comic Sans MS" panose="030F0702030302020204" pitchFamily="66" charset="0"/>
              </a:rPr>
              <a:t>• </a:t>
            </a:r>
            <a:r>
              <a:rPr lang="en-GB" altLang="en-US" sz="2000" b="1">
                <a:latin typeface="Comic Sans MS" panose="030F0702030302020204" pitchFamily="66" charset="0"/>
              </a:rPr>
              <a:t>S</a:t>
            </a:r>
            <a:r>
              <a:rPr lang="en-US" altLang="en-US" sz="2000" b="1" i="1">
                <a:latin typeface="Comic Sans MS" panose="030F0702030302020204" pitchFamily="66" charset="0"/>
              </a:rPr>
              <a:t>cala vesibuli)</a:t>
            </a:r>
            <a:r>
              <a:rPr lang="en-US" altLang="en-US" sz="2000" i="1">
                <a:latin typeface="Comic Sans MS" panose="030F0702030302020204" pitchFamily="66" charset="0"/>
              </a:rPr>
              <a:t> – </a:t>
            </a:r>
            <a:r>
              <a:rPr lang="en-US" altLang="en-US" sz="2000">
                <a:latin typeface="Comic Sans MS" panose="030F0702030302020204" pitchFamily="66" charset="0"/>
              </a:rPr>
              <a:t>upper floor (level), closer to cupula cochleae</a:t>
            </a:r>
            <a:br>
              <a:rPr lang="en-US" altLang="en-US" sz="2000" i="1">
                <a:latin typeface="Comic Sans MS" panose="030F0702030302020204" pitchFamily="66" charset="0"/>
              </a:rPr>
            </a:br>
            <a:r>
              <a:rPr lang="en-US" altLang="en-US" sz="2000" i="1">
                <a:latin typeface="Comic Sans MS" panose="030F0702030302020204" pitchFamily="66" charset="0"/>
              </a:rPr>
              <a:t>                             </a:t>
            </a:r>
            <a:r>
              <a:rPr lang="en-GB" altLang="en-US" sz="2000">
                <a:latin typeface="Comic Sans MS" panose="030F0702030302020204" pitchFamily="66" charset="0"/>
              </a:rPr>
              <a:t>communicates with cavum tympani by fenestra</a:t>
            </a:r>
            <a:br>
              <a:rPr lang="en-GB" altLang="en-US" sz="2000" i="1">
                <a:latin typeface="Comic Sans MS" panose="030F0702030302020204" pitchFamily="66" charset="0"/>
              </a:rPr>
            </a:br>
            <a:r>
              <a:rPr lang="en-GB" altLang="en-US" sz="2000" i="1">
                <a:latin typeface="Comic Sans MS" panose="030F0702030302020204" pitchFamily="66" charset="0"/>
              </a:rPr>
              <a:t>                             </a:t>
            </a:r>
            <a:r>
              <a:rPr lang="en-US" altLang="en-US" sz="2000" i="1">
                <a:latin typeface="Comic Sans MS" panose="030F0702030302020204" pitchFamily="66" charset="0"/>
              </a:rPr>
              <a:t>vestibuli (oval window)</a:t>
            </a:r>
            <a:br>
              <a:rPr lang="en-GB" altLang="en-US" sz="2000">
                <a:latin typeface="Comic Sans MS" panose="030F0702030302020204" pitchFamily="66" charset="0"/>
              </a:rPr>
            </a:br>
            <a:endParaRPr lang="en-US" altLang="en-US" sz="2000">
              <a:latin typeface="Comic Sans MS" panose="030F0702030302020204" pitchFamily="66" charset="0"/>
            </a:endParaRPr>
          </a:p>
        </p:txBody>
      </p:sp>
      <p:pic>
        <p:nvPicPr>
          <p:cNvPr id="87044" name="Picture 4">
            <a:extLst>
              <a:ext uri="{FF2B5EF4-FFF2-40B4-BE49-F238E27FC236}">
                <a16:creationId xmlns:a16="http://schemas.microsoft.com/office/drawing/2014/main" id="{97E78F87-22D9-9C4E-A433-DCCC961E53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095" t="10313" r="14433" b="10313"/>
          <a:stretch>
            <a:fillRect/>
          </a:stretch>
        </p:blipFill>
        <p:spPr bwMode="auto">
          <a:xfrm>
            <a:off x="3246438" y="2514600"/>
            <a:ext cx="265112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5" name="Picture 4">
            <a:extLst>
              <a:ext uri="{FF2B5EF4-FFF2-40B4-BE49-F238E27FC236}">
                <a16:creationId xmlns:a16="http://schemas.microsoft.com/office/drawing/2014/main" id="{5E92CF94-CD19-8D56-D4A9-224B95E2B7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751" t="8472" r="38239" b="40945"/>
          <a:stretch>
            <a:fillRect/>
          </a:stretch>
        </p:blipFill>
        <p:spPr bwMode="auto">
          <a:xfrm>
            <a:off x="5629275" y="1220788"/>
            <a:ext cx="3216275"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F2FBC3CA-0283-067F-9622-04E5BDEC7B81}"/>
              </a:ext>
            </a:extLst>
          </p:cNvPr>
          <p:cNvSpPr txBox="1">
            <a:spLocks noRot="1" noChangeArrowheads="1"/>
          </p:cNvSpPr>
          <p:nvPr/>
        </p:nvSpPr>
        <p:spPr bwMode="auto">
          <a:xfrm>
            <a:off x="731838" y="220663"/>
            <a:ext cx="77739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 – osseus (bony) spiral lamina</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(lamina spiralis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ossea</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6">
            <a:extLst>
              <a:ext uri="{FF2B5EF4-FFF2-40B4-BE49-F238E27FC236}">
                <a16:creationId xmlns:a16="http://schemas.microsoft.com/office/drawing/2014/main" id="{341C1FDB-0FB1-E4A0-ECE5-B66D2DDA6C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6190" t="14282" r="2872" b="34581"/>
          <a:stretch>
            <a:fillRect/>
          </a:stretch>
        </p:blipFill>
        <p:spPr bwMode="auto">
          <a:xfrm>
            <a:off x="336550" y="836613"/>
            <a:ext cx="3602038"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Rectangle 1">
            <a:extLst>
              <a:ext uri="{FF2B5EF4-FFF2-40B4-BE49-F238E27FC236}">
                <a16:creationId xmlns:a16="http://schemas.microsoft.com/office/drawing/2014/main" id="{91938A66-56A5-C2B8-8BF3-A2DAE3B41B8E}"/>
              </a:ext>
            </a:extLst>
          </p:cNvPr>
          <p:cNvSpPr>
            <a:spLocks noChangeArrowheads="1"/>
          </p:cNvSpPr>
          <p:nvPr/>
        </p:nvSpPr>
        <p:spPr bwMode="auto">
          <a:xfrm>
            <a:off x="285750" y="4699000"/>
            <a:ext cx="88582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a:latin typeface="Comic Sans MS" panose="030F0702030302020204" pitchFamily="66" charset="0"/>
              </a:rPr>
            </a:br>
            <a:r>
              <a:rPr lang="en-US" altLang="en-US" sz="2000" b="1">
                <a:latin typeface="Comic Sans MS" panose="030F0702030302020204" pitchFamily="66" charset="0"/>
              </a:rPr>
              <a:t>• The lateral border of osseus spiral lamina</a:t>
            </a:r>
            <a:r>
              <a:rPr lang="en-US" altLang="en-US" sz="2000">
                <a:latin typeface="Comic Sans MS" panose="030F0702030302020204" pitchFamily="66" charset="0"/>
              </a:rPr>
              <a:t> is joined with </a:t>
            </a:r>
            <a:br>
              <a:rPr lang="en-US" altLang="en-US" sz="2000">
                <a:latin typeface="Comic Sans MS" panose="030F0702030302020204" pitchFamily="66" charset="0"/>
              </a:rPr>
            </a:br>
            <a:r>
              <a:rPr lang="en-US" altLang="en-US" sz="2000">
                <a:latin typeface="Comic Sans MS" panose="030F0702030302020204" pitchFamily="66" charset="0"/>
              </a:rPr>
              <a:t>    cochlear duct (ductus cochlearis) of membranous labyrinth and</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u="sng">
                <a:latin typeface="Comic Sans MS" panose="030F0702030302020204" pitchFamily="66" charset="0"/>
              </a:rPr>
              <a:t>completely divides </a:t>
            </a:r>
            <a:r>
              <a:rPr lang="en-US" altLang="en-US" sz="2000">
                <a:latin typeface="Comic Sans MS" panose="030F0702030302020204" pitchFamily="66" charset="0"/>
              </a:rPr>
              <a:t>spiral canal of cochlea into scala tympani and scala</a:t>
            </a:r>
            <a:br>
              <a:rPr lang="en-US" altLang="en-US" sz="2000">
                <a:latin typeface="Comic Sans MS" panose="030F0702030302020204" pitchFamily="66" charset="0"/>
              </a:rPr>
            </a:br>
            <a:r>
              <a:rPr lang="en-US" altLang="en-US" sz="2000">
                <a:latin typeface="Comic Sans MS" panose="030F0702030302020204" pitchFamily="66" charset="0"/>
              </a:rPr>
              <a:t>    vestibuli (forming complete bony-membranous septum), which are</a:t>
            </a:r>
            <a:br>
              <a:rPr lang="en-US" altLang="en-US" sz="2000">
                <a:latin typeface="Comic Sans MS" panose="030F0702030302020204" pitchFamily="66" charset="0"/>
              </a:rPr>
            </a:br>
            <a:r>
              <a:rPr lang="en-US" altLang="en-US" sz="2000">
                <a:latin typeface="Comic Sans MS" panose="030F0702030302020204" pitchFamily="66" charset="0"/>
              </a:rPr>
              <a:t>    filled with perilymph</a:t>
            </a:r>
            <a:endParaRPr lang="en-US" altLang="en-US" sz="2000" b="1">
              <a:latin typeface="Comic Sans MS" panose="030F0702030302020204" pitchFamily="66" charset="0"/>
            </a:endParaRPr>
          </a:p>
        </p:txBody>
      </p:sp>
      <p:pic>
        <p:nvPicPr>
          <p:cNvPr id="88068" name="Picture 4">
            <a:extLst>
              <a:ext uri="{FF2B5EF4-FFF2-40B4-BE49-F238E27FC236}">
                <a16:creationId xmlns:a16="http://schemas.microsoft.com/office/drawing/2014/main" id="{EADD7D5C-B9F8-A974-14F1-00B3A48792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095" t="10313" r="14433" b="10313"/>
          <a:stretch>
            <a:fillRect/>
          </a:stretch>
        </p:blipFill>
        <p:spPr bwMode="auto">
          <a:xfrm>
            <a:off x="336550" y="3097213"/>
            <a:ext cx="2651125"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8FDD6726-5764-FE6B-181F-21470FE35D62}"/>
              </a:ext>
            </a:extLst>
          </p:cNvPr>
          <p:cNvSpPr txBox="1">
            <a:spLocks noRot="1" noChangeArrowheads="1"/>
          </p:cNvSpPr>
          <p:nvPr/>
        </p:nvSpPr>
        <p:spPr bwMode="auto">
          <a:xfrm>
            <a:off x="731838" y="220663"/>
            <a:ext cx="7773987" cy="10001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 – osseus (bony) spiral lamina</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(lamina spiralis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ossea</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88070" name="Picture 3">
            <a:extLst>
              <a:ext uri="{FF2B5EF4-FFF2-40B4-BE49-F238E27FC236}">
                <a16:creationId xmlns:a16="http://schemas.microsoft.com/office/drawing/2014/main" id="{F7021D1E-9F45-1FD3-AC8E-FDBB4914BD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4988" y="2695575"/>
            <a:ext cx="3243262"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Content Placeholder 3">
            <a:extLst>
              <a:ext uri="{FF2B5EF4-FFF2-40B4-BE49-F238E27FC236}">
                <a16:creationId xmlns:a16="http://schemas.microsoft.com/office/drawing/2014/main" id="{0C4C222B-EB18-4D91-CBC8-C9A8ED354D80}"/>
              </a:ext>
            </a:extLst>
          </p:cNvPr>
          <p:cNvPicPr>
            <a:picLocks noChangeArrowheads="1"/>
          </p:cNvPicPr>
          <p:nvPr/>
        </p:nvPicPr>
        <p:blipFill>
          <a:blip r:embed="rId5">
            <a:extLst>
              <a:ext uri="{28A0092B-C50C-407E-A947-70E740481C1C}">
                <a14:useLocalDpi xmlns:a14="http://schemas.microsoft.com/office/drawing/2010/main" val="0"/>
              </a:ext>
            </a:extLst>
          </a:blip>
          <a:srcRect l="54056" t="39301" r="21724" b="33852"/>
          <a:stretch>
            <a:fillRect/>
          </a:stretch>
        </p:blipFill>
        <p:spPr bwMode="auto">
          <a:xfrm>
            <a:off x="3203575" y="2651125"/>
            <a:ext cx="273685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
            <a:extLst>
              <a:ext uri="{FF2B5EF4-FFF2-40B4-BE49-F238E27FC236}">
                <a16:creationId xmlns:a16="http://schemas.microsoft.com/office/drawing/2014/main" id="{167585F4-10A2-58E0-C198-72D776472444}"/>
              </a:ext>
            </a:extLst>
          </p:cNvPr>
          <p:cNvSpPr>
            <a:spLocks noChangeArrowheads="1"/>
          </p:cNvSpPr>
          <p:nvPr/>
        </p:nvSpPr>
        <p:spPr bwMode="auto">
          <a:xfrm>
            <a:off x="333375" y="3643313"/>
            <a:ext cx="5157788"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a:latin typeface="Comic Sans MS" panose="030F0702030302020204" pitchFamily="66" charset="0"/>
              </a:rPr>
              <a:t>H</a:t>
            </a:r>
            <a:r>
              <a:rPr lang="en-US" altLang="en-US" sz="1800" b="1">
                <a:latin typeface="Comic Sans MS" panose="030F0702030302020204" pitchFamily="66" charset="0"/>
              </a:rPr>
              <a:t>elicotrema</a:t>
            </a:r>
          </a:p>
          <a:p>
            <a:pPr eaLnBrk="1" hangingPunct="1">
              <a:spcBef>
                <a:spcPct val="0"/>
              </a:spcBef>
              <a:buClrTx/>
              <a:buSzTx/>
              <a:buFont typeface="Arial" panose="020B0604020202020204" pitchFamily="34" charset="0"/>
              <a:buNone/>
            </a:pPr>
            <a:br>
              <a:rPr lang="en-US" altLang="en-US" sz="1800">
                <a:latin typeface="Comic Sans MS" panose="030F0702030302020204" pitchFamily="66" charset="0"/>
              </a:rPr>
            </a:br>
            <a:r>
              <a:rPr lang="en-US" altLang="en-US" sz="1800">
                <a:latin typeface="Comic Sans MS" panose="030F0702030302020204" pitchFamily="66" charset="0"/>
              </a:rPr>
              <a:t>- </a:t>
            </a:r>
            <a:r>
              <a:rPr lang="en-GB" altLang="en-US" sz="1800">
                <a:latin typeface="Comic Sans MS" panose="030F0702030302020204" pitchFamily="66" charset="0"/>
              </a:rPr>
              <a:t>a semilunar communication of scala tympani</a:t>
            </a:r>
            <a:br>
              <a:rPr lang="en-GB" altLang="en-US" sz="1800">
                <a:latin typeface="Comic Sans MS" panose="030F0702030302020204" pitchFamily="66" charset="0"/>
              </a:rPr>
            </a:br>
            <a:r>
              <a:rPr lang="en-GB" altLang="en-US" sz="1800">
                <a:latin typeface="Comic Sans MS" panose="030F0702030302020204" pitchFamily="66" charset="0"/>
              </a:rPr>
              <a:t>   and scala vestibuli at apex of the cochlea</a:t>
            </a:r>
            <a:r>
              <a:rPr lang="en-GB" altLang="en-US" sz="1200">
                <a:latin typeface="Comic Sans MS" panose="030F0702030302020204" pitchFamily="66" charset="0"/>
              </a:rPr>
              <a:t>.</a:t>
            </a:r>
            <a:br>
              <a:rPr lang="en-US" altLang="en-US" sz="1800">
                <a:latin typeface="Comic Sans MS" panose="030F0702030302020204" pitchFamily="66" charset="0"/>
              </a:rPr>
            </a:br>
            <a:r>
              <a:rPr lang="en-US" altLang="en-US" sz="1800">
                <a:latin typeface="Comic Sans MS" panose="030F0702030302020204" pitchFamily="66" charset="0"/>
              </a:rPr>
              <a:t>- </a:t>
            </a:r>
            <a:r>
              <a:rPr lang="en-GB" altLang="en-US" sz="1800">
                <a:latin typeface="Comic Sans MS" panose="030F0702030302020204" pitchFamily="66" charset="0"/>
              </a:rPr>
              <a:t>bordered by</a:t>
            </a:r>
            <a:r>
              <a:rPr lang="en-US" altLang="en-US" sz="180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1) cupula cochleae</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2) lamina modioli</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3) hamulus laminae spiralis</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4) caecum cupulare ductus cochlearis – “dead</a:t>
            </a:r>
            <a:br>
              <a:rPr lang="en-US" altLang="en-US" sz="1800">
                <a:latin typeface="Comic Sans MS" panose="030F0702030302020204" pitchFamily="66" charset="0"/>
              </a:rPr>
            </a:br>
            <a:r>
              <a:rPr lang="en-US" altLang="en-US" sz="1800">
                <a:latin typeface="Comic Sans MS" panose="030F0702030302020204" pitchFamily="66" charset="0"/>
              </a:rPr>
              <a:t>     end” of cochlear duct (ductus cochlearis)</a:t>
            </a:r>
          </a:p>
        </p:txBody>
      </p:sp>
      <p:sp>
        <p:nvSpPr>
          <p:cNvPr id="73732" name="Rectangle 2">
            <a:extLst>
              <a:ext uri="{FF2B5EF4-FFF2-40B4-BE49-F238E27FC236}">
                <a16:creationId xmlns:a16="http://schemas.microsoft.com/office/drawing/2014/main" id="{A50C965C-A17A-7E21-87CF-4061AA24273B}"/>
              </a:ext>
            </a:extLst>
          </p:cNvPr>
          <p:cNvSpPr txBox="1">
            <a:spLocks noRot="1" noChangeArrowheads="1"/>
          </p:cNvSpPr>
          <p:nvPr/>
        </p:nvSpPr>
        <p:spPr bwMode="auto">
          <a:xfrm>
            <a:off x="3563938" y="130175"/>
            <a:ext cx="1714500"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C</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ochlea</a:t>
            </a: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p:txBody>
      </p:sp>
      <p:sp>
        <p:nvSpPr>
          <p:cNvPr id="89092" name="TextBox 2">
            <a:extLst>
              <a:ext uri="{FF2B5EF4-FFF2-40B4-BE49-F238E27FC236}">
                <a16:creationId xmlns:a16="http://schemas.microsoft.com/office/drawing/2014/main" id="{DA5DF503-D721-4722-D743-D8DD80072478}"/>
              </a:ext>
            </a:extLst>
          </p:cNvPr>
          <p:cNvSpPr txBox="1">
            <a:spLocks noChangeArrowheads="1"/>
          </p:cNvSpPr>
          <p:nvPr/>
        </p:nvSpPr>
        <p:spPr bwMode="auto">
          <a:xfrm>
            <a:off x="323850" y="846138"/>
            <a:ext cx="8820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 Spanning the spiral canal in this manner, the </a:t>
            </a:r>
            <a:r>
              <a:rPr lang="en-GB" altLang="en-US" b="1">
                <a:latin typeface="Comic Sans MS" panose="030F0702030302020204" pitchFamily="66" charset="0"/>
              </a:rPr>
              <a:t>endolymph-filled cochlear duct</a:t>
            </a:r>
            <a:br>
              <a:rPr lang="en-GB" altLang="en-US" b="1">
                <a:latin typeface="Comic Sans MS" panose="030F0702030302020204" pitchFamily="66" charset="0"/>
              </a:rPr>
            </a:br>
            <a:r>
              <a:rPr lang="en-GB" altLang="en-US">
                <a:latin typeface="Comic Sans MS" panose="030F0702030302020204" pitchFamily="66" charset="0"/>
              </a:rPr>
              <a:t>divides the </a:t>
            </a:r>
            <a:r>
              <a:rPr lang="en-GB" altLang="en-US" b="1">
                <a:latin typeface="Comic Sans MS" panose="030F0702030302020204" pitchFamily="66" charset="0"/>
              </a:rPr>
              <a:t>perilymph-filled spiral canal</a:t>
            </a:r>
            <a:r>
              <a:rPr lang="en-GB" altLang="en-US">
                <a:latin typeface="Comic Sans MS" panose="030F0702030302020204" pitchFamily="66" charset="0"/>
              </a:rPr>
              <a:t> into two channels (</a:t>
            </a:r>
            <a:r>
              <a:rPr lang="en-GB" altLang="en-US" b="1">
                <a:latin typeface="Comic Sans MS" panose="030F0702030302020204" pitchFamily="66" charset="0"/>
              </a:rPr>
              <a:t>scala tympani and scala vestibuli)</a:t>
            </a:r>
            <a:r>
              <a:rPr lang="en-GB" altLang="en-US">
                <a:latin typeface="Comic Sans MS" panose="030F0702030302020204" pitchFamily="66" charset="0"/>
              </a:rPr>
              <a:t> that are continuous at the apex of the cochlea at the </a:t>
            </a:r>
            <a:r>
              <a:rPr lang="en-GB" altLang="en-US" b="1">
                <a:latin typeface="Comic Sans MS" panose="030F0702030302020204" pitchFamily="66" charset="0"/>
              </a:rPr>
              <a:t>helicotrema</a:t>
            </a:r>
            <a:r>
              <a:rPr lang="en-GB" altLang="en-US">
                <a:latin typeface="Comic Sans MS" panose="030F0702030302020204" pitchFamily="66" charset="0"/>
              </a:rPr>
              <a:t>, a semilunar communication at apex of the cochlea.</a:t>
            </a:r>
          </a:p>
        </p:txBody>
      </p:sp>
      <p:pic>
        <p:nvPicPr>
          <p:cNvPr id="89093" name="Content Placeholder 3">
            <a:extLst>
              <a:ext uri="{FF2B5EF4-FFF2-40B4-BE49-F238E27FC236}">
                <a16:creationId xmlns:a16="http://schemas.microsoft.com/office/drawing/2014/main" id="{B47E6960-02E0-92F7-1744-3509656FE970}"/>
              </a:ext>
            </a:extLst>
          </p:cNvPr>
          <p:cNvPicPr>
            <a:picLocks noChangeArrowheads="1"/>
          </p:cNvPicPr>
          <p:nvPr/>
        </p:nvPicPr>
        <p:blipFill>
          <a:blip r:embed="rId2">
            <a:extLst>
              <a:ext uri="{28A0092B-C50C-407E-A947-70E740481C1C}">
                <a14:useLocalDpi xmlns:a14="http://schemas.microsoft.com/office/drawing/2010/main" val="0"/>
              </a:ext>
            </a:extLst>
          </a:blip>
          <a:srcRect l="54056" t="39301" r="21724" b="33852"/>
          <a:stretch>
            <a:fillRect/>
          </a:stretch>
        </p:blipFill>
        <p:spPr bwMode="auto">
          <a:xfrm>
            <a:off x="5743575" y="2051050"/>
            <a:ext cx="273685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4" name="Picture 4">
            <a:extLst>
              <a:ext uri="{FF2B5EF4-FFF2-40B4-BE49-F238E27FC236}">
                <a16:creationId xmlns:a16="http://schemas.microsoft.com/office/drawing/2014/main" id="{66E568EA-65E4-E670-8296-37441205D8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1163" y="4244975"/>
            <a:ext cx="3241675"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5" name="Picture 6">
            <a:extLst>
              <a:ext uri="{FF2B5EF4-FFF2-40B4-BE49-F238E27FC236}">
                <a16:creationId xmlns:a16="http://schemas.microsoft.com/office/drawing/2014/main" id="{516C15DD-ADB1-77ED-AE5A-4176D05DA0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351" t="16666" r="51445" b="31801"/>
          <a:stretch>
            <a:fillRect/>
          </a:stretch>
        </p:blipFill>
        <p:spPr bwMode="auto">
          <a:xfrm>
            <a:off x="2378075" y="2046288"/>
            <a:ext cx="2900363" cy="216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External ear: coronal section">
            <a:extLst>
              <a:ext uri="{FF2B5EF4-FFF2-40B4-BE49-F238E27FC236}">
                <a16:creationId xmlns:a16="http://schemas.microsoft.com/office/drawing/2014/main" id="{73115AEB-C0F7-3CF2-6EF6-76DB44BF75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441325"/>
            <a:ext cx="5975350" cy="597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a:extLst>
              <a:ext uri="{FF2B5EF4-FFF2-40B4-BE49-F238E27FC236}">
                <a16:creationId xmlns:a16="http://schemas.microsoft.com/office/drawing/2014/main" id="{57A5CD65-F2D5-40CD-34D3-67F8DD5CD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8472" r="38239" b="40945"/>
          <a:stretch>
            <a:fillRect/>
          </a:stretch>
        </p:blipFill>
        <p:spPr bwMode="auto">
          <a:xfrm>
            <a:off x="4000500" y="1285875"/>
            <a:ext cx="4741863"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Rectangle 1">
            <a:extLst>
              <a:ext uri="{FF2B5EF4-FFF2-40B4-BE49-F238E27FC236}">
                <a16:creationId xmlns:a16="http://schemas.microsoft.com/office/drawing/2014/main" id="{C32BA2B8-E80A-5549-16CD-2ECF784E5D18}"/>
              </a:ext>
            </a:extLst>
          </p:cNvPr>
          <p:cNvSpPr>
            <a:spLocks noChangeArrowheads="1"/>
          </p:cNvSpPr>
          <p:nvPr/>
        </p:nvSpPr>
        <p:spPr bwMode="auto">
          <a:xfrm>
            <a:off x="233363" y="4562475"/>
            <a:ext cx="85090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pl-PL" altLang="en-US" sz="2000">
                <a:latin typeface="Comic Sans MS" panose="030F0702030302020204" pitchFamily="66" charset="0"/>
              </a:rPr>
              <a:t>• </a:t>
            </a:r>
            <a:r>
              <a:rPr lang="en-GB" altLang="en-US" sz="2000">
                <a:latin typeface="Comic Sans MS" panose="030F0702030302020204" pitchFamily="66" charset="0"/>
              </a:rPr>
              <a:t>Vestibulum</a:t>
            </a:r>
            <a:r>
              <a:rPr lang="pl-PL" altLang="en-US" sz="2000">
                <a:latin typeface="Comic Sans MS" panose="030F0702030302020204" pitchFamily="66" charset="0"/>
              </a:rPr>
              <a:t> </a:t>
            </a:r>
            <a:r>
              <a:rPr lang="en-GB" altLang="en-US" sz="2000">
                <a:latin typeface="Comic Sans MS" panose="030F0702030302020204" pitchFamily="66" charset="0"/>
              </a:rPr>
              <a:t>is the middle part of bony labyrinth (</a:t>
            </a:r>
            <a:r>
              <a:rPr lang="pl-PL" altLang="en-US" sz="2000">
                <a:latin typeface="Comic Sans MS" panose="030F0702030302020204" pitchFamily="66" charset="0"/>
              </a:rPr>
              <a:t>labyrinthus </a:t>
            </a:r>
            <a:r>
              <a:rPr lang="en-US" altLang="en-US" sz="2000">
                <a:latin typeface="Comic Sans MS" panose="030F0702030302020204" pitchFamily="66" charset="0"/>
              </a:rPr>
              <a:t>osseus),</a:t>
            </a:r>
            <a:br>
              <a:rPr lang="en-US" altLang="en-US" sz="2000">
                <a:latin typeface="Comic Sans MS" panose="030F0702030302020204" pitchFamily="66" charset="0"/>
              </a:rPr>
            </a:br>
            <a:r>
              <a:rPr lang="en-US" altLang="en-US" sz="2000">
                <a:latin typeface="Comic Sans MS" panose="030F0702030302020204" pitchFamily="66" charset="0"/>
              </a:rPr>
              <a:t>  with dimensions: 5-6 x 3-4 mm</a:t>
            </a:r>
          </a:p>
          <a:p>
            <a:pPr eaLnBrk="1" hangingPunct="1">
              <a:spcBef>
                <a:spcPct val="0"/>
              </a:spcBef>
              <a:buClrTx/>
              <a:buSzTx/>
              <a:buFont typeface="Arial" panose="020B0604020202020204" pitchFamily="34" charset="0"/>
              <a:buNone/>
            </a:pPr>
            <a:r>
              <a:rPr lang="pl-PL" altLang="en-US" sz="2000">
                <a:latin typeface="Comic Sans MS" panose="030F0702030302020204" pitchFamily="66" charset="0"/>
              </a:rPr>
              <a:t>• </a:t>
            </a:r>
            <a:r>
              <a:rPr lang="en-GB" altLang="en-US" sz="2000">
                <a:latin typeface="Comic Sans MS" panose="030F0702030302020204" pitchFamily="66" charset="0"/>
              </a:rPr>
              <a:t>Located between cavum tympani and internal acoustic meatus</a:t>
            </a:r>
            <a:r>
              <a:rPr lang="en-US" altLang="en-US" sz="2000">
                <a:latin typeface="Comic Sans MS" panose="030F0702030302020204" pitchFamily="66" charset="0"/>
              </a:rPr>
              <a:t>.</a:t>
            </a:r>
          </a:p>
          <a:p>
            <a:pPr eaLnBrk="1" hangingPunct="1">
              <a:spcBef>
                <a:spcPct val="0"/>
              </a:spcBef>
              <a:buClrTx/>
              <a:buSzTx/>
              <a:buFont typeface="Arial" panose="020B0604020202020204" pitchFamily="34" charset="0"/>
              <a:buNone/>
            </a:pPr>
            <a:r>
              <a:rPr lang="pl-PL" altLang="en-US" sz="2000">
                <a:latin typeface="Comic Sans MS" panose="030F0702030302020204" pitchFamily="66" charset="0"/>
              </a:rPr>
              <a:t>• </a:t>
            </a:r>
            <a:r>
              <a:rPr lang="en-GB" altLang="en-US" sz="2000">
                <a:latin typeface="Comic Sans MS" panose="030F0702030302020204" pitchFamily="66" charset="0"/>
              </a:rPr>
              <a:t>It contains the utricle and saccule and parts of the balancing</a:t>
            </a:r>
            <a:br>
              <a:rPr lang="en-GB" altLang="en-US" sz="2000">
                <a:latin typeface="Comic Sans MS" panose="030F0702030302020204" pitchFamily="66" charset="0"/>
              </a:rPr>
            </a:br>
            <a:r>
              <a:rPr lang="en-GB" altLang="en-US" sz="2000">
                <a:latin typeface="Comic Sans MS" panose="030F0702030302020204" pitchFamily="66" charset="0"/>
              </a:rPr>
              <a:t>   apparatus (vestibular parts of membranous labyrinth). </a:t>
            </a:r>
            <a:endParaRPr lang="en-U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a:t>
            </a:r>
            <a:r>
              <a:rPr lang="en-GB" altLang="en-US" sz="2000">
                <a:latin typeface="Comic Sans MS" panose="030F0702030302020204" pitchFamily="66" charset="0"/>
              </a:rPr>
              <a:t>It has 6 walls</a:t>
            </a:r>
            <a:endParaRPr lang="en-US" altLang="en-US" sz="2000">
              <a:latin typeface="Comic Sans MS" panose="030F0702030302020204" pitchFamily="66" charset="0"/>
            </a:endParaRPr>
          </a:p>
        </p:txBody>
      </p:sp>
      <p:sp>
        <p:nvSpPr>
          <p:cNvPr id="74756" name="Rectangle 2">
            <a:extLst>
              <a:ext uri="{FF2B5EF4-FFF2-40B4-BE49-F238E27FC236}">
                <a16:creationId xmlns:a16="http://schemas.microsoft.com/office/drawing/2014/main" id="{767FF38E-8103-063B-629E-9245DEE2C46D}"/>
              </a:ext>
            </a:extLst>
          </p:cNvPr>
          <p:cNvSpPr txBox="1">
            <a:spLocks noRot="1" noChangeArrowheads="1"/>
          </p:cNvSpPr>
          <p:nvPr/>
        </p:nvSpPr>
        <p:spPr bwMode="auto">
          <a:xfrm>
            <a:off x="860425" y="214313"/>
            <a:ext cx="7867650"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Vestibule of bony labyrinth (V</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estibulum</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90117" name="Picture 4">
            <a:extLst>
              <a:ext uri="{FF2B5EF4-FFF2-40B4-BE49-F238E27FC236}">
                <a16:creationId xmlns:a16="http://schemas.microsoft.com/office/drawing/2014/main" id="{80887BAE-28B1-98DC-D057-966BAFE3BD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7971" r="43645" b="43663"/>
          <a:stretch>
            <a:fillRect/>
          </a:stretch>
        </p:blipFill>
        <p:spPr bwMode="auto">
          <a:xfrm>
            <a:off x="357188" y="1285875"/>
            <a:ext cx="4029075"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4">
            <a:extLst>
              <a:ext uri="{FF2B5EF4-FFF2-40B4-BE49-F238E27FC236}">
                <a16:creationId xmlns:a16="http://schemas.microsoft.com/office/drawing/2014/main" id="{627301FA-55D9-1353-07D5-B50507A04E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8472" r="38239" b="40945"/>
          <a:stretch>
            <a:fillRect/>
          </a:stretch>
        </p:blipFill>
        <p:spPr bwMode="auto">
          <a:xfrm>
            <a:off x="4589463" y="984250"/>
            <a:ext cx="39592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2">
            <a:extLst>
              <a:ext uri="{FF2B5EF4-FFF2-40B4-BE49-F238E27FC236}">
                <a16:creationId xmlns:a16="http://schemas.microsoft.com/office/drawing/2014/main" id="{9E194C7B-7514-BBD1-3F66-24E6EDEDDE4C}"/>
              </a:ext>
            </a:extLst>
          </p:cNvPr>
          <p:cNvSpPr txBox="1">
            <a:spLocks noRot="1" noChangeArrowheads="1"/>
          </p:cNvSpPr>
          <p:nvPr/>
        </p:nvSpPr>
        <p:spPr bwMode="auto">
          <a:xfrm>
            <a:off x="750888" y="247650"/>
            <a:ext cx="7993062"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Vestibule of bony labyrinth (V</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estibulum</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pic>
        <p:nvPicPr>
          <p:cNvPr id="91140" name="Picture 4">
            <a:extLst>
              <a:ext uri="{FF2B5EF4-FFF2-40B4-BE49-F238E27FC236}">
                <a16:creationId xmlns:a16="http://schemas.microsoft.com/office/drawing/2014/main" id="{D96F0B6D-EDA5-5244-DB29-2293541611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7971" r="43645" b="43663"/>
          <a:stretch>
            <a:fillRect/>
          </a:stretch>
        </p:blipFill>
        <p:spPr bwMode="auto">
          <a:xfrm>
            <a:off x="357188" y="930275"/>
            <a:ext cx="3687762"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ectangle 7">
            <a:extLst>
              <a:ext uri="{FF2B5EF4-FFF2-40B4-BE49-F238E27FC236}">
                <a16:creationId xmlns:a16="http://schemas.microsoft.com/office/drawing/2014/main" id="{22F1B91E-5B56-7A1E-0E88-218800D230E4}"/>
              </a:ext>
            </a:extLst>
          </p:cNvPr>
          <p:cNvSpPr>
            <a:spLocks noChangeArrowheads="1"/>
          </p:cNvSpPr>
          <p:nvPr/>
        </p:nvSpPr>
        <p:spPr bwMode="auto">
          <a:xfrm>
            <a:off x="239713" y="3765550"/>
            <a:ext cx="9015412"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en-GB" altLang="en-US" sz="1900">
                <a:latin typeface="Comic Sans MS" panose="030F0702030302020204" pitchFamily="66" charset="0"/>
              </a:rPr>
              <a:t>ANTERIOR WALL</a:t>
            </a:r>
            <a:r>
              <a:rPr lang="en-US" altLang="en-US" sz="1900">
                <a:latin typeface="Comic Sans MS" panose="030F0702030302020204" pitchFamily="66" charset="0"/>
              </a:rPr>
              <a:t>: - </a:t>
            </a:r>
            <a:r>
              <a:rPr lang="en-GB" altLang="en-US" sz="1900">
                <a:latin typeface="Comic Sans MS" panose="030F0702030302020204" pitchFamily="66" charset="0"/>
              </a:rPr>
              <a:t>communicates with basal coil of cochlea</a:t>
            </a:r>
            <a:endParaRPr lang="en-US" altLang="en-US" sz="190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en-GB" altLang="en-US" sz="1900">
                <a:latin typeface="Comic Sans MS" panose="030F0702030302020204" pitchFamily="66" charset="0"/>
              </a:rPr>
              <a:t>POSTERIOR WALL</a:t>
            </a:r>
            <a:r>
              <a:rPr lang="en-US" altLang="en-US" sz="1900">
                <a:latin typeface="Comic Sans MS" panose="030F0702030302020204" pitchFamily="66" charset="0"/>
              </a:rPr>
              <a:t>: - </a:t>
            </a:r>
            <a:r>
              <a:rPr lang="en-GB" altLang="en-US" sz="1900">
                <a:latin typeface="Comic Sans MS" panose="030F0702030302020204" pitchFamily="66" charset="0"/>
              </a:rPr>
              <a:t>inferior-medial part</a:t>
            </a:r>
            <a:r>
              <a:rPr lang="en-US" altLang="en-US" sz="1900">
                <a:latin typeface="Comic Sans MS" panose="030F0702030302020204" pitchFamily="66" charset="0"/>
              </a:rPr>
              <a:t>: </a:t>
            </a:r>
            <a:r>
              <a:rPr lang="en-GB" altLang="en-US" sz="1900">
                <a:latin typeface="Comic Sans MS" panose="030F0702030302020204" pitchFamily="66" charset="0"/>
              </a:rPr>
              <a:t>opening of posterior bony ampulla</a:t>
            </a:r>
            <a:endParaRPr lang="en-US" altLang="en-US" sz="190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en-US" altLang="en-US" sz="1900">
                <a:latin typeface="Comic Sans MS" panose="030F0702030302020204" pitchFamily="66" charset="0"/>
              </a:rPr>
              <a:t>		          (ampulla ossea posterior)</a:t>
            </a:r>
          </a:p>
          <a:p>
            <a:pPr eaLnBrk="1" hangingPunct="1">
              <a:lnSpc>
                <a:spcPct val="90000"/>
              </a:lnSpc>
              <a:spcBef>
                <a:spcPct val="0"/>
              </a:spcBef>
              <a:buClrTx/>
              <a:buSzTx/>
              <a:buFont typeface="Wingdings 2" panose="05020102010507070707" pitchFamily="18" charset="2"/>
              <a:buNone/>
            </a:pPr>
            <a:r>
              <a:rPr lang="en-GB" altLang="en-US" sz="1900">
                <a:latin typeface="Comic Sans MS" panose="030F0702030302020204" pitchFamily="66" charset="0"/>
              </a:rPr>
              <a:t>SUPERIOR WALL</a:t>
            </a:r>
            <a:r>
              <a:rPr lang="en-US" altLang="en-US" sz="1900">
                <a:latin typeface="Comic Sans MS" panose="030F0702030302020204" pitchFamily="66" charset="0"/>
              </a:rPr>
              <a:t>: - </a:t>
            </a:r>
            <a:r>
              <a:rPr lang="en-GB" altLang="en-US" sz="1900">
                <a:latin typeface="Comic Sans MS" panose="030F0702030302020204" pitchFamily="66" charset="0"/>
              </a:rPr>
              <a:t>anterior-lateral corner</a:t>
            </a:r>
            <a:r>
              <a:rPr lang="en-US" altLang="en-US" sz="1900">
                <a:latin typeface="Comic Sans MS" panose="030F0702030302020204" pitchFamily="66" charset="0"/>
              </a:rPr>
              <a:t>: </a:t>
            </a:r>
            <a:r>
              <a:rPr lang="en-GB" altLang="en-US" sz="1900">
                <a:latin typeface="Comic Sans MS" panose="030F0702030302020204" pitchFamily="66" charset="0"/>
              </a:rPr>
              <a:t>opening of</a:t>
            </a:r>
            <a:r>
              <a:rPr lang="en-US" altLang="en-US" sz="1900">
                <a:latin typeface="Comic Sans MS" panose="030F0702030302020204" pitchFamily="66" charset="0"/>
              </a:rPr>
              <a:t> lateral bony ampulla</a:t>
            </a:r>
            <a:br>
              <a:rPr lang="en-US" altLang="en-US" sz="1900">
                <a:latin typeface="Comic Sans MS" panose="030F0702030302020204" pitchFamily="66" charset="0"/>
              </a:rPr>
            </a:br>
            <a:r>
              <a:rPr lang="en-US" altLang="en-US" sz="1900">
                <a:latin typeface="Comic Sans MS" panose="030F0702030302020204" pitchFamily="66" charset="0"/>
              </a:rPr>
              <a:t>                                   (ampulla ossea lateralis)</a:t>
            </a:r>
            <a:br>
              <a:rPr lang="en-US" altLang="en-US" sz="1900">
                <a:latin typeface="Comic Sans MS" panose="030F0702030302020204" pitchFamily="66" charset="0"/>
              </a:rPr>
            </a:br>
            <a:r>
              <a:rPr lang="en-US" altLang="en-US" sz="1900">
                <a:latin typeface="Comic Sans MS" panose="030F0702030302020204" pitchFamily="66" charset="0"/>
              </a:rPr>
              <a:t>	                  - </a:t>
            </a:r>
            <a:r>
              <a:rPr lang="en-GB" altLang="en-US" sz="1900">
                <a:latin typeface="Comic Sans MS" panose="030F0702030302020204" pitchFamily="66" charset="0"/>
              </a:rPr>
              <a:t>anterior</a:t>
            </a:r>
            <a:r>
              <a:rPr lang="en-US" altLang="en-US" sz="1900">
                <a:latin typeface="Comic Sans MS" panose="030F0702030302020204" pitchFamily="66" charset="0"/>
              </a:rPr>
              <a:t>-</a:t>
            </a:r>
            <a:r>
              <a:rPr lang="en-GB" altLang="en-US" sz="1900">
                <a:latin typeface="Comic Sans MS" panose="030F0702030302020204" pitchFamily="66" charset="0"/>
              </a:rPr>
              <a:t>medial corner</a:t>
            </a:r>
            <a:r>
              <a:rPr lang="en-US" altLang="en-US" sz="1900">
                <a:latin typeface="Comic Sans MS" panose="030F0702030302020204" pitchFamily="66" charset="0"/>
              </a:rPr>
              <a:t>: </a:t>
            </a:r>
            <a:r>
              <a:rPr lang="en-GB" altLang="en-US" sz="1900">
                <a:latin typeface="Comic Sans MS" panose="030F0702030302020204" pitchFamily="66" charset="0"/>
              </a:rPr>
              <a:t>opening of anterior bony ampulla</a:t>
            </a:r>
            <a:r>
              <a:rPr lang="en-US" altLang="en-US" sz="1900">
                <a:latin typeface="Comic Sans MS" panose="030F0702030302020204" pitchFamily="66" charset="0"/>
              </a:rPr>
              <a:t> </a:t>
            </a:r>
            <a:br>
              <a:rPr lang="en-GB" altLang="en-US" sz="1900">
                <a:latin typeface="Comic Sans MS" panose="030F0702030302020204" pitchFamily="66" charset="0"/>
              </a:rPr>
            </a:br>
            <a:r>
              <a:rPr lang="en-GB" altLang="en-US" sz="1900">
                <a:latin typeface="Comic Sans MS" panose="030F0702030302020204" pitchFamily="66" charset="0"/>
              </a:rPr>
              <a:t>                                   </a:t>
            </a:r>
            <a:r>
              <a:rPr lang="en-US" altLang="en-US" sz="1900">
                <a:latin typeface="Comic Sans MS" panose="030F0702030302020204" pitchFamily="66" charset="0"/>
              </a:rPr>
              <a:t>(ampulla ossea anterior)</a:t>
            </a:r>
          </a:p>
          <a:p>
            <a:pPr eaLnBrk="1" hangingPunct="1">
              <a:lnSpc>
                <a:spcPct val="90000"/>
              </a:lnSpc>
              <a:spcBef>
                <a:spcPct val="0"/>
              </a:spcBef>
              <a:buClrTx/>
              <a:buSzTx/>
              <a:buFont typeface="Wingdings 2" panose="05020102010507070707" pitchFamily="18" charset="2"/>
              <a:buNone/>
            </a:pPr>
            <a:r>
              <a:rPr lang="en-US" altLang="en-US" sz="1900">
                <a:latin typeface="Comic Sans MS" panose="030F0702030302020204" pitchFamily="66" charset="0"/>
              </a:rPr>
              <a:t>  - </a:t>
            </a:r>
            <a:r>
              <a:rPr lang="en-GB" altLang="en-US" sz="1900">
                <a:latin typeface="Comic Sans MS" panose="030F0702030302020204" pitchFamily="66" charset="0"/>
              </a:rPr>
              <a:t>posterior-lateral corner</a:t>
            </a:r>
            <a:r>
              <a:rPr lang="en-US" altLang="en-US" sz="1900">
                <a:latin typeface="Comic Sans MS" panose="030F0702030302020204" pitchFamily="66" charset="0"/>
              </a:rPr>
              <a:t>: </a:t>
            </a:r>
            <a:r>
              <a:rPr lang="en-GB" altLang="en-US" sz="1900">
                <a:latin typeface="Comic Sans MS" panose="030F0702030302020204" pitchFamily="66" charset="0"/>
              </a:rPr>
              <a:t>opening of</a:t>
            </a:r>
            <a:r>
              <a:rPr lang="en-US" altLang="en-US" sz="1900">
                <a:latin typeface="Comic Sans MS" panose="030F0702030302020204" pitchFamily="66" charset="0"/>
              </a:rPr>
              <a:t> crus osseum simplex (simple limb)</a:t>
            </a:r>
          </a:p>
          <a:p>
            <a:pPr eaLnBrk="1" hangingPunct="1">
              <a:lnSpc>
                <a:spcPct val="90000"/>
              </a:lnSpc>
              <a:spcBef>
                <a:spcPct val="0"/>
              </a:spcBef>
              <a:buClrTx/>
              <a:buSzTx/>
              <a:buFont typeface="Wingdings 2" panose="05020102010507070707" pitchFamily="18" charset="2"/>
              <a:buNone/>
            </a:pPr>
            <a:r>
              <a:rPr lang="en-US" altLang="en-US" sz="1900">
                <a:latin typeface="Comic Sans MS" panose="030F0702030302020204" pitchFamily="66" charset="0"/>
              </a:rPr>
              <a:t>  - </a:t>
            </a:r>
            <a:r>
              <a:rPr lang="en-GB" altLang="en-US" sz="1900">
                <a:latin typeface="Comic Sans MS" panose="030F0702030302020204" pitchFamily="66" charset="0"/>
              </a:rPr>
              <a:t>posterior</a:t>
            </a:r>
            <a:r>
              <a:rPr lang="en-US" altLang="en-US" sz="1900">
                <a:latin typeface="Comic Sans MS" panose="030F0702030302020204" pitchFamily="66" charset="0"/>
              </a:rPr>
              <a:t>-</a:t>
            </a:r>
            <a:r>
              <a:rPr lang="en-GB" altLang="en-US" sz="1900">
                <a:latin typeface="Comic Sans MS" panose="030F0702030302020204" pitchFamily="66" charset="0"/>
              </a:rPr>
              <a:t>medial</a:t>
            </a:r>
            <a:r>
              <a:rPr lang="en-US" altLang="en-US" sz="1900">
                <a:latin typeface="Comic Sans MS" panose="030F0702030302020204" pitchFamily="66" charset="0"/>
              </a:rPr>
              <a:t> </a:t>
            </a:r>
            <a:r>
              <a:rPr lang="en-GB" altLang="en-US" sz="1900">
                <a:latin typeface="Comic Sans MS" panose="030F0702030302020204" pitchFamily="66" charset="0"/>
              </a:rPr>
              <a:t>corner</a:t>
            </a:r>
            <a:r>
              <a:rPr lang="en-US" altLang="en-US" sz="1900">
                <a:latin typeface="Comic Sans MS" panose="030F0702030302020204" pitchFamily="66" charset="0"/>
              </a:rPr>
              <a:t>: </a:t>
            </a:r>
            <a:r>
              <a:rPr lang="en-GB" altLang="en-US" sz="1900">
                <a:latin typeface="Comic Sans MS" panose="030F0702030302020204" pitchFamily="66" charset="0"/>
              </a:rPr>
              <a:t>opening of</a:t>
            </a:r>
            <a:r>
              <a:rPr lang="en-US" altLang="en-US" sz="1900">
                <a:latin typeface="Comic Sans MS" panose="030F0702030302020204" pitchFamily="66" charset="0"/>
              </a:rPr>
              <a:t> crus osseum commune (common limb)</a:t>
            </a:r>
          </a:p>
          <a:p>
            <a:pPr eaLnBrk="1" hangingPunct="1">
              <a:lnSpc>
                <a:spcPct val="90000"/>
              </a:lnSpc>
              <a:spcBef>
                <a:spcPct val="0"/>
              </a:spcBef>
              <a:buClrTx/>
              <a:buSzTx/>
              <a:buFont typeface="Arial" panose="020B0604020202020204" pitchFamily="34" charset="0"/>
              <a:buNone/>
            </a:pPr>
            <a:r>
              <a:rPr lang="en-GB" altLang="en-US" sz="1900">
                <a:latin typeface="Comic Sans MS" panose="030F0702030302020204" pitchFamily="66" charset="0"/>
              </a:rPr>
              <a:t>INFERIOR WALL</a:t>
            </a:r>
            <a:r>
              <a:rPr lang="en-US" altLang="en-US" sz="1900">
                <a:latin typeface="Comic Sans MS" panose="030F0702030302020204" pitchFamily="66" charset="0"/>
              </a:rPr>
              <a:t>: - </a:t>
            </a:r>
            <a:r>
              <a:rPr lang="en-GB" altLang="en-US" sz="1900">
                <a:latin typeface="Comic Sans MS" panose="030F0702030302020204" pitchFamily="66" charset="0"/>
              </a:rPr>
              <a:t>narrow groove</a:t>
            </a:r>
            <a:endParaRPr lang="en-US" altLang="en-US" sz="190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endParaRPr lang="en-US" altLang="en-US" sz="180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4">
            <a:extLst>
              <a:ext uri="{FF2B5EF4-FFF2-40B4-BE49-F238E27FC236}">
                <a16:creationId xmlns:a16="http://schemas.microsoft.com/office/drawing/2014/main" id="{4487D744-031A-2C8B-ECAA-80D3D99BC7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8472" r="38239" b="40945"/>
          <a:stretch>
            <a:fillRect/>
          </a:stretch>
        </p:blipFill>
        <p:spPr bwMode="auto">
          <a:xfrm>
            <a:off x="4932363" y="803275"/>
            <a:ext cx="3240087"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3" name="Picture 4">
            <a:extLst>
              <a:ext uri="{FF2B5EF4-FFF2-40B4-BE49-F238E27FC236}">
                <a16:creationId xmlns:a16="http://schemas.microsoft.com/office/drawing/2014/main" id="{FCCB7611-ADF1-DE04-3D84-373EF553E4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7971" r="43645" b="43663"/>
          <a:stretch>
            <a:fillRect/>
          </a:stretch>
        </p:blipFill>
        <p:spPr bwMode="auto">
          <a:xfrm>
            <a:off x="768350" y="549275"/>
            <a:ext cx="3227388" cy="240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4" name="Rectangle 7">
            <a:extLst>
              <a:ext uri="{FF2B5EF4-FFF2-40B4-BE49-F238E27FC236}">
                <a16:creationId xmlns:a16="http://schemas.microsoft.com/office/drawing/2014/main" id="{4F5697CB-D07B-B01B-ED47-C5333783F1A2}"/>
              </a:ext>
            </a:extLst>
          </p:cNvPr>
          <p:cNvSpPr>
            <a:spLocks noChangeArrowheads="1"/>
          </p:cNvSpPr>
          <p:nvPr/>
        </p:nvSpPr>
        <p:spPr bwMode="auto">
          <a:xfrm>
            <a:off x="285750" y="3097213"/>
            <a:ext cx="885825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en-GB" altLang="en-US" sz="1800">
                <a:latin typeface="Comic Sans MS" panose="030F0702030302020204" pitchFamily="66" charset="0"/>
              </a:rPr>
              <a:t>LATERAL WALL</a:t>
            </a:r>
            <a:r>
              <a:rPr lang="en-US" altLang="en-US" sz="1800">
                <a:latin typeface="Comic Sans MS" panose="030F0702030302020204" pitchFamily="66" charset="0"/>
              </a:rPr>
              <a:t>: - </a:t>
            </a:r>
            <a:r>
              <a:rPr lang="en-GB" altLang="en-US" sz="1800">
                <a:latin typeface="Comic Sans MS" panose="030F0702030302020204" pitchFamily="66" charset="0"/>
              </a:rPr>
              <a:t>corresponds to (that is) medial wall of tympanic cavity; </a:t>
            </a:r>
            <a:br>
              <a:rPr lang="en-US" altLang="en-US" sz="1800">
                <a:latin typeface="Comic Sans MS" panose="030F0702030302020204" pitchFamily="66" charset="0"/>
              </a:rPr>
            </a:br>
            <a:r>
              <a:rPr lang="en-US" altLang="en-US" sz="1800">
                <a:latin typeface="Comic Sans MS" panose="030F0702030302020204" pitchFamily="66" charset="0"/>
              </a:rPr>
              <a:t>   - </a:t>
            </a:r>
            <a:r>
              <a:rPr lang="en-GB" altLang="en-US" sz="1800" u="sng">
                <a:latin typeface="Comic Sans MS" panose="030F0702030302020204" pitchFamily="66" charset="0"/>
              </a:rPr>
              <a:t>posterior and superior</a:t>
            </a:r>
            <a:r>
              <a:rPr lang="en-US" altLang="en-US" sz="1800">
                <a:latin typeface="Comic Sans MS" panose="030F0702030302020204" pitchFamily="66" charset="0"/>
              </a:rPr>
              <a:t>: </a:t>
            </a:r>
            <a:r>
              <a:rPr lang="en-US" altLang="en-US" sz="1800" b="1">
                <a:latin typeface="Comic Sans MS" panose="030F0702030302020204" pitchFamily="66" charset="0"/>
              </a:rPr>
              <a:t>oval window (fenestra vestibuli) </a:t>
            </a:r>
            <a:r>
              <a:rPr lang="en-US" altLang="en-US" sz="1800">
                <a:latin typeface="Comic Sans MS" panose="030F0702030302020204" pitchFamily="66" charset="0"/>
              </a:rPr>
              <a:t>occupied by base of</a:t>
            </a:r>
            <a:br>
              <a:rPr lang="en-US" altLang="en-US" sz="1800">
                <a:latin typeface="Comic Sans MS" panose="030F0702030302020204" pitchFamily="66" charset="0"/>
              </a:rPr>
            </a:br>
            <a:r>
              <a:rPr lang="en-US" altLang="en-US" sz="1800">
                <a:latin typeface="Comic Sans MS" panose="030F0702030302020204" pitchFamily="66" charset="0"/>
              </a:rPr>
              <a:t>      stapes</a:t>
            </a:r>
            <a:br>
              <a:rPr lang="en-US" altLang="en-US" sz="1800">
                <a:latin typeface="Comic Sans MS" panose="030F0702030302020204" pitchFamily="66" charset="0"/>
              </a:rPr>
            </a:br>
            <a:r>
              <a:rPr lang="en-US" altLang="en-US" sz="1800">
                <a:latin typeface="Comic Sans MS" panose="030F0702030302020204" pitchFamily="66" charset="0"/>
              </a:rPr>
              <a:t>   - </a:t>
            </a:r>
            <a:r>
              <a:rPr lang="en-GB" altLang="en-US" sz="1800" u="sng">
                <a:latin typeface="Comic Sans MS" panose="030F0702030302020204" pitchFamily="66" charset="0"/>
              </a:rPr>
              <a:t>posterior and inferior</a:t>
            </a:r>
            <a:r>
              <a:rPr lang="en-US" altLang="en-US" sz="1800">
                <a:latin typeface="Comic Sans MS" panose="030F0702030302020204" pitchFamily="66" charset="0"/>
              </a:rPr>
              <a:t>: </a:t>
            </a:r>
            <a:r>
              <a:rPr lang="en-US" altLang="en-US" sz="1800" b="1">
                <a:latin typeface="Comic Sans MS" panose="030F0702030302020204" pitchFamily="66" charset="0"/>
              </a:rPr>
              <a:t>round window (fenestra cochleae) </a:t>
            </a:r>
            <a:r>
              <a:rPr lang="en-US" altLang="en-US" sz="1800">
                <a:latin typeface="Comic Sans MS" panose="030F0702030302020204" pitchFamily="66" charset="0"/>
              </a:rPr>
              <a:t>closed by</a:t>
            </a:r>
            <a:br>
              <a:rPr lang="en-US" altLang="en-US" sz="1800">
                <a:latin typeface="Comic Sans MS" panose="030F0702030302020204" pitchFamily="66" charset="0"/>
              </a:rPr>
            </a:br>
            <a:r>
              <a:rPr lang="en-US" altLang="en-US" sz="1800">
                <a:latin typeface="Comic Sans MS" panose="030F0702030302020204" pitchFamily="66" charset="0"/>
              </a:rPr>
              <a:t>      secondary tympanic membranae</a:t>
            </a:r>
            <a:br>
              <a:rPr lang="en-US" altLang="en-US" sz="1800">
                <a:latin typeface="Comic Sans MS" panose="030F0702030302020204" pitchFamily="66" charset="0"/>
              </a:rPr>
            </a:br>
            <a:r>
              <a:rPr lang="en-US" altLang="en-US" sz="1800">
                <a:latin typeface="Comic Sans MS" panose="030F0702030302020204" pitchFamily="66" charset="0"/>
              </a:rPr>
              <a:t>   - </a:t>
            </a:r>
            <a:r>
              <a:rPr lang="en-GB" altLang="en-US" sz="1800" u="sng">
                <a:latin typeface="Comic Sans MS" panose="030F0702030302020204" pitchFamily="66" charset="0"/>
              </a:rPr>
              <a:t>between windows</a:t>
            </a:r>
            <a:r>
              <a:rPr lang="en-US" altLang="en-US" sz="1800">
                <a:latin typeface="Comic Sans MS" panose="030F0702030302020204" pitchFamily="66" charset="0"/>
              </a:rPr>
              <a:t>: </a:t>
            </a:r>
            <a:r>
              <a:rPr lang="en-US" altLang="en-US" sz="1800" b="1">
                <a:latin typeface="Comic Sans MS" panose="030F0702030302020204" pitchFamily="66" charset="0"/>
              </a:rPr>
              <a:t>lamina spiralis secundaria </a:t>
            </a:r>
            <a:r>
              <a:rPr lang="en-US" altLang="en-US" sz="1800">
                <a:latin typeface="Comic Sans MS" panose="030F0702030302020204" pitchFamily="66" charset="0"/>
              </a:rPr>
              <a:t>as the continuation of lamina</a:t>
            </a:r>
            <a:br>
              <a:rPr lang="en-US" altLang="en-US" sz="1800">
                <a:latin typeface="Comic Sans MS" panose="030F0702030302020204" pitchFamily="66" charset="0"/>
              </a:rPr>
            </a:br>
            <a:r>
              <a:rPr lang="en-US" altLang="en-US" sz="1800">
                <a:latin typeface="Comic Sans MS" panose="030F0702030302020204" pitchFamily="66" charset="0"/>
              </a:rPr>
              <a:t>     spiralis cochleae</a:t>
            </a:r>
          </a:p>
          <a:p>
            <a:pPr eaLnBrk="1" hangingPunct="1">
              <a:lnSpc>
                <a:spcPct val="90000"/>
              </a:lnSpc>
              <a:spcBef>
                <a:spcPct val="0"/>
              </a:spcBef>
              <a:buClrTx/>
              <a:buSzTx/>
              <a:buFont typeface="Arial" panose="020B0604020202020204" pitchFamily="34" charset="0"/>
              <a:buNone/>
            </a:pPr>
            <a:r>
              <a:rPr lang="en-GB" altLang="en-US" sz="1800">
                <a:latin typeface="Comic Sans MS" panose="030F0702030302020204" pitchFamily="66" charset="0"/>
              </a:rPr>
              <a:t>MEDIAL WALL</a:t>
            </a:r>
            <a:r>
              <a:rPr lang="en-US" altLang="en-US" sz="1800">
                <a:latin typeface="Comic Sans MS" panose="030F0702030302020204" pitchFamily="66" charset="0"/>
              </a:rPr>
              <a:t>: - </a:t>
            </a:r>
            <a:r>
              <a:rPr lang="en-GB" altLang="en-US" sz="1800">
                <a:latin typeface="Comic Sans MS" panose="030F0702030302020204" pitchFamily="66" charset="0"/>
              </a:rPr>
              <a:t>corresponds to (that is) posterior half of </a:t>
            </a:r>
            <a:r>
              <a:rPr lang="en-US" altLang="en-US" sz="1800">
                <a:latin typeface="Comic Sans MS" panose="030F0702030302020204" pitchFamily="66" charset="0"/>
              </a:rPr>
              <a:t>fundus of  			  internal acoustic meatus; </a:t>
            </a:r>
            <a:r>
              <a:rPr lang="en-GB" altLang="en-US" sz="1800">
                <a:latin typeface="Comic Sans MS" panose="030F0702030302020204" pitchFamily="66" charset="0"/>
              </a:rPr>
              <a:t>there can be described:</a:t>
            </a:r>
            <a:r>
              <a:rPr lang="en-US" altLang="en-US" sz="1800">
                <a:latin typeface="Comic Sans MS" panose="030F0702030302020204" pitchFamily="66" charset="0"/>
              </a:rPr>
              <a:t> </a:t>
            </a:r>
            <a:br>
              <a:rPr lang="en-US" altLang="en-US" sz="1800">
                <a:latin typeface="Comic Sans MS" panose="030F0702030302020204" pitchFamily="66" charset="0"/>
              </a:rPr>
            </a:br>
            <a:r>
              <a:rPr lang="en-US" altLang="en-US" sz="1800">
                <a:latin typeface="Comic Sans MS" panose="030F0702030302020204" pitchFamily="66" charset="0"/>
              </a:rPr>
              <a:t>     - </a:t>
            </a:r>
            <a:r>
              <a:rPr lang="en-US" altLang="en-US" sz="1800" b="1">
                <a:latin typeface="Comic Sans MS" panose="030F0702030302020204" pitchFamily="66" charset="0"/>
              </a:rPr>
              <a:t>bony </a:t>
            </a:r>
            <a:r>
              <a:rPr lang="en-GB" altLang="en-US" sz="1800" b="1">
                <a:latin typeface="Comic Sans MS" panose="030F0702030302020204" pitchFamily="66" charset="0"/>
              </a:rPr>
              <a:t>depressions</a:t>
            </a:r>
            <a:r>
              <a:rPr lang="en-US" altLang="en-US" sz="1800" b="1">
                <a:latin typeface="Comic Sans MS" panose="030F0702030302020204" pitchFamily="66" charset="0"/>
              </a:rPr>
              <a:t> (recesses) </a:t>
            </a:r>
            <a:r>
              <a:rPr lang="en-GB" altLang="en-US" sz="1800">
                <a:latin typeface="Comic Sans MS" panose="030F0702030302020204" pitchFamily="66" charset="0"/>
              </a:rPr>
              <a:t>where</a:t>
            </a:r>
            <a:r>
              <a:rPr lang="en-US" altLang="en-US" sz="1800">
                <a:latin typeface="Comic Sans MS" panose="030F0702030302020204" pitchFamily="66" charset="0"/>
              </a:rPr>
              <a:t> sacculus </a:t>
            </a:r>
            <a:r>
              <a:rPr lang="en-GB" altLang="en-US" sz="1800">
                <a:latin typeface="Comic Sans MS" panose="030F0702030302020204" pitchFamily="66" charset="0"/>
              </a:rPr>
              <a:t>and </a:t>
            </a:r>
            <a:r>
              <a:rPr lang="en-US" altLang="en-US" sz="1800">
                <a:latin typeface="Comic Sans MS" panose="030F0702030302020204" pitchFamily="66" charset="0"/>
              </a:rPr>
              <a:t>utriculus are located</a:t>
            </a:r>
            <a:br>
              <a:rPr lang="en-US" altLang="en-US" sz="1800">
                <a:latin typeface="Comic Sans MS" panose="030F0702030302020204" pitchFamily="66" charset="0"/>
              </a:rPr>
            </a:br>
            <a:r>
              <a:rPr lang="en-US" altLang="en-US" sz="1800">
                <a:latin typeface="Comic Sans MS" panose="030F0702030302020204" pitchFamily="66" charset="0"/>
              </a:rPr>
              <a:t>     - </a:t>
            </a:r>
            <a:r>
              <a:rPr lang="en-US" altLang="en-US" sz="1800" b="1">
                <a:latin typeface="Comic Sans MS" panose="030F0702030302020204" pitchFamily="66" charset="0"/>
              </a:rPr>
              <a:t>maculae cribrosae</a:t>
            </a:r>
            <a:r>
              <a:rPr lang="en-US" altLang="en-US" sz="1800">
                <a:latin typeface="Comic Sans MS" panose="030F0702030302020204" pitchFamily="66" charset="0"/>
              </a:rPr>
              <a:t>: small apertures passage of the initial fibers </a:t>
            </a:r>
            <a:br>
              <a:rPr lang="en-US" altLang="en-US" sz="1800">
                <a:latin typeface="Comic Sans MS" panose="030F0702030302020204" pitchFamily="66" charset="0"/>
              </a:rPr>
            </a:br>
            <a:r>
              <a:rPr lang="en-US" altLang="en-US" sz="1800">
                <a:latin typeface="Comic Sans MS" panose="030F0702030302020204" pitchFamily="66" charset="0"/>
              </a:rPr>
              <a:t>                                      of vestibular nerve</a:t>
            </a:r>
          </a:p>
          <a:p>
            <a:pPr eaLnBrk="1" hangingPunct="1">
              <a:lnSpc>
                <a:spcPct val="90000"/>
              </a:lnSpc>
              <a:spcBef>
                <a:spcPct val="0"/>
              </a:spcBef>
              <a:buClrTx/>
              <a:buSzTx/>
              <a:buFont typeface="Arial" panose="020B0604020202020204" pitchFamily="34" charset="0"/>
              <a:buNone/>
            </a:pPr>
            <a:r>
              <a:rPr lang="en-US" altLang="en-US" sz="1800">
                <a:latin typeface="Comic Sans MS" panose="030F0702030302020204" pitchFamily="66" charset="0"/>
              </a:rPr>
              <a:t>     - </a:t>
            </a:r>
            <a:r>
              <a:rPr lang="en-GB" altLang="en-US" sz="1800" b="1">
                <a:latin typeface="Comic Sans MS" panose="030F0702030302020204" pitchFamily="66" charset="0"/>
              </a:rPr>
              <a:t>aperture of vestibular aqueduct </a:t>
            </a:r>
            <a:r>
              <a:rPr lang="en-GB" altLang="en-US" sz="1800">
                <a:latin typeface="Comic Sans MS" panose="030F0702030302020204" pitchFamily="66" charset="0"/>
              </a:rPr>
              <a:t>(</a:t>
            </a:r>
            <a:r>
              <a:rPr lang="en-US" altLang="en-US" sz="1800">
                <a:latin typeface="Comic Sans MS" panose="030F0702030302020204" pitchFamily="66" charset="0"/>
              </a:rPr>
              <a:t>aqueductus vestibuli) - </a:t>
            </a:r>
            <a:r>
              <a:rPr lang="en-GB" altLang="en-US" sz="1400">
                <a:latin typeface="Comic Sans MS" panose="030F0702030302020204" pitchFamily="66" charset="0"/>
              </a:rPr>
              <a:t>extends to the</a:t>
            </a:r>
            <a:br>
              <a:rPr lang="en-GB" altLang="en-US" sz="1400">
                <a:latin typeface="Comic Sans MS" panose="030F0702030302020204" pitchFamily="66" charset="0"/>
              </a:rPr>
            </a:br>
            <a:r>
              <a:rPr lang="en-GB" altLang="en-US" sz="1400">
                <a:latin typeface="Comic Sans MS" panose="030F0702030302020204" pitchFamily="66" charset="0"/>
              </a:rPr>
              <a:t>          posterior surface of the petrous part of the temporal bone, where it opens posterolateral to </a:t>
            </a:r>
            <a:br>
              <a:rPr lang="en-GB" altLang="en-US" sz="1400">
                <a:latin typeface="Comic Sans MS" panose="030F0702030302020204" pitchFamily="66" charset="0"/>
              </a:rPr>
            </a:br>
            <a:r>
              <a:rPr lang="en-GB" altLang="en-US" sz="1400">
                <a:latin typeface="Comic Sans MS" panose="030F0702030302020204" pitchFamily="66" charset="0"/>
              </a:rPr>
              <a:t>          the internal acoustic meatus</a:t>
            </a:r>
            <a:endParaRPr lang="en-US" altLang="en-US" sz="1400">
              <a:latin typeface="Comic Sans MS" panose="030F0702030302020204" pitchFamily="66" charset="0"/>
            </a:endParaRPr>
          </a:p>
        </p:txBody>
      </p:sp>
      <p:sp>
        <p:nvSpPr>
          <p:cNvPr id="2" name="Rectangle 2">
            <a:extLst>
              <a:ext uri="{FF2B5EF4-FFF2-40B4-BE49-F238E27FC236}">
                <a16:creationId xmlns:a16="http://schemas.microsoft.com/office/drawing/2014/main" id="{7DA092B4-C50B-C726-E81E-4772B34CF706}"/>
              </a:ext>
            </a:extLst>
          </p:cNvPr>
          <p:cNvSpPr txBox="1">
            <a:spLocks noRot="1" noChangeArrowheads="1"/>
          </p:cNvSpPr>
          <p:nvPr/>
        </p:nvSpPr>
        <p:spPr bwMode="auto">
          <a:xfrm>
            <a:off x="768350" y="25400"/>
            <a:ext cx="7993063"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Vestibule of bony labyrinth (V</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estibulum</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B2ECF8-9B54-EE81-26DA-8161DD526A5D}"/>
              </a:ext>
            </a:extLst>
          </p:cNvPr>
          <p:cNvSpPr txBox="1"/>
          <p:nvPr/>
        </p:nvSpPr>
        <p:spPr>
          <a:xfrm>
            <a:off x="467544" y="548680"/>
            <a:ext cx="8352928" cy="3139321"/>
          </a:xfrm>
          <a:prstGeom prst="rect">
            <a:avLst/>
          </a:prstGeom>
          <a:noFill/>
        </p:spPr>
        <p:txBody>
          <a:bodyPr>
            <a:spAutoFit/>
          </a:bodyPr>
          <a:lstStyle/>
          <a:p>
            <a:pPr>
              <a:defRPr/>
            </a:pPr>
            <a:r>
              <a:rPr lang="en-GB" dirty="0">
                <a:highlight>
                  <a:srgbClr val="FFFFFF"/>
                </a:highlight>
                <a:latin typeface="Comic Sans MS" panose="030F0702030302020204" pitchFamily="66" charset="0"/>
              </a:rPr>
              <a:t>The vestibule is a hollow cavity located between the cochlea and the semi-circular canals. It is located medial to the tympanic cavity, posterior to the cochlea and anterior to the semicircular canals. It contains three recesses:</a:t>
            </a:r>
          </a:p>
          <a:p>
            <a:pPr>
              <a:defRPr/>
            </a:pPr>
            <a:endParaRPr lang="en-GB" dirty="0">
              <a:highlight>
                <a:srgbClr val="FFFFFF"/>
              </a:highlight>
              <a:latin typeface="Comic Sans MS" panose="030F0702030302020204" pitchFamily="66" charset="0"/>
            </a:endParaRPr>
          </a:p>
          <a:p>
            <a:pPr>
              <a:buFont typeface="+mj-lt"/>
              <a:buAutoNum type="arabicPeriod"/>
              <a:defRPr/>
            </a:pPr>
            <a:r>
              <a:rPr lang="en-GB" b="1" dirty="0">
                <a:highlight>
                  <a:srgbClr val="FFFFFF"/>
                </a:highlight>
                <a:latin typeface="Comic Sans MS" panose="030F0702030302020204" pitchFamily="66" charset="0"/>
              </a:rPr>
              <a:t>Elliptical recess</a:t>
            </a:r>
            <a:r>
              <a:rPr lang="en-GB" dirty="0">
                <a:highlight>
                  <a:srgbClr val="FFFFFF"/>
                </a:highlight>
                <a:latin typeface="Comic Sans MS" panose="030F0702030302020204" pitchFamily="66" charset="0"/>
              </a:rPr>
              <a:t>, which is closer to the ampullae of the anterior and</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lateral semicircular canals.</a:t>
            </a:r>
          </a:p>
          <a:p>
            <a:pPr>
              <a:buFont typeface="+mj-lt"/>
              <a:buAutoNum type="arabicPeriod"/>
              <a:defRPr/>
            </a:pPr>
            <a:r>
              <a:rPr lang="en-GB" b="1" dirty="0">
                <a:highlight>
                  <a:srgbClr val="FFFFFF"/>
                </a:highlight>
                <a:latin typeface="Comic Sans MS" panose="030F0702030302020204" pitchFamily="66" charset="0"/>
              </a:rPr>
              <a:t>Cochlear recess</a:t>
            </a:r>
            <a:r>
              <a:rPr lang="en-GB" dirty="0">
                <a:highlight>
                  <a:srgbClr val="FFFFFF"/>
                </a:highlight>
                <a:latin typeface="Comic Sans MS" panose="030F0702030302020204" pitchFamily="66" charset="0"/>
              </a:rPr>
              <a:t>, which is adjacent to the cochlea.</a:t>
            </a:r>
          </a:p>
          <a:p>
            <a:pPr>
              <a:buFont typeface="+mj-lt"/>
              <a:buAutoNum type="arabicPeriod"/>
              <a:defRPr/>
            </a:pPr>
            <a:r>
              <a:rPr lang="en-GB" b="1" dirty="0">
                <a:highlight>
                  <a:srgbClr val="FFFFFF"/>
                </a:highlight>
                <a:latin typeface="Comic Sans MS" panose="030F0702030302020204" pitchFamily="66" charset="0"/>
              </a:rPr>
              <a:t>Spherical recess</a:t>
            </a:r>
            <a:r>
              <a:rPr lang="en-GB" dirty="0">
                <a:highlight>
                  <a:srgbClr val="FFFFFF"/>
                </a:highlight>
                <a:latin typeface="Comic Sans MS" panose="030F0702030302020204" pitchFamily="66" charset="0"/>
              </a:rPr>
              <a:t>, which is adjacent to the opening of the scala vestibuli.</a:t>
            </a:r>
          </a:p>
          <a:p>
            <a:pPr>
              <a:defRPr/>
            </a:pPr>
            <a:endParaRPr lang="en-GB" dirty="0">
              <a:highlight>
                <a:srgbClr val="FFFFFF"/>
              </a:highlight>
              <a:latin typeface="Comic Sans MS" panose="030F0702030302020204" pitchFamily="66" charset="0"/>
            </a:endParaRPr>
          </a:p>
          <a:p>
            <a:pPr>
              <a:defRPr/>
            </a:pPr>
            <a:endParaRPr lang="en-GB" dirty="0">
              <a:highlight>
                <a:srgbClr val="FFFFFF"/>
              </a:highlight>
              <a:latin typeface="Comic Sans MS" panose="030F0702030302020204" pitchFamily="66" charset="0"/>
            </a:endParaRPr>
          </a:p>
          <a:p>
            <a:pPr>
              <a:defRPr/>
            </a:pPr>
            <a:endParaRPr lang="en-GB" dirty="0">
              <a:latin typeface="Comic Sans MS" panose="030F0702030302020204" pitchFamily="66" charset="0"/>
            </a:endParaRPr>
          </a:p>
        </p:txBody>
      </p:sp>
      <p:pic>
        <p:nvPicPr>
          <p:cNvPr id="93187" name="Picture 4">
            <a:extLst>
              <a:ext uri="{FF2B5EF4-FFF2-40B4-BE49-F238E27FC236}">
                <a16:creationId xmlns:a16="http://schemas.microsoft.com/office/drawing/2014/main" id="{4244F60E-05EF-45C2-10BF-1674873B62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8472" r="38239" b="40945"/>
          <a:stretch>
            <a:fillRect/>
          </a:stretch>
        </p:blipFill>
        <p:spPr bwMode="auto">
          <a:xfrm>
            <a:off x="2068513" y="2924175"/>
            <a:ext cx="5006975"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3188" name="Straight Connector 4">
            <a:extLst>
              <a:ext uri="{FF2B5EF4-FFF2-40B4-BE49-F238E27FC236}">
                <a16:creationId xmlns:a16="http://schemas.microsoft.com/office/drawing/2014/main" id="{D1034A0F-085B-0756-80D2-C652E584F077}"/>
              </a:ext>
            </a:extLst>
          </p:cNvPr>
          <p:cNvCxnSpPr>
            <a:cxnSpLocks noChangeShapeType="1"/>
          </p:cNvCxnSpPr>
          <p:nvPr/>
        </p:nvCxnSpPr>
        <p:spPr bwMode="auto">
          <a:xfrm>
            <a:off x="4572000" y="3213100"/>
            <a:ext cx="1368425" cy="0"/>
          </a:xfrm>
          <a:prstGeom prst="line">
            <a:avLst/>
          </a:prstGeom>
          <a:no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189" name="Straight Connector 5">
            <a:extLst>
              <a:ext uri="{FF2B5EF4-FFF2-40B4-BE49-F238E27FC236}">
                <a16:creationId xmlns:a16="http://schemas.microsoft.com/office/drawing/2014/main" id="{E8824053-67DE-3EAB-F8CA-714D93234621}"/>
              </a:ext>
            </a:extLst>
          </p:cNvPr>
          <p:cNvCxnSpPr>
            <a:cxnSpLocks noChangeShapeType="1"/>
          </p:cNvCxnSpPr>
          <p:nvPr/>
        </p:nvCxnSpPr>
        <p:spPr bwMode="auto">
          <a:xfrm>
            <a:off x="4716463" y="3573463"/>
            <a:ext cx="1368425" cy="0"/>
          </a:xfrm>
          <a:prstGeom prst="line">
            <a:avLst/>
          </a:prstGeom>
          <a:no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190" name="Straight Connector 6">
            <a:extLst>
              <a:ext uri="{FF2B5EF4-FFF2-40B4-BE49-F238E27FC236}">
                <a16:creationId xmlns:a16="http://schemas.microsoft.com/office/drawing/2014/main" id="{06BC0C6D-8750-7CE8-A5AC-73E7273E741E}"/>
              </a:ext>
            </a:extLst>
          </p:cNvPr>
          <p:cNvCxnSpPr>
            <a:cxnSpLocks noChangeShapeType="1"/>
          </p:cNvCxnSpPr>
          <p:nvPr/>
        </p:nvCxnSpPr>
        <p:spPr bwMode="auto">
          <a:xfrm>
            <a:off x="4859338" y="3789363"/>
            <a:ext cx="1368425" cy="0"/>
          </a:xfrm>
          <a:prstGeom prst="line">
            <a:avLst/>
          </a:prstGeom>
          <a:noFill/>
          <a:ln w="2857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1">
            <a:extLst>
              <a:ext uri="{FF2B5EF4-FFF2-40B4-BE49-F238E27FC236}">
                <a16:creationId xmlns:a16="http://schemas.microsoft.com/office/drawing/2014/main" id="{424D1925-6E93-45CE-0581-CDD87861AE6B}"/>
              </a:ext>
            </a:extLst>
          </p:cNvPr>
          <p:cNvSpPr>
            <a:spLocks noChangeArrowheads="1"/>
          </p:cNvSpPr>
          <p:nvPr/>
        </p:nvSpPr>
        <p:spPr bwMode="auto">
          <a:xfrm>
            <a:off x="285750" y="1217613"/>
            <a:ext cx="86788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Latn-CS" altLang="en-US" sz="2000">
                <a:latin typeface="Comic Sans MS" panose="030F0702030302020204" pitchFamily="66" charset="0"/>
              </a:rPr>
              <a:t>- </a:t>
            </a:r>
            <a:r>
              <a:rPr lang="en-GB" altLang="en-US" sz="2000">
                <a:latin typeface="Comic Sans MS" panose="030F0702030302020204" pitchFamily="66" charset="0"/>
              </a:rPr>
              <a:t>posterior </a:t>
            </a:r>
            <a:r>
              <a:rPr lang="sr-Latn-CS" altLang="en-US" sz="2000">
                <a:latin typeface="Comic Sans MS" panose="030F0702030302020204" pitchFamily="66" charset="0"/>
              </a:rPr>
              <a:t>semicircular canal</a:t>
            </a:r>
            <a:r>
              <a:rPr lang="en-GB" altLang="en-US" sz="2000">
                <a:latin typeface="Comic Sans MS" panose="030F0702030302020204" pitchFamily="66" charset="0"/>
              </a:rPr>
              <a:t> (canalis semicircularis posterior)</a:t>
            </a:r>
            <a:br>
              <a:rPr lang="sr-Latn-CS" altLang="en-US" sz="2000">
                <a:latin typeface="Comic Sans MS" panose="030F0702030302020204" pitchFamily="66" charset="0"/>
              </a:rPr>
            </a:br>
            <a:r>
              <a:rPr lang="sr-Latn-CS" altLang="en-US" sz="2000">
                <a:latin typeface="Comic Sans MS" panose="030F0702030302020204" pitchFamily="66" charset="0"/>
              </a:rPr>
              <a:t>- </a:t>
            </a:r>
            <a:r>
              <a:rPr lang="en-GB" altLang="en-US" sz="2000">
                <a:latin typeface="Comic Sans MS" panose="030F0702030302020204" pitchFamily="66" charset="0"/>
              </a:rPr>
              <a:t>anterior </a:t>
            </a:r>
            <a:r>
              <a:rPr lang="sr-Latn-CS" altLang="en-US" sz="2000">
                <a:latin typeface="Comic Sans MS" panose="030F0702030302020204" pitchFamily="66" charset="0"/>
              </a:rPr>
              <a:t>semicircular canal</a:t>
            </a:r>
            <a:r>
              <a:rPr lang="en-GB" altLang="en-US" sz="2000">
                <a:latin typeface="Comic Sans MS" panose="030F0702030302020204" pitchFamily="66" charset="0"/>
              </a:rPr>
              <a:t> (canalis semicircularis anterior)</a:t>
            </a:r>
            <a:br>
              <a:rPr lang="sr-Latn-CS" altLang="en-US" sz="2000">
                <a:latin typeface="Comic Sans MS" panose="030F0702030302020204" pitchFamily="66" charset="0"/>
              </a:rPr>
            </a:br>
            <a:r>
              <a:rPr lang="sr-Latn-CS" altLang="en-US" sz="2000">
                <a:latin typeface="Comic Sans MS" panose="030F0702030302020204" pitchFamily="66" charset="0"/>
              </a:rPr>
              <a:t>- </a:t>
            </a:r>
            <a:r>
              <a:rPr lang="en-GB" altLang="en-US" sz="2000">
                <a:latin typeface="Comic Sans MS" panose="030F0702030302020204" pitchFamily="66" charset="0"/>
              </a:rPr>
              <a:t>lateral </a:t>
            </a:r>
            <a:r>
              <a:rPr lang="sr-Latn-CS" altLang="en-US" sz="2000">
                <a:latin typeface="Comic Sans MS" panose="030F0702030302020204" pitchFamily="66" charset="0"/>
              </a:rPr>
              <a:t>semicircular canal</a:t>
            </a:r>
            <a:r>
              <a:rPr lang="en-GB" altLang="en-US" sz="2000">
                <a:latin typeface="Comic Sans MS" panose="030F0702030302020204" pitchFamily="66" charset="0"/>
              </a:rPr>
              <a:t> (canalis semicircularis lateralis)</a:t>
            </a:r>
            <a:br>
              <a:rPr lang="sr-Latn-CS" altLang="en-US" sz="2000">
                <a:latin typeface="Comic Sans MS" panose="030F0702030302020204" pitchFamily="66" charset="0"/>
              </a:rPr>
            </a:br>
            <a:endParaRPr lang="sr-Latn-CS" altLang="en-US" sz="2000"/>
          </a:p>
        </p:txBody>
      </p:sp>
      <p:sp>
        <p:nvSpPr>
          <p:cNvPr id="77827" name="Rectangle 2">
            <a:extLst>
              <a:ext uri="{FF2B5EF4-FFF2-40B4-BE49-F238E27FC236}">
                <a16:creationId xmlns:a16="http://schemas.microsoft.com/office/drawing/2014/main" id="{8CEAFD0A-F424-26E1-828E-D3DC21F5ED60}"/>
              </a:ext>
            </a:extLst>
          </p:cNvPr>
          <p:cNvSpPr txBox="1">
            <a:spLocks noRot="1" noChangeArrowheads="1"/>
          </p:cNvSpPr>
          <p:nvPr/>
        </p:nvSpPr>
        <p:spPr bwMode="auto">
          <a:xfrm>
            <a:off x="1214438" y="142875"/>
            <a:ext cx="6286500" cy="1071563"/>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br>
              <a:rPr lang="en-US" altLang="en-US" sz="3200" b="1" dirty="0">
                <a:latin typeface="Comic Sans MS" panose="030F0702030302020204" pitchFamily="66" charset="0"/>
              </a:rPr>
            </a:br>
            <a:br>
              <a:rPr lang="en-US" altLang="en-US" sz="3200" b="1" dirty="0">
                <a:latin typeface="Comic Sans MS" panose="030F0702030302020204" pitchFamily="66" charset="0"/>
              </a:rPr>
            </a:br>
            <a:r>
              <a:rPr lang="en-GB" altLang="en-US" sz="3000" b="1" dirty="0">
                <a:solidFill>
                  <a:schemeClr val="accent1"/>
                </a:solidFill>
                <a:latin typeface="Comic Sans MS" panose="030F0702030302020204" pitchFamily="66" charset="0"/>
              </a:rPr>
              <a:t>Semicircular canals</a:t>
            </a:r>
            <a:r>
              <a:rPr lang="en-US" altLang="en-US" sz="3000" b="1" dirty="0">
                <a:solidFill>
                  <a:schemeClr val="accent1"/>
                </a:solidFill>
                <a:latin typeface="Comic Sans MS" panose="030F0702030302020204" pitchFamily="66" charset="0"/>
              </a:rPr>
              <a:t> </a:t>
            </a:r>
          </a:p>
          <a:p>
            <a:pPr algn="ctr" eaLnBrk="1" hangingPunct="1">
              <a:buFont typeface="Arial" panose="020B0604020202020204" pitchFamily="34" charset="0"/>
              <a:buNone/>
              <a:defRPr/>
            </a:pPr>
            <a:r>
              <a:rPr lang="en-US" altLang="en-US" sz="3000" b="1" dirty="0">
                <a:solidFill>
                  <a:schemeClr val="accent1"/>
                </a:solidFill>
                <a:latin typeface="Comic Sans MS" panose="030F0702030302020204" pitchFamily="66" charset="0"/>
              </a:rPr>
              <a:t>(Canales </a:t>
            </a:r>
            <a:r>
              <a:rPr lang="en-US" altLang="en-US" sz="3000" b="1" dirty="0" err="1">
                <a:solidFill>
                  <a:schemeClr val="accent1"/>
                </a:solidFill>
                <a:latin typeface="Comic Sans MS" panose="030F0702030302020204" pitchFamily="66" charset="0"/>
              </a:rPr>
              <a:t>semicirculares</a:t>
            </a:r>
            <a:r>
              <a:rPr lang="en-US" altLang="en-US" sz="3000" b="1" dirty="0">
                <a:solidFill>
                  <a:schemeClr val="accent1"/>
                </a:solidFill>
                <a:latin typeface="Comic Sans MS" panose="030F0702030302020204" pitchFamily="66" charset="0"/>
              </a:rPr>
              <a:t> </a:t>
            </a:r>
            <a:r>
              <a:rPr lang="en-US" altLang="en-US" sz="3000" b="1" dirty="0" err="1">
                <a:solidFill>
                  <a:schemeClr val="accent1"/>
                </a:solidFill>
                <a:latin typeface="Comic Sans MS" panose="030F0702030302020204" pitchFamily="66" charset="0"/>
              </a:rPr>
              <a:t>ossei</a:t>
            </a:r>
            <a:r>
              <a:rPr lang="en-US" altLang="en-US" sz="3000" b="1" dirty="0">
                <a:solidFill>
                  <a:schemeClr val="accent1"/>
                </a:solidFill>
                <a:latin typeface="Comic Sans MS" panose="030F0702030302020204" pitchFamily="66" charset="0"/>
              </a:rPr>
              <a:t>)</a:t>
            </a:r>
            <a:endParaRPr lang="en-US" altLang="en-US" sz="3000" b="1" dirty="0">
              <a:solidFill>
                <a:schemeClr val="accent1"/>
              </a:solidFill>
              <a:effectLst>
                <a:outerShdw blurRad="38100" dist="38100" dir="2700000" algn="tl">
                  <a:srgbClr val="000000"/>
                </a:outerShdw>
              </a:effectLst>
              <a:latin typeface="Comic Sans MS" panose="030F0702030302020204" pitchFamily="66" charset="0"/>
            </a:endParaRPr>
          </a:p>
        </p:txBody>
      </p:sp>
      <p:sp>
        <p:nvSpPr>
          <p:cNvPr id="88068" name="Rectangle 5">
            <a:extLst>
              <a:ext uri="{FF2B5EF4-FFF2-40B4-BE49-F238E27FC236}">
                <a16:creationId xmlns:a16="http://schemas.microsoft.com/office/drawing/2014/main" id="{EA17EA83-644C-4128-E879-540F6E103B40}"/>
              </a:ext>
            </a:extLst>
          </p:cNvPr>
          <p:cNvSpPr>
            <a:spLocks noChangeArrowheads="1"/>
          </p:cNvSpPr>
          <p:nvPr/>
        </p:nvSpPr>
        <p:spPr bwMode="auto">
          <a:xfrm>
            <a:off x="285750" y="4857750"/>
            <a:ext cx="8678863" cy="1615827"/>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Each semicircular canal has shape of </a:t>
            </a:r>
            <a:r>
              <a:rPr lang="en-US" altLang="en-US" sz="1800" dirty="0">
                <a:latin typeface="Comic Sans MS" panose="030F0702030302020204" pitchFamily="66" charset="0"/>
              </a:rPr>
              <a:t>3/4 </a:t>
            </a:r>
            <a:r>
              <a:rPr lang="en-GB" altLang="en-US" sz="1800" dirty="0">
                <a:latin typeface="Comic Sans MS" panose="030F0702030302020204" pitchFamily="66" charset="0"/>
              </a:rPr>
              <a:t>of circle</a:t>
            </a:r>
            <a:r>
              <a:rPr lang="en-US" altLang="en-US" sz="1800" dirty="0">
                <a:latin typeface="Comic Sans MS" panose="030F0702030302020204" pitchFamily="66" charset="0"/>
              </a:rPr>
              <a:t>; </a:t>
            </a:r>
            <a:r>
              <a:rPr lang="en-GB" altLang="en-US" sz="1800" dirty="0">
                <a:latin typeface="Comic Sans MS" panose="030F0702030302020204" pitchFamily="66" charset="0"/>
              </a:rPr>
              <a:t>diameter ~ </a:t>
            </a:r>
            <a:r>
              <a:rPr lang="pl-PL" altLang="en-US" sz="1800" dirty="0">
                <a:latin typeface="Comic Sans MS" panose="030F0702030302020204" pitchFamily="66" charset="0"/>
              </a:rPr>
              <a:t>0,8 mm.</a:t>
            </a: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Each semicircular canal has anterior part </a:t>
            </a:r>
            <a:r>
              <a:rPr lang="en-US" altLang="en-US" sz="1800" dirty="0">
                <a:latin typeface="Comic Sans MS" panose="030F0702030302020204" pitchFamily="66" charset="0"/>
              </a:rPr>
              <a:t>– </a:t>
            </a:r>
            <a:r>
              <a:rPr lang="en-GB" altLang="en-US" sz="1800" b="1" dirty="0">
                <a:latin typeface="Comic Sans MS" panose="030F0702030302020204" pitchFamily="66" charset="0"/>
              </a:rPr>
              <a:t>terminal widening </a:t>
            </a:r>
            <a:r>
              <a:rPr lang="en-US" altLang="en-US" sz="1800" b="1" dirty="0">
                <a:latin typeface="Comic Sans MS" panose="030F0702030302020204" pitchFamily="66" charset="0"/>
              </a:rPr>
              <a:t>(</a:t>
            </a:r>
            <a:r>
              <a:rPr lang="en-US" altLang="en-US" sz="1800" b="1" i="1" dirty="0">
                <a:latin typeface="Comic Sans MS" panose="030F0702030302020204" pitchFamily="66" charset="0"/>
              </a:rPr>
              <a:t>ampulla)</a:t>
            </a:r>
            <a:r>
              <a:rPr lang="en-US" altLang="en-US" sz="1800" i="1" dirty="0">
                <a:latin typeface="Comic Sans MS" panose="030F0702030302020204" pitchFamily="66" charset="0"/>
              </a:rPr>
              <a:t>, </a:t>
            </a:r>
            <a:r>
              <a:rPr lang="en-GB" altLang="en-US" sz="1800" dirty="0">
                <a:latin typeface="Comic Sans MS" panose="030F0702030302020204" pitchFamily="66" charset="0"/>
              </a:rPr>
              <a:t>with</a:t>
            </a:r>
            <a:br>
              <a:rPr lang="en-GB" altLang="en-US" sz="1800" dirty="0">
                <a:latin typeface="Comic Sans MS" panose="030F0702030302020204" pitchFamily="66" charset="0"/>
              </a:rPr>
            </a:br>
            <a:r>
              <a:rPr lang="en-GB" altLang="en-US" sz="1800" dirty="0">
                <a:latin typeface="Comic Sans MS" panose="030F0702030302020204" pitchFamily="66" charset="0"/>
              </a:rPr>
              <a:t>   doubled diameter</a:t>
            </a:r>
            <a:r>
              <a:rPr lang="en-GB" altLang="en-US" sz="1800" i="1" dirty="0">
                <a:latin typeface="Comic Sans MS" panose="030F0702030302020204" pitchFamily="66" charset="0"/>
              </a:rPr>
              <a:t> </a:t>
            </a:r>
            <a:r>
              <a:rPr lang="en-GB" altLang="en-US" sz="1800" dirty="0">
                <a:latin typeface="Comic Sans MS" panose="030F0702030302020204" pitchFamily="66" charset="0"/>
              </a:rPr>
              <a:t>and posterior end </a:t>
            </a:r>
            <a:r>
              <a:rPr lang="en-US" altLang="en-US" sz="1800" dirty="0">
                <a:latin typeface="Comic Sans MS" panose="030F0702030302020204" pitchFamily="66" charset="0"/>
              </a:rPr>
              <a:t>– </a:t>
            </a:r>
            <a:r>
              <a:rPr lang="en-GB" altLang="en-US" sz="1800" b="1" dirty="0">
                <a:latin typeface="Comic Sans MS" panose="030F0702030302020204" pitchFamily="66" charset="0"/>
              </a:rPr>
              <a:t>limb</a:t>
            </a:r>
            <a:r>
              <a:rPr lang="en-US" altLang="en-US" sz="1800" b="1" dirty="0">
                <a:latin typeface="Comic Sans MS" panose="030F0702030302020204" pitchFamily="66" charset="0"/>
              </a:rPr>
              <a:t> (crus)</a:t>
            </a: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Semicircular canals are </a:t>
            </a:r>
            <a:r>
              <a:rPr lang="en-GB" sz="1800" dirty="0">
                <a:solidFill>
                  <a:srgbClr val="0D0D0D"/>
                </a:solidFill>
                <a:highlight>
                  <a:srgbClr val="FFFFFF"/>
                </a:highlight>
                <a:latin typeface="Comic Sans MS" panose="030F0702030302020204" pitchFamily="66" charset="0"/>
              </a:rPr>
              <a:t>slightly flattened, so their lumen appears oval-shaped</a:t>
            </a:r>
            <a:br>
              <a:rPr lang="en-GB" sz="1800" dirty="0">
                <a:solidFill>
                  <a:srgbClr val="0D0D0D"/>
                </a:solidFill>
                <a:highlight>
                  <a:srgbClr val="FFFFFF"/>
                </a:highlight>
                <a:latin typeface="Comic Sans MS" panose="030F0702030302020204" pitchFamily="66" charset="0"/>
              </a:rPr>
            </a:br>
            <a:r>
              <a:rPr lang="en-GB" sz="1800" dirty="0">
                <a:solidFill>
                  <a:srgbClr val="0D0D0D"/>
                </a:solidFill>
                <a:highlight>
                  <a:srgbClr val="FFFFFF"/>
                </a:highlight>
                <a:latin typeface="Comic Sans MS" panose="030F0702030302020204" pitchFamily="66" charset="0"/>
              </a:rPr>
              <a:t>   in cross-section.</a:t>
            </a:r>
            <a:endParaRPr lang="en-US" altLang="en-US" sz="1800" dirty="0">
              <a:latin typeface="Comic Sans MS" panose="030F0702030302020204" pitchFamily="66" charset="0"/>
            </a:endParaRPr>
          </a:p>
        </p:txBody>
      </p:sp>
      <p:pic>
        <p:nvPicPr>
          <p:cNvPr id="94213" name="Picture 4">
            <a:extLst>
              <a:ext uri="{FF2B5EF4-FFF2-40B4-BE49-F238E27FC236}">
                <a16:creationId xmlns:a16="http://schemas.microsoft.com/office/drawing/2014/main" id="{4DC1E948-5D30-6116-23E8-A9B2757C78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7971" r="43645" b="43663"/>
          <a:stretch>
            <a:fillRect/>
          </a:stretch>
        </p:blipFill>
        <p:spPr bwMode="auto">
          <a:xfrm>
            <a:off x="428625" y="2357438"/>
            <a:ext cx="331787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4" name="Picture 4">
            <a:extLst>
              <a:ext uri="{FF2B5EF4-FFF2-40B4-BE49-F238E27FC236}">
                <a16:creationId xmlns:a16="http://schemas.microsoft.com/office/drawing/2014/main" id="{491B45F4-13B1-1288-5B08-62BED42E77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8472" r="38239" b="40945"/>
          <a:stretch>
            <a:fillRect/>
          </a:stretch>
        </p:blipFill>
        <p:spPr bwMode="auto">
          <a:xfrm>
            <a:off x="4716463" y="2265363"/>
            <a:ext cx="3841750"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4">
            <a:extLst>
              <a:ext uri="{FF2B5EF4-FFF2-40B4-BE49-F238E27FC236}">
                <a16:creationId xmlns:a16="http://schemas.microsoft.com/office/drawing/2014/main" id="{2D56C849-3BE7-A027-FB86-5F92953BB2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8472" r="38239" b="40945"/>
          <a:stretch>
            <a:fillRect/>
          </a:stretch>
        </p:blipFill>
        <p:spPr bwMode="auto">
          <a:xfrm>
            <a:off x="4895850" y="1071563"/>
            <a:ext cx="424815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Rectangle 1">
            <a:extLst>
              <a:ext uri="{FF2B5EF4-FFF2-40B4-BE49-F238E27FC236}">
                <a16:creationId xmlns:a16="http://schemas.microsoft.com/office/drawing/2014/main" id="{9A3120D9-6D0E-DA87-BCFD-26E72A423D58}"/>
              </a:ext>
            </a:extLst>
          </p:cNvPr>
          <p:cNvSpPr>
            <a:spLocks noChangeArrowheads="1"/>
          </p:cNvSpPr>
          <p:nvPr/>
        </p:nvSpPr>
        <p:spPr bwMode="auto">
          <a:xfrm>
            <a:off x="250825" y="1428750"/>
            <a:ext cx="6215063"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Length:</a:t>
            </a:r>
            <a:r>
              <a:rPr lang="en-US" altLang="en-US" sz="1800">
                <a:latin typeface="Comic Sans MS" panose="030F0702030302020204" pitchFamily="66" charset="0"/>
              </a:rPr>
              <a:t> 15-20 mm,</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Located below arcuate eminence </a:t>
            </a:r>
            <a:br>
              <a:rPr lang="en-GB" altLang="en-US" sz="1800">
                <a:latin typeface="Comic Sans MS" panose="030F0702030302020204" pitchFamily="66" charset="0"/>
              </a:rPr>
            </a:br>
            <a:r>
              <a:rPr lang="en-GB" altLang="en-US" sz="1800">
                <a:latin typeface="Comic Sans MS" panose="030F0702030302020204" pitchFamily="66" charset="0"/>
              </a:rPr>
              <a:t>  (</a:t>
            </a:r>
            <a:r>
              <a:rPr lang="en-US" altLang="en-US" sz="1800">
                <a:latin typeface="Comic Sans MS" panose="030F0702030302020204" pitchFamily="66" charset="0"/>
              </a:rPr>
              <a:t>eminentia arcuate)</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In sagittal plane: projects vertically </a:t>
            </a:r>
            <a:br>
              <a:rPr lang="en-GB" altLang="en-US" sz="1800">
                <a:latin typeface="Comic Sans MS" panose="030F0702030302020204" pitchFamily="66" charset="0"/>
              </a:rPr>
            </a:br>
            <a:r>
              <a:rPr lang="en-GB" altLang="en-US" sz="1800">
                <a:latin typeface="Comic Sans MS" panose="030F0702030302020204" pitchFamily="66" charset="0"/>
              </a:rPr>
              <a:t>  and perpendicular relative to the petrous bone</a:t>
            </a:r>
            <a:endParaRPr lang="en-US" altLang="en-US" sz="18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b="1">
                <a:latin typeface="Comic Sans MS" panose="030F0702030302020204" pitchFamily="66" charset="0"/>
              </a:rPr>
              <a:t>Anterior end of canal</a:t>
            </a:r>
            <a:r>
              <a:rPr lang="en-US" altLang="en-US" sz="1800" b="1" i="1">
                <a:latin typeface="Comic Sans MS" panose="030F0702030302020204" pitchFamily="66" charset="0"/>
              </a:rPr>
              <a:t> </a:t>
            </a:r>
            <a:r>
              <a:rPr lang="en-US" altLang="en-US" sz="1800" i="1">
                <a:latin typeface="Comic Sans MS" panose="030F0702030302020204" pitchFamily="66" charset="0"/>
              </a:rPr>
              <a:t> </a:t>
            </a:r>
            <a:r>
              <a:rPr lang="en-GB" altLang="en-US" sz="1800" i="1">
                <a:latin typeface="Comic Sans MS" panose="030F0702030302020204" pitchFamily="66" charset="0"/>
              </a:rPr>
              <a:t>is widden:</a:t>
            </a:r>
            <a:br>
              <a:rPr lang="en-GB" altLang="en-US" sz="1800" i="1">
                <a:latin typeface="Comic Sans MS" panose="030F0702030302020204" pitchFamily="66" charset="0"/>
              </a:rPr>
            </a:br>
            <a:r>
              <a:rPr lang="en-GB" altLang="en-US" sz="1800" i="1">
                <a:latin typeface="Comic Sans MS" panose="030F0702030302020204" pitchFamily="66" charset="0"/>
              </a:rPr>
              <a:t>  </a:t>
            </a:r>
            <a:r>
              <a:rPr lang="en-GB" altLang="en-US" sz="1800" b="1" i="1">
                <a:latin typeface="Comic Sans MS" panose="030F0702030302020204" pitchFamily="66" charset="0"/>
              </a:rPr>
              <a:t>bony anterior ampulla</a:t>
            </a:r>
            <a:r>
              <a:rPr lang="en-GB" altLang="en-US" sz="1800" i="1">
                <a:latin typeface="Comic Sans MS" panose="030F0702030302020204" pitchFamily="66" charset="0"/>
              </a:rPr>
              <a:t> </a:t>
            </a:r>
            <a:br>
              <a:rPr lang="en-GB" altLang="en-US" sz="1800" i="1">
                <a:latin typeface="Comic Sans MS" panose="030F0702030302020204" pitchFamily="66" charset="0"/>
              </a:rPr>
            </a:br>
            <a:r>
              <a:rPr lang="en-GB" altLang="en-US" sz="1800" i="1">
                <a:latin typeface="Comic Sans MS" panose="030F0702030302020204" pitchFamily="66" charset="0"/>
              </a:rPr>
              <a:t>  (</a:t>
            </a:r>
            <a:r>
              <a:rPr lang="en-US" altLang="en-US" sz="1800" b="1" i="1">
                <a:latin typeface="Comic Sans MS" panose="030F0702030302020204" pitchFamily="66" charset="0"/>
              </a:rPr>
              <a:t>ampulla ossea anterior)</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Opens by opening on anterior-medial corner of</a:t>
            </a:r>
            <a:br>
              <a:rPr lang="en-GB" altLang="en-US" sz="1800">
                <a:latin typeface="Comic Sans MS" panose="030F0702030302020204" pitchFamily="66" charset="0"/>
              </a:rPr>
            </a:br>
            <a:r>
              <a:rPr lang="en-GB" altLang="en-US" sz="1800">
                <a:latin typeface="Comic Sans MS" panose="030F0702030302020204" pitchFamily="66" charset="0"/>
              </a:rPr>
              <a:t>  superior wall of vestibule</a:t>
            </a:r>
            <a:endParaRPr lang="en-US" altLang="en-US" sz="18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b="1">
                <a:latin typeface="Comic Sans MS" panose="030F0702030302020204" pitchFamily="66" charset="0"/>
              </a:rPr>
              <a:t>Posterior end of canal: </a:t>
            </a:r>
            <a:r>
              <a:rPr lang="en-US" altLang="en-US" sz="1800" b="1">
                <a:latin typeface="Comic Sans MS" panose="030F0702030302020204" pitchFamily="66" charset="0"/>
              </a:rPr>
              <a:t>limb (</a:t>
            </a:r>
            <a:r>
              <a:rPr lang="en-US" altLang="en-US" sz="1800" b="1" i="1">
                <a:latin typeface="Comic Sans MS" panose="030F0702030302020204" pitchFamily="66" charset="0"/>
              </a:rPr>
              <a:t>crus)</a:t>
            </a:r>
          </a:p>
          <a:p>
            <a:pPr eaLnBrk="1" hangingPunct="1">
              <a:spcBef>
                <a:spcPct val="0"/>
              </a:spcBef>
              <a:buClrTx/>
              <a:buSzTx/>
              <a:buFont typeface="Arial" panose="020B0604020202020204" pitchFamily="34" charset="0"/>
              <a:buNone/>
            </a:pPr>
            <a:r>
              <a:rPr lang="pl-PL" altLang="en-US" sz="1800">
                <a:latin typeface="Comic Sans MS" panose="030F0702030302020204" pitchFamily="66" charset="0"/>
              </a:rPr>
              <a:t> </a:t>
            </a:r>
            <a:r>
              <a:rPr lang="en-GB" altLang="en-US" sz="1800">
                <a:latin typeface="Comic Sans MS" panose="030F0702030302020204" pitchFamily="66" charset="0"/>
              </a:rPr>
              <a:t> Joins with the superior end – limb (crus) of posterior</a:t>
            </a:r>
            <a:br>
              <a:rPr lang="en-US" altLang="en-US" sz="1800">
                <a:latin typeface="Comic Sans MS" panose="030F0702030302020204" pitchFamily="66" charset="0"/>
              </a:rPr>
            </a:br>
            <a:r>
              <a:rPr lang="en-US" altLang="en-US" sz="1800">
                <a:latin typeface="Comic Sans MS" panose="030F0702030302020204" pitchFamily="66" charset="0"/>
              </a:rPr>
              <a:t>  semicircular canal and form </a:t>
            </a:r>
            <a:r>
              <a:rPr lang="en-GB" altLang="en-US" sz="1800" b="1">
                <a:latin typeface="Comic Sans MS" panose="030F0702030302020204" pitchFamily="66" charset="0"/>
              </a:rPr>
              <a:t>common limb (</a:t>
            </a:r>
            <a:r>
              <a:rPr lang="en-US" altLang="en-US" sz="1800" b="1" i="1">
                <a:latin typeface="Comic Sans MS" panose="030F0702030302020204" pitchFamily="66" charset="0"/>
              </a:rPr>
              <a:t>crus</a:t>
            </a:r>
            <a:br>
              <a:rPr lang="en-US" altLang="en-US" sz="1800" b="1" i="1">
                <a:latin typeface="Comic Sans MS" panose="030F0702030302020204" pitchFamily="66" charset="0"/>
              </a:rPr>
            </a:br>
            <a:r>
              <a:rPr lang="en-US" altLang="en-US" sz="1800" b="1" i="1">
                <a:latin typeface="Comic Sans MS" panose="030F0702030302020204" pitchFamily="66" charset="0"/>
              </a:rPr>
              <a:t>  commune)</a:t>
            </a:r>
            <a:r>
              <a:rPr lang="en-US" altLang="en-US" sz="1800" i="1">
                <a:latin typeface="Comic Sans MS" panose="030F0702030302020204" pitchFamily="66" charset="0"/>
              </a:rPr>
              <a:t> (4 mm long) that opens on </a:t>
            </a:r>
            <a:r>
              <a:rPr lang="en-GB" altLang="en-US" sz="1800" i="1">
                <a:latin typeface="Comic Sans MS" panose="030F0702030302020204" pitchFamily="66" charset="0"/>
              </a:rPr>
              <a:t>pos</a:t>
            </a:r>
            <a:r>
              <a:rPr lang="en-GB" altLang="en-US" sz="1800">
                <a:latin typeface="Comic Sans MS" panose="030F0702030302020204" pitchFamily="66" charset="0"/>
              </a:rPr>
              <a:t>terior-medial</a:t>
            </a:r>
            <a:br>
              <a:rPr lang="en-GB" altLang="en-US" sz="1800">
                <a:latin typeface="Comic Sans MS" panose="030F0702030302020204" pitchFamily="66" charset="0"/>
              </a:rPr>
            </a:br>
            <a:r>
              <a:rPr lang="en-GB" altLang="en-US" sz="1800">
                <a:latin typeface="Comic Sans MS" panose="030F0702030302020204" pitchFamily="66" charset="0"/>
              </a:rPr>
              <a:t>  corner of superior wall of vestibule</a:t>
            </a:r>
            <a:r>
              <a:rPr lang="en-US" altLang="en-US" sz="1800">
                <a:latin typeface="Comic Sans MS" panose="030F0702030302020204" pitchFamily="66" charset="0"/>
              </a:rPr>
              <a:t>.</a:t>
            </a:r>
          </a:p>
        </p:txBody>
      </p:sp>
      <p:sp>
        <p:nvSpPr>
          <p:cNvPr id="78852" name="Rectangle 2">
            <a:extLst>
              <a:ext uri="{FF2B5EF4-FFF2-40B4-BE49-F238E27FC236}">
                <a16:creationId xmlns:a16="http://schemas.microsoft.com/office/drawing/2014/main" id="{51F8D93E-361A-E689-A5B0-2EA4C75C5629}"/>
              </a:ext>
            </a:extLst>
          </p:cNvPr>
          <p:cNvSpPr txBox="1">
            <a:spLocks noRot="1" noChangeArrowheads="1"/>
          </p:cNvSpPr>
          <p:nvPr/>
        </p:nvSpPr>
        <p:spPr bwMode="auto">
          <a:xfrm>
            <a:off x="1331913" y="188913"/>
            <a:ext cx="6286500" cy="954087"/>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sz="3000" b="1" dirty="0">
              <a:solidFill>
                <a:schemeClr val="accent1"/>
              </a:solidFill>
              <a:latin typeface="Comic Sans MS" panose="030F0702030302020204" pitchFamily="66" charset="0"/>
            </a:endParaRPr>
          </a:p>
          <a:p>
            <a:pPr algn="ctr" eaLnBrk="1" hangingPunct="1">
              <a:buFont typeface="Arial" panose="020B0604020202020204" pitchFamily="34" charset="0"/>
              <a:buNone/>
              <a:defRPr/>
            </a:pPr>
            <a:r>
              <a:rPr lang="en-US" altLang="en-US" sz="3000" b="1" dirty="0">
                <a:solidFill>
                  <a:schemeClr val="accent1"/>
                </a:solidFill>
                <a:latin typeface="Comic Sans MS" panose="030F0702030302020204" pitchFamily="66" charset="0"/>
              </a:rPr>
              <a:t>Anterior semicircular canal </a:t>
            </a:r>
          </a:p>
          <a:p>
            <a:pPr algn="ctr" eaLnBrk="1" hangingPunct="1">
              <a:buFont typeface="Arial" panose="020B0604020202020204" pitchFamily="34" charset="0"/>
              <a:buNone/>
              <a:defRPr/>
            </a:pPr>
            <a:r>
              <a:rPr lang="en-US" altLang="en-US" sz="3000" b="1" dirty="0">
                <a:solidFill>
                  <a:schemeClr val="accent1"/>
                </a:solidFill>
                <a:latin typeface="Comic Sans MS" panose="030F0702030302020204" pitchFamily="66" charset="0"/>
              </a:rPr>
              <a:t>(Canalis </a:t>
            </a:r>
            <a:r>
              <a:rPr lang="en-US" altLang="en-US" sz="3000" b="1" dirty="0" err="1">
                <a:solidFill>
                  <a:schemeClr val="accent1"/>
                </a:solidFill>
                <a:latin typeface="Comic Sans MS" panose="030F0702030302020204" pitchFamily="66" charset="0"/>
              </a:rPr>
              <a:t>semicircularis</a:t>
            </a:r>
            <a:r>
              <a:rPr lang="en-US" altLang="en-US" sz="3000" b="1" dirty="0">
                <a:solidFill>
                  <a:schemeClr val="accent1"/>
                </a:solidFill>
                <a:latin typeface="Comic Sans MS" panose="030F0702030302020204" pitchFamily="66" charset="0"/>
              </a:rPr>
              <a:t> anterior)</a:t>
            </a:r>
            <a:endParaRPr lang="en-US" altLang="en-US" sz="3000" b="1" dirty="0">
              <a:solidFill>
                <a:schemeClr val="accent1"/>
              </a:solidFill>
              <a:effectLst>
                <a:outerShdw blurRad="38100" dist="38100" dir="2700000" algn="tl">
                  <a:srgbClr val="000000"/>
                </a:outerShdw>
              </a:effectLst>
              <a:latin typeface="Comic Sans MS" panose="030F0702030302020204" pitchFamily="66" charset="0"/>
            </a:endParaRPr>
          </a:p>
        </p:txBody>
      </p:sp>
      <p:pic>
        <p:nvPicPr>
          <p:cNvPr id="95237" name="Picture 4">
            <a:extLst>
              <a:ext uri="{FF2B5EF4-FFF2-40B4-BE49-F238E27FC236}">
                <a16:creationId xmlns:a16="http://schemas.microsoft.com/office/drawing/2014/main" id="{59FFC5F1-8A11-25E3-7926-7D0EC02715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729" t="31297" r="42558" b="16266"/>
          <a:stretch>
            <a:fillRect/>
          </a:stretch>
        </p:blipFill>
        <p:spPr bwMode="auto">
          <a:xfrm>
            <a:off x="6286500" y="4071938"/>
            <a:ext cx="2465388"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4">
            <a:extLst>
              <a:ext uri="{FF2B5EF4-FFF2-40B4-BE49-F238E27FC236}">
                <a16:creationId xmlns:a16="http://schemas.microsoft.com/office/drawing/2014/main" id="{EDABB5DD-FC1B-649D-474E-43AB4BBC59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7971" r="43645" b="43663"/>
          <a:stretch>
            <a:fillRect/>
          </a:stretch>
        </p:blipFill>
        <p:spPr bwMode="auto">
          <a:xfrm>
            <a:off x="611188" y="4422775"/>
            <a:ext cx="2844800"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59" name="Picture 4">
            <a:extLst>
              <a:ext uri="{FF2B5EF4-FFF2-40B4-BE49-F238E27FC236}">
                <a16:creationId xmlns:a16="http://schemas.microsoft.com/office/drawing/2014/main" id="{18FBB9A7-693C-80A9-D7CE-5C83B92CB5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8472" r="38239" b="40945"/>
          <a:stretch>
            <a:fillRect/>
          </a:stretch>
        </p:blipFill>
        <p:spPr bwMode="auto">
          <a:xfrm>
            <a:off x="4773613" y="3654425"/>
            <a:ext cx="4084637"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6" name="Rectangle 1">
            <a:extLst>
              <a:ext uri="{FF2B5EF4-FFF2-40B4-BE49-F238E27FC236}">
                <a16:creationId xmlns:a16="http://schemas.microsoft.com/office/drawing/2014/main" id="{F17F1447-D3FE-CD58-8AD4-7A8A1EA5D6C6}"/>
              </a:ext>
            </a:extLst>
          </p:cNvPr>
          <p:cNvSpPr>
            <a:spLocks noChangeArrowheads="1"/>
          </p:cNvSpPr>
          <p:nvPr/>
        </p:nvSpPr>
        <p:spPr bwMode="auto">
          <a:xfrm>
            <a:off x="234549" y="1201427"/>
            <a:ext cx="6286500" cy="3416320"/>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Length:</a:t>
            </a:r>
            <a:r>
              <a:rPr lang="en-US" altLang="en-US" sz="1800" dirty="0">
                <a:latin typeface="Comic Sans MS" panose="030F0702030302020204" pitchFamily="66" charset="0"/>
              </a:rPr>
              <a:t> 18-22mm, </a:t>
            </a:r>
            <a:r>
              <a:rPr lang="en-GB" altLang="en-US" sz="1800" dirty="0">
                <a:latin typeface="Comic Sans MS" panose="030F0702030302020204" pitchFamily="66" charset="0"/>
              </a:rPr>
              <a:t>parallel to posterior</a:t>
            </a:r>
            <a:r>
              <a:rPr lang="en-US" altLang="en-US" sz="1800" dirty="0">
                <a:latin typeface="Comic Sans MS" panose="030F0702030302020204" pitchFamily="66" charset="0"/>
              </a:rPr>
              <a:t> </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surface of petrous part of temporal bone</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In frontal plane; extends </a:t>
            </a:r>
            <a:r>
              <a:rPr lang="en-GB" sz="1800" dirty="0">
                <a:highlight>
                  <a:srgbClr val="FFFFFF"/>
                </a:highlight>
                <a:latin typeface="Comic Sans MS" panose="030F0702030302020204" pitchFamily="66" charset="0"/>
              </a:rPr>
              <a:t>along the vertical axis of the</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petrous bone.</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US" altLang="en-US" sz="1800" b="1" dirty="0">
                <a:latin typeface="Comic Sans MS" panose="030F0702030302020204" pitchFamily="66" charset="0"/>
              </a:rPr>
              <a:t>Inferior (</a:t>
            </a:r>
            <a:r>
              <a:rPr lang="en-GB" altLang="en-US" sz="1800" b="1" dirty="0">
                <a:latin typeface="Comic Sans MS" panose="030F0702030302020204" pitchFamily="66" charset="0"/>
              </a:rPr>
              <a:t>ampullar) end: bony ampulla</a:t>
            </a:r>
            <a:r>
              <a:rPr lang="en-US" altLang="en-US" sz="1800" b="1" dirty="0">
                <a:latin typeface="Comic Sans MS" panose="030F0702030302020204" pitchFamily="66" charset="0"/>
              </a:rPr>
              <a:t> (</a:t>
            </a:r>
            <a:r>
              <a:rPr lang="en-US" altLang="en-US" sz="1800" b="1" i="1" dirty="0">
                <a:latin typeface="Comic Sans MS" panose="030F0702030302020204" pitchFamily="66" charset="0"/>
              </a:rPr>
              <a:t>ampulla </a:t>
            </a:r>
            <a:r>
              <a:rPr lang="pt-BR" altLang="en-US" sz="1800" b="1" i="1" dirty="0">
                <a:latin typeface="Comic Sans MS" panose="030F0702030302020204" pitchFamily="66" charset="0"/>
              </a:rPr>
              <a:t>ossea) </a:t>
            </a:r>
            <a:br>
              <a:rPr lang="en-US" altLang="en-US" sz="1800" b="1" i="1" dirty="0">
                <a:latin typeface="Comic Sans MS" panose="030F0702030302020204" pitchFamily="66" charset="0"/>
              </a:rPr>
            </a:br>
            <a:r>
              <a:rPr lang="en-US" altLang="en-US" sz="1800" i="1" dirty="0">
                <a:latin typeface="Comic Sans MS" panose="030F0702030302020204" pitchFamily="66" charset="0"/>
              </a:rPr>
              <a:t>  </a:t>
            </a:r>
            <a:r>
              <a:rPr lang="en-GB" altLang="en-US" sz="1800" i="1" dirty="0">
                <a:latin typeface="Comic Sans MS" panose="030F0702030302020204" pitchFamily="66" charset="0"/>
              </a:rPr>
              <a:t>Opens on posterior wall of vestibule</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US" altLang="en-US" sz="1800" b="1" dirty="0">
                <a:latin typeface="Comic Sans MS" panose="030F0702030302020204" pitchFamily="66" charset="0"/>
              </a:rPr>
              <a:t>Superior end: </a:t>
            </a:r>
            <a:r>
              <a:rPr lang="en-GB" altLang="en-US" sz="1800" b="1" dirty="0">
                <a:latin typeface="Comic Sans MS" panose="030F0702030302020204" pitchFamily="66" charset="0"/>
              </a:rPr>
              <a:t>limb (crus) </a:t>
            </a:r>
            <a:br>
              <a:rPr lang="en-GB" altLang="en-US" sz="1800" b="1" dirty="0">
                <a:latin typeface="Comic Sans MS" panose="030F0702030302020204" pitchFamily="66" charset="0"/>
              </a:rPr>
            </a:br>
            <a:r>
              <a:rPr lang="en-GB" altLang="en-US" sz="1800" b="1" dirty="0">
                <a:latin typeface="Comic Sans MS" panose="030F0702030302020204" pitchFamily="66" charset="0"/>
              </a:rPr>
              <a:t> </a:t>
            </a:r>
            <a:r>
              <a:rPr lang="en-GB" altLang="en-US" sz="1800" dirty="0">
                <a:latin typeface="Comic Sans MS" panose="030F0702030302020204" pitchFamily="66" charset="0"/>
              </a:rPr>
              <a:t>Joins with the limb (crus) of anterior</a:t>
            </a:r>
            <a:r>
              <a:rPr lang="en-US" altLang="en-US" sz="1800" dirty="0">
                <a:latin typeface="Comic Sans MS" panose="030F0702030302020204" pitchFamily="66" charset="0"/>
              </a:rPr>
              <a:t> semicircular canal</a:t>
            </a:r>
            <a:br>
              <a:rPr lang="en-US" altLang="en-US" sz="1800" dirty="0">
                <a:latin typeface="Comic Sans MS" panose="030F0702030302020204" pitchFamily="66" charset="0"/>
              </a:rPr>
            </a:br>
            <a:r>
              <a:rPr lang="en-US" altLang="en-US" sz="1800" dirty="0">
                <a:latin typeface="Comic Sans MS" panose="030F0702030302020204" pitchFamily="66" charset="0"/>
              </a:rPr>
              <a:t>  and form </a:t>
            </a:r>
            <a:r>
              <a:rPr lang="en-GB" altLang="en-US" sz="1800" b="1" dirty="0">
                <a:latin typeface="Comic Sans MS" panose="030F0702030302020204" pitchFamily="66" charset="0"/>
              </a:rPr>
              <a:t>common limb (</a:t>
            </a:r>
            <a:r>
              <a:rPr lang="en-US" altLang="en-US" sz="1800" b="1" i="1" dirty="0">
                <a:latin typeface="Comic Sans MS" panose="030F0702030302020204" pitchFamily="66" charset="0"/>
              </a:rPr>
              <a:t>crus commune)</a:t>
            </a:r>
            <a:r>
              <a:rPr lang="en-US" altLang="en-US" sz="1800" i="1" dirty="0">
                <a:latin typeface="Comic Sans MS" panose="030F0702030302020204" pitchFamily="66" charset="0"/>
              </a:rPr>
              <a:t> </a:t>
            </a:r>
            <a:br>
              <a:rPr lang="en-US" altLang="en-US" sz="1800" i="1" dirty="0">
                <a:latin typeface="Comic Sans MS" panose="030F0702030302020204" pitchFamily="66" charset="0"/>
              </a:rPr>
            </a:br>
            <a:r>
              <a:rPr lang="en-US" altLang="en-US" sz="1800" i="1" dirty="0">
                <a:latin typeface="Comic Sans MS" panose="030F0702030302020204" pitchFamily="66" charset="0"/>
              </a:rPr>
              <a:t>  (4 mm long) that opens on </a:t>
            </a:r>
            <a:r>
              <a:rPr lang="en-GB" altLang="en-US" sz="1800" i="1" dirty="0">
                <a:latin typeface="Comic Sans MS" panose="030F0702030302020204" pitchFamily="66" charset="0"/>
              </a:rPr>
              <a:t>pos</a:t>
            </a:r>
            <a:r>
              <a:rPr lang="en-GB" altLang="en-US" sz="1800" dirty="0">
                <a:latin typeface="Comic Sans MS" panose="030F0702030302020204" pitchFamily="66" charset="0"/>
              </a:rPr>
              <a:t>terior-medial</a:t>
            </a:r>
            <a:br>
              <a:rPr lang="en-GB" altLang="en-US" sz="1800" dirty="0">
                <a:latin typeface="Comic Sans MS" panose="030F0702030302020204" pitchFamily="66" charset="0"/>
              </a:rPr>
            </a:br>
            <a:r>
              <a:rPr lang="en-GB" altLang="en-US" sz="1800" dirty="0">
                <a:latin typeface="Comic Sans MS" panose="030F0702030302020204" pitchFamily="66" charset="0"/>
              </a:rPr>
              <a:t>  corner of superior wall of vestibule</a:t>
            </a:r>
            <a:r>
              <a:rPr lang="en-US" altLang="en-US" sz="1800" dirty="0">
                <a:latin typeface="Comic Sans MS" panose="030F0702030302020204" pitchFamily="66" charset="0"/>
              </a:rPr>
              <a:t>.</a:t>
            </a:r>
            <a:br>
              <a:rPr lang="en-US" altLang="en-US" sz="1800" b="1" i="1" dirty="0">
                <a:latin typeface="Comic Sans MS" panose="030F0702030302020204" pitchFamily="66" charset="0"/>
              </a:rPr>
            </a:br>
            <a:r>
              <a:rPr lang="en-US" altLang="en-US" sz="1800" b="1" i="1" dirty="0">
                <a:latin typeface="Comic Sans MS" panose="030F0702030302020204" pitchFamily="66" charset="0"/>
              </a:rPr>
              <a:t> </a:t>
            </a:r>
            <a:endParaRPr lang="en-US" altLang="en-US" sz="1800" dirty="0">
              <a:latin typeface="Comic Sans MS" panose="030F0702030302020204" pitchFamily="66" charset="0"/>
            </a:endParaRPr>
          </a:p>
        </p:txBody>
      </p:sp>
      <p:sp>
        <p:nvSpPr>
          <p:cNvPr id="79877" name="Rectangle 2">
            <a:extLst>
              <a:ext uri="{FF2B5EF4-FFF2-40B4-BE49-F238E27FC236}">
                <a16:creationId xmlns:a16="http://schemas.microsoft.com/office/drawing/2014/main" id="{E92ACF38-12BF-75E6-2C32-8B1ED6F608C0}"/>
              </a:ext>
            </a:extLst>
          </p:cNvPr>
          <p:cNvSpPr txBox="1">
            <a:spLocks noRot="1" noChangeArrowheads="1"/>
          </p:cNvSpPr>
          <p:nvPr/>
        </p:nvSpPr>
        <p:spPr bwMode="auto">
          <a:xfrm>
            <a:off x="1331913" y="230188"/>
            <a:ext cx="6286500" cy="1027112"/>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sz="3000" b="1" dirty="0">
              <a:solidFill>
                <a:schemeClr val="accent1"/>
              </a:solidFill>
              <a:latin typeface="Comic Sans MS" panose="030F0702030302020204" pitchFamily="66" charset="0"/>
            </a:endParaRPr>
          </a:p>
          <a:p>
            <a:pPr algn="ctr" eaLnBrk="1" hangingPunct="1">
              <a:defRPr/>
            </a:pPr>
            <a:r>
              <a:rPr lang="en-US" altLang="en-US" sz="3000" b="1" dirty="0">
                <a:solidFill>
                  <a:schemeClr val="accent1"/>
                </a:solidFill>
                <a:latin typeface="Comic Sans MS" panose="030F0702030302020204" pitchFamily="66" charset="0"/>
              </a:rPr>
              <a:t>Posterior semicircular canal </a:t>
            </a:r>
          </a:p>
          <a:p>
            <a:pPr algn="ctr" eaLnBrk="1" hangingPunct="1">
              <a:buFont typeface="Arial" panose="020B0604020202020204" pitchFamily="34" charset="0"/>
              <a:buNone/>
              <a:defRPr/>
            </a:pPr>
            <a:r>
              <a:rPr lang="en-US" altLang="en-US" sz="3000" b="1" dirty="0">
                <a:solidFill>
                  <a:schemeClr val="accent1"/>
                </a:solidFill>
                <a:latin typeface="Comic Sans MS" panose="030F0702030302020204" pitchFamily="66" charset="0"/>
              </a:rPr>
              <a:t>Canalis </a:t>
            </a:r>
            <a:r>
              <a:rPr lang="en-US" altLang="en-US" sz="3000" b="1" dirty="0" err="1">
                <a:solidFill>
                  <a:schemeClr val="accent1"/>
                </a:solidFill>
                <a:latin typeface="Comic Sans MS" panose="030F0702030302020204" pitchFamily="66" charset="0"/>
              </a:rPr>
              <a:t>semicircularis</a:t>
            </a:r>
            <a:r>
              <a:rPr lang="en-US" altLang="en-US" sz="3000" b="1" dirty="0">
                <a:solidFill>
                  <a:schemeClr val="accent1"/>
                </a:solidFill>
                <a:latin typeface="Comic Sans MS" panose="030F0702030302020204" pitchFamily="66" charset="0"/>
              </a:rPr>
              <a:t> posterior</a:t>
            </a:r>
            <a:endParaRPr lang="en-US" altLang="en-US" sz="3000" b="1" dirty="0">
              <a:solidFill>
                <a:schemeClr val="accent1"/>
              </a:solidFill>
              <a:effectLst>
                <a:outerShdw blurRad="38100" dist="38100" dir="2700000" algn="tl">
                  <a:srgbClr val="000000"/>
                </a:outerShdw>
              </a:effectLst>
              <a:latin typeface="Comic Sans MS" panose="030F0702030302020204" pitchFamily="66" charset="0"/>
            </a:endParaRPr>
          </a:p>
        </p:txBody>
      </p:sp>
      <p:pic>
        <p:nvPicPr>
          <p:cNvPr id="96262" name="Picture 4">
            <a:extLst>
              <a:ext uri="{FF2B5EF4-FFF2-40B4-BE49-F238E27FC236}">
                <a16:creationId xmlns:a16="http://schemas.microsoft.com/office/drawing/2014/main" id="{0CE35479-F34F-8471-7B01-0E02F95B46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729" t="31297" r="42558" b="16266"/>
          <a:stretch>
            <a:fillRect/>
          </a:stretch>
        </p:blipFill>
        <p:spPr bwMode="auto">
          <a:xfrm>
            <a:off x="6521450" y="1257300"/>
            <a:ext cx="2465388"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4">
            <a:extLst>
              <a:ext uri="{FF2B5EF4-FFF2-40B4-BE49-F238E27FC236}">
                <a16:creationId xmlns:a16="http://schemas.microsoft.com/office/drawing/2014/main" id="{A0574659-BBA2-9A73-23DD-7E74386A91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7971" r="43645" b="43663"/>
          <a:stretch>
            <a:fillRect/>
          </a:stretch>
        </p:blipFill>
        <p:spPr bwMode="auto">
          <a:xfrm>
            <a:off x="5032375" y="3878263"/>
            <a:ext cx="3463925"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3" name="Picture 4">
            <a:extLst>
              <a:ext uri="{FF2B5EF4-FFF2-40B4-BE49-F238E27FC236}">
                <a16:creationId xmlns:a16="http://schemas.microsoft.com/office/drawing/2014/main" id="{53EE0B73-4BE7-6BC6-90B1-FF5B91C89D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8472" r="38239" b="40945"/>
          <a:stretch>
            <a:fillRect/>
          </a:stretch>
        </p:blipFill>
        <p:spPr bwMode="auto">
          <a:xfrm>
            <a:off x="358775" y="3697288"/>
            <a:ext cx="4070350" cy="285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4" name="Rectangle 1">
            <a:extLst>
              <a:ext uri="{FF2B5EF4-FFF2-40B4-BE49-F238E27FC236}">
                <a16:creationId xmlns:a16="http://schemas.microsoft.com/office/drawing/2014/main" id="{86A86C63-7E75-E870-680F-A0634B937339}"/>
              </a:ext>
            </a:extLst>
          </p:cNvPr>
          <p:cNvSpPr>
            <a:spLocks noChangeArrowheads="1"/>
          </p:cNvSpPr>
          <p:nvPr/>
        </p:nvSpPr>
        <p:spPr bwMode="auto">
          <a:xfrm>
            <a:off x="285750" y="1071563"/>
            <a:ext cx="6500813"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Length:</a:t>
            </a:r>
            <a:r>
              <a:rPr lang="en-US" altLang="en-US" sz="1800">
                <a:latin typeface="Comic Sans MS" panose="030F0702030302020204" pitchFamily="66" charset="0"/>
              </a:rPr>
              <a:t> 12-15mm</a:t>
            </a:r>
          </a:p>
          <a:p>
            <a:pPr eaLnBrk="1" hangingPunct="1">
              <a:lnSpc>
                <a:spcPct val="150000"/>
              </a:lnSpc>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In horizontal plane</a:t>
            </a:r>
            <a:endParaRPr lang="en-US" altLang="en-US" sz="18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Forms elevation on medial wall of tympanic cavity (paries</a:t>
            </a:r>
            <a:br>
              <a:rPr lang="en-GB" altLang="en-US" sz="1800">
                <a:latin typeface="Comic Sans MS" panose="030F0702030302020204" pitchFamily="66" charset="0"/>
              </a:rPr>
            </a:br>
            <a:r>
              <a:rPr lang="en-GB" altLang="en-US" sz="1800">
                <a:latin typeface="Comic Sans MS" panose="030F0702030302020204" pitchFamily="66" charset="0"/>
              </a:rPr>
              <a:t>  labyrinthicus)</a:t>
            </a:r>
            <a:r>
              <a:rPr lang="en-US" altLang="en-US" sz="180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b="1">
                <a:latin typeface="Comic Sans MS" panose="030F0702030302020204" pitchFamily="66" charset="0"/>
              </a:rPr>
              <a:t>Its anterior</a:t>
            </a:r>
            <a:r>
              <a:rPr lang="en-US" altLang="en-US" sz="1800" b="1">
                <a:latin typeface="Comic Sans MS" panose="030F0702030302020204" pitchFamily="66" charset="0"/>
              </a:rPr>
              <a:t>, </a:t>
            </a:r>
            <a:r>
              <a:rPr lang="en-GB" altLang="en-US" sz="1800" b="1">
                <a:latin typeface="Comic Sans MS" panose="030F0702030302020204" pitchFamily="66" charset="0"/>
              </a:rPr>
              <a:t>ampullar end (bony ampulla)</a:t>
            </a:r>
            <a:r>
              <a:rPr lang="pl-PL" altLang="en-US" sz="1800">
                <a:latin typeface="Comic Sans MS" panose="030F0702030302020204" pitchFamily="66" charset="0"/>
              </a:rPr>
              <a:t>, </a:t>
            </a:r>
            <a:r>
              <a:rPr lang="en-GB" altLang="en-US" sz="1800">
                <a:latin typeface="Comic Sans MS" panose="030F0702030302020204" pitchFamily="66" charset="0"/>
              </a:rPr>
              <a:t>opens at </a:t>
            </a:r>
            <a:br>
              <a:rPr lang="en-GB" altLang="en-US" sz="1800">
                <a:latin typeface="Comic Sans MS" panose="030F0702030302020204" pitchFamily="66" charset="0"/>
              </a:rPr>
            </a:br>
            <a:r>
              <a:rPr lang="en-GB" altLang="en-US" sz="1800">
                <a:latin typeface="Comic Sans MS" panose="030F0702030302020204" pitchFamily="66" charset="0"/>
              </a:rPr>
              <a:t>  anterior-lateral corner of superior wall of vestibule, and</a:t>
            </a:r>
            <a:br>
              <a:rPr lang="en-GB" altLang="en-US" sz="1800">
                <a:latin typeface="Comic Sans MS" panose="030F0702030302020204" pitchFamily="66" charset="0"/>
              </a:rPr>
            </a:br>
            <a:r>
              <a:rPr lang="en-GB" altLang="en-US" sz="1800">
                <a:latin typeface="Comic Sans MS" panose="030F0702030302020204" pitchFamily="66" charset="0"/>
              </a:rPr>
              <a:t>  </a:t>
            </a:r>
            <a:r>
              <a:rPr lang="en-GB" altLang="en-US" sz="1800" b="1">
                <a:latin typeface="Comic Sans MS" panose="030F0702030302020204" pitchFamily="66" charset="0"/>
              </a:rPr>
              <a:t>its posterior end: simple limb</a:t>
            </a:r>
            <a:r>
              <a:rPr lang="pl-PL" altLang="en-US" sz="1800" b="1">
                <a:latin typeface="Comic Sans MS" panose="030F0702030302020204" pitchFamily="66" charset="0"/>
              </a:rPr>
              <a:t> (</a:t>
            </a:r>
            <a:r>
              <a:rPr lang="pl-PL" altLang="en-US" sz="1800" b="1" i="1">
                <a:latin typeface="Comic Sans MS" panose="030F0702030302020204" pitchFamily="66" charset="0"/>
              </a:rPr>
              <a:t>crus </a:t>
            </a:r>
            <a:r>
              <a:rPr lang="en-US" altLang="en-US" sz="1800" b="1" i="1">
                <a:latin typeface="Comic Sans MS" panose="030F0702030302020204" pitchFamily="66" charset="0"/>
              </a:rPr>
              <a:t>simplex) </a:t>
            </a:r>
            <a:r>
              <a:rPr lang="en-GB" altLang="en-US" sz="1800" i="1">
                <a:latin typeface="Comic Sans MS" panose="030F0702030302020204" pitchFamily="66" charset="0"/>
              </a:rPr>
              <a:t>opens at</a:t>
            </a:r>
            <a:br>
              <a:rPr lang="en-US" altLang="en-US" sz="1800" i="1">
                <a:latin typeface="Comic Sans MS" panose="030F0702030302020204" pitchFamily="66" charset="0"/>
              </a:rPr>
            </a:br>
            <a:r>
              <a:rPr lang="en-US" altLang="en-US" sz="1800" i="1">
                <a:latin typeface="Comic Sans MS" panose="030F0702030302020204" pitchFamily="66" charset="0"/>
              </a:rPr>
              <a:t>  </a:t>
            </a:r>
            <a:r>
              <a:rPr lang="en-GB" altLang="en-US" sz="1800" i="1">
                <a:latin typeface="Comic Sans MS" panose="030F0702030302020204" pitchFamily="66" charset="0"/>
              </a:rPr>
              <a:t>pos</a:t>
            </a:r>
            <a:r>
              <a:rPr lang="en-GB" altLang="en-US" sz="1800">
                <a:latin typeface="Comic Sans MS" panose="030F0702030302020204" pitchFamily="66" charset="0"/>
              </a:rPr>
              <a:t>terior-lateral corner of superior wall of vestibule</a:t>
            </a:r>
            <a:r>
              <a:rPr lang="en-US" altLang="en-US" sz="1800">
                <a:latin typeface="Comic Sans MS" panose="030F0702030302020204" pitchFamily="66" charset="0"/>
              </a:rPr>
              <a:t>.</a:t>
            </a:r>
          </a:p>
        </p:txBody>
      </p:sp>
      <p:sp>
        <p:nvSpPr>
          <p:cNvPr id="80901" name="Rectangle 2">
            <a:extLst>
              <a:ext uri="{FF2B5EF4-FFF2-40B4-BE49-F238E27FC236}">
                <a16:creationId xmlns:a16="http://schemas.microsoft.com/office/drawing/2014/main" id="{C85B9CDC-126D-37BF-4A50-43B8577675CA}"/>
              </a:ext>
            </a:extLst>
          </p:cNvPr>
          <p:cNvSpPr txBox="1">
            <a:spLocks noRot="1" noChangeArrowheads="1"/>
          </p:cNvSpPr>
          <p:nvPr/>
        </p:nvSpPr>
        <p:spPr bwMode="auto">
          <a:xfrm>
            <a:off x="1585913" y="255588"/>
            <a:ext cx="6286500" cy="9556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ltLang="en-US" sz="3000" b="1" dirty="0">
              <a:solidFill>
                <a:schemeClr val="accent1"/>
              </a:solidFill>
              <a:latin typeface="Comic Sans MS" panose="030F0702030302020204" pitchFamily="66" charset="0"/>
            </a:endParaRPr>
          </a:p>
          <a:p>
            <a:pPr algn="ctr" eaLnBrk="1" hangingPunct="1">
              <a:buFont typeface="Arial" panose="020B0604020202020204" pitchFamily="34" charset="0"/>
              <a:buNone/>
              <a:defRPr/>
            </a:pPr>
            <a:r>
              <a:rPr lang="en-US" altLang="en-US" sz="3000" b="1" dirty="0">
                <a:solidFill>
                  <a:schemeClr val="accent1"/>
                </a:solidFill>
                <a:latin typeface="Comic Sans MS" panose="030F0702030302020204" pitchFamily="66" charset="0"/>
              </a:rPr>
              <a:t>Lateral semicircular canal</a:t>
            </a:r>
            <a:br>
              <a:rPr lang="en-US" altLang="en-US" sz="3000" b="1" dirty="0">
                <a:solidFill>
                  <a:schemeClr val="accent1"/>
                </a:solidFill>
                <a:latin typeface="Comic Sans MS" panose="030F0702030302020204" pitchFamily="66" charset="0"/>
              </a:rPr>
            </a:br>
            <a:r>
              <a:rPr lang="en-US" altLang="en-US" sz="3000" b="1" dirty="0">
                <a:solidFill>
                  <a:schemeClr val="accent1"/>
                </a:solidFill>
                <a:latin typeface="Comic Sans MS" panose="030F0702030302020204" pitchFamily="66" charset="0"/>
              </a:rPr>
              <a:t>(Canalis </a:t>
            </a:r>
            <a:r>
              <a:rPr lang="en-US" altLang="en-US" sz="3000" b="1" dirty="0" err="1">
                <a:solidFill>
                  <a:schemeClr val="accent1"/>
                </a:solidFill>
                <a:latin typeface="Comic Sans MS" panose="030F0702030302020204" pitchFamily="66" charset="0"/>
              </a:rPr>
              <a:t>semicircularis</a:t>
            </a:r>
            <a:r>
              <a:rPr lang="en-US" altLang="en-US" sz="3000" b="1" dirty="0">
                <a:solidFill>
                  <a:schemeClr val="accent1"/>
                </a:solidFill>
                <a:latin typeface="Comic Sans MS" panose="030F0702030302020204" pitchFamily="66" charset="0"/>
              </a:rPr>
              <a:t> lateralis)</a:t>
            </a:r>
            <a:endParaRPr lang="en-US" altLang="en-US" sz="3000" b="1" dirty="0">
              <a:solidFill>
                <a:schemeClr val="accent1"/>
              </a:solidFill>
              <a:effectLst>
                <a:outerShdw blurRad="38100" dist="38100" dir="2700000" algn="tl">
                  <a:srgbClr val="000000"/>
                </a:outerShdw>
              </a:effectLst>
              <a:latin typeface="Comic Sans MS" panose="030F0702030302020204" pitchFamily="66" charset="0"/>
            </a:endParaRPr>
          </a:p>
        </p:txBody>
      </p:sp>
      <p:pic>
        <p:nvPicPr>
          <p:cNvPr id="97286" name="Picture 4">
            <a:extLst>
              <a:ext uri="{FF2B5EF4-FFF2-40B4-BE49-F238E27FC236}">
                <a16:creationId xmlns:a16="http://schemas.microsoft.com/office/drawing/2014/main" id="{91FDCE8A-13F2-7F1F-F85E-9351CBB460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729" t="31297" r="42558" b="16266"/>
          <a:stretch>
            <a:fillRect/>
          </a:stretch>
        </p:blipFill>
        <p:spPr bwMode="auto">
          <a:xfrm>
            <a:off x="6664325" y="1250950"/>
            <a:ext cx="2465388"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5D569097-EAEA-E1F5-829F-1287A06DC598}"/>
              </a:ext>
            </a:extLst>
          </p:cNvPr>
          <p:cNvSpPr txBox="1">
            <a:spLocks noRot="1" noChangeArrowheads="1"/>
          </p:cNvSpPr>
          <p:nvPr/>
        </p:nvSpPr>
        <p:spPr bwMode="auto">
          <a:xfrm>
            <a:off x="1260475" y="93663"/>
            <a:ext cx="6786563" cy="857250"/>
          </a:xfrm>
          <a:prstGeom prst="rect">
            <a:avLst/>
          </a:prstGeom>
          <a:solidFill>
            <a:schemeClr val="bg1"/>
          </a:solid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Membranous labyrinth</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labyrinthus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membranaceus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98307" name="Rectangle 2">
            <a:extLst>
              <a:ext uri="{FF2B5EF4-FFF2-40B4-BE49-F238E27FC236}">
                <a16:creationId xmlns:a16="http://schemas.microsoft.com/office/drawing/2014/main" id="{C63DA1F5-48FF-DD61-CBEF-0B493411EB13}"/>
              </a:ext>
            </a:extLst>
          </p:cNvPr>
          <p:cNvSpPr>
            <a:spLocks noChangeArrowheads="1"/>
          </p:cNvSpPr>
          <p:nvPr/>
        </p:nvSpPr>
        <p:spPr bwMode="auto">
          <a:xfrm>
            <a:off x="441325" y="966788"/>
            <a:ext cx="8424863"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1) Cochlear duct (Ductus cochlearis) with </a:t>
            </a:r>
            <a:br>
              <a:rPr lang="en-US" altLang="en-US" sz="1800">
                <a:latin typeface="Comic Sans MS" panose="030F0702030302020204" pitchFamily="66" charset="0"/>
              </a:rPr>
            </a:br>
            <a:r>
              <a:rPr lang="en-US" altLang="en-US" sz="1800">
                <a:latin typeface="Comic Sans MS" panose="030F0702030302020204" pitchFamily="66" charset="0"/>
              </a:rPr>
              <a:t>    </a:t>
            </a:r>
            <a:r>
              <a:rPr lang="en-US" altLang="en-US" sz="1800">
                <a:solidFill>
                  <a:srgbClr val="4EA5D8"/>
                </a:solidFill>
                <a:latin typeface="Comic Sans MS" panose="030F0702030302020204" pitchFamily="66" charset="0"/>
              </a:rPr>
              <a:t>organum spirale – Corti (receptor organ for sound)</a:t>
            </a:r>
            <a:br>
              <a:rPr lang="en-US" altLang="en-US" sz="1800">
                <a:latin typeface="Comic Sans MS" panose="030F0702030302020204" pitchFamily="66" charset="0"/>
              </a:rPr>
            </a:br>
            <a:r>
              <a:rPr lang="en-US" altLang="en-US" sz="1800">
                <a:latin typeface="Comic Sans MS" panose="030F0702030302020204" pitchFamily="66" charset="0"/>
              </a:rPr>
              <a:t>--------------------------------------------------------------------------------</a:t>
            </a:r>
            <a:br>
              <a:rPr lang="en-US" altLang="en-US" sz="1800">
                <a:latin typeface="Comic Sans MS" panose="030F0702030302020204" pitchFamily="66" charset="0"/>
              </a:rPr>
            </a:br>
            <a:r>
              <a:rPr lang="en-US" altLang="en-US" sz="1800">
                <a:latin typeface="Comic Sans MS" panose="030F0702030302020204" pitchFamily="66" charset="0"/>
              </a:rPr>
              <a:t>2) Saccule (Sacculus) </a:t>
            </a:r>
            <a:r>
              <a:rPr lang="en-GB" altLang="en-US" sz="1800">
                <a:latin typeface="Comic Sans MS" panose="030F0702030302020204" pitchFamily="66" charset="0"/>
              </a:rPr>
              <a:t>and</a:t>
            </a:r>
            <a:r>
              <a:rPr lang="en-US" altLang="en-US" sz="1800">
                <a:latin typeface="Comic Sans MS" panose="030F0702030302020204" pitchFamily="66" charset="0"/>
              </a:rPr>
              <a:t> ductus reuniens with </a:t>
            </a:r>
            <a:br>
              <a:rPr lang="en-US" altLang="en-US" sz="1800">
                <a:latin typeface="Comic Sans MS" panose="030F0702030302020204" pitchFamily="66" charset="0"/>
              </a:rPr>
            </a:br>
            <a:r>
              <a:rPr lang="en-US" altLang="en-US" sz="1800">
                <a:latin typeface="Comic Sans MS" panose="030F0702030302020204" pitchFamily="66" charset="0"/>
              </a:rPr>
              <a:t>    </a:t>
            </a:r>
            <a:r>
              <a:rPr lang="en-US" altLang="en-US" sz="1800">
                <a:solidFill>
                  <a:srgbClr val="4EA5D8"/>
                </a:solidFill>
                <a:latin typeface="Comic Sans MS" panose="030F0702030302020204" pitchFamily="66" charset="0"/>
              </a:rPr>
              <a:t>macula sacculi (receptor organ for balance)</a:t>
            </a:r>
            <a:br>
              <a:rPr lang="en-US" altLang="en-US" sz="1800">
                <a:latin typeface="Comic Sans MS" panose="030F0702030302020204" pitchFamily="66" charset="0"/>
              </a:rPr>
            </a:br>
            <a:r>
              <a:rPr lang="en-US" altLang="en-US" sz="1800">
                <a:latin typeface="Comic Sans MS" panose="030F0702030302020204" pitchFamily="66" charset="0"/>
              </a:rPr>
              <a:t>3) Utricle (Utriculus) </a:t>
            </a:r>
            <a:r>
              <a:rPr lang="en-GB" altLang="en-US" sz="1800">
                <a:latin typeface="Comic Sans MS" panose="030F0702030302020204" pitchFamily="66" charset="0"/>
              </a:rPr>
              <a:t>and</a:t>
            </a:r>
            <a:r>
              <a:rPr lang="en-US" altLang="en-US" sz="1800">
                <a:latin typeface="Comic Sans MS" panose="030F0702030302020204" pitchFamily="66" charset="0"/>
              </a:rPr>
              <a:t> utriculosaccular duct (ductus utriculosaccularis)</a:t>
            </a:r>
            <a:br>
              <a:rPr lang="en-US" altLang="en-US" sz="1800">
                <a:latin typeface="Comic Sans MS" panose="030F0702030302020204" pitchFamily="66" charset="0"/>
              </a:rPr>
            </a:br>
            <a:r>
              <a:rPr lang="en-US" altLang="en-US" sz="1800">
                <a:latin typeface="Comic Sans MS" panose="030F0702030302020204" pitchFamily="66" charset="0"/>
              </a:rPr>
              <a:t>     that connects utricle and saccule</a:t>
            </a:r>
            <a:br>
              <a:rPr lang="en-US" altLang="en-US" sz="1800">
                <a:latin typeface="Comic Sans MS" panose="030F0702030302020204" pitchFamily="66" charset="0"/>
              </a:rPr>
            </a:br>
            <a:r>
              <a:rPr lang="en-US" altLang="en-US" sz="1800">
                <a:latin typeface="Comic Sans MS" panose="030F0702030302020204" pitchFamily="66" charset="0"/>
              </a:rPr>
              <a:t>    - </a:t>
            </a:r>
            <a:r>
              <a:rPr lang="en-GB" altLang="en-US" sz="1800">
                <a:latin typeface="Comic Sans MS" panose="030F0702030302020204" pitchFamily="66" charset="0"/>
              </a:rPr>
              <a:t>surfaces of utricle have openings </a:t>
            </a:r>
            <a:br>
              <a:rPr lang="en-GB" altLang="en-US" sz="1800">
                <a:latin typeface="Comic Sans MS" panose="030F0702030302020204" pitchFamily="66" charset="0"/>
              </a:rPr>
            </a:br>
            <a:r>
              <a:rPr lang="en-GB" altLang="en-US" sz="1800">
                <a:latin typeface="Comic Sans MS" panose="030F0702030302020204" pitchFamily="66" charset="0"/>
              </a:rPr>
              <a:t>      of </a:t>
            </a:r>
            <a:r>
              <a:rPr lang="en-US" altLang="en-US" sz="1800">
                <a:latin typeface="Comic Sans MS" panose="030F0702030302020204" pitchFamily="66" charset="0"/>
              </a:rPr>
              <a:t>ductuli semicirculares </a:t>
            </a:r>
            <a:br>
              <a:rPr lang="en-US" altLang="en-US" sz="1800">
                <a:latin typeface="Comic Sans MS" panose="030F0702030302020204" pitchFamily="66" charset="0"/>
              </a:rPr>
            </a:br>
            <a:r>
              <a:rPr lang="en-US" altLang="en-US" sz="1800">
                <a:latin typeface="Comic Sans MS" panose="030F0702030302020204" pitchFamily="66" charset="0"/>
              </a:rPr>
              <a:t>- </a:t>
            </a:r>
            <a:r>
              <a:rPr lang="en-US" altLang="en-US" sz="1800">
                <a:solidFill>
                  <a:srgbClr val="4EA5D8"/>
                </a:solidFill>
                <a:latin typeface="Comic Sans MS" panose="030F0702030302020204" pitchFamily="66" charset="0"/>
              </a:rPr>
              <a:t>macula utriculi (receptor organ for balance)</a:t>
            </a:r>
            <a:br>
              <a:rPr lang="en-US" altLang="en-US" sz="1800">
                <a:latin typeface="Comic Sans MS" panose="030F0702030302020204" pitchFamily="66" charset="0"/>
              </a:rPr>
            </a:br>
            <a:r>
              <a:rPr lang="en-US" altLang="en-US" sz="1800">
                <a:latin typeface="Comic Sans MS" panose="030F0702030302020204" pitchFamily="66" charset="0"/>
              </a:rPr>
              <a:t>4) Semicircular ducts (Ductus semicirculares) </a:t>
            </a:r>
            <a:br>
              <a:rPr lang="en-US" altLang="en-US" sz="1800">
                <a:latin typeface="Comic Sans MS" panose="030F0702030302020204" pitchFamily="66" charset="0"/>
              </a:rPr>
            </a:br>
            <a:r>
              <a:rPr lang="en-US" altLang="en-US" sz="1800">
                <a:latin typeface="Comic Sans MS" panose="030F0702030302020204" pitchFamily="66" charset="0"/>
              </a:rPr>
              <a:t>   (posterior, anterior, lateralis) – </a:t>
            </a:r>
            <a:br>
              <a:rPr lang="en-US" altLang="en-US" sz="1800">
                <a:latin typeface="Comic Sans MS" panose="030F0702030302020204" pitchFamily="66" charset="0"/>
              </a:rPr>
            </a:br>
            <a:r>
              <a:rPr lang="en-US" altLang="en-US" sz="1800">
                <a:latin typeface="Comic Sans MS" panose="030F0702030302020204" pitchFamily="66" charset="0"/>
              </a:rPr>
              <a:t>   membranous semicircular ducts located</a:t>
            </a:r>
            <a:br>
              <a:rPr lang="en-US" altLang="en-US" sz="1800">
                <a:latin typeface="Comic Sans MS" panose="030F0702030302020204" pitchFamily="66" charset="0"/>
              </a:rPr>
            </a:br>
            <a:r>
              <a:rPr lang="en-US" altLang="en-US" sz="1800">
                <a:latin typeface="Comic Sans MS" panose="030F0702030302020204" pitchFamily="66" charset="0"/>
              </a:rPr>
              <a:t>   inside the semicircular bony canals</a:t>
            </a:r>
            <a:br>
              <a:rPr lang="en-US" altLang="en-US" sz="1800">
                <a:latin typeface="Comic Sans MS" panose="030F0702030302020204" pitchFamily="66" charset="0"/>
              </a:rPr>
            </a:br>
            <a:r>
              <a:rPr lang="en-US" altLang="en-US" sz="1800">
                <a:latin typeface="Comic Sans MS" panose="030F0702030302020204" pitchFamily="66" charset="0"/>
              </a:rPr>
              <a:t>    – ampullae </a:t>
            </a:r>
            <a:r>
              <a:rPr lang="en-GB" altLang="en-US" sz="1800">
                <a:latin typeface="Comic Sans MS" panose="030F0702030302020204" pitchFamily="66" charset="0"/>
              </a:rPr>
              <a:t>and</a:t>
            </a:r>
            <a:r>
              <a:rPr lang="en-US" altLang="en-US" sz="1800">
                <a:latin typeface="Comic Sans MS" panose="030F0702030302020204" pitchFamily="66" charset="0"/>
              </a:rPr>
              <a:t> crurae membranaceae</a:t>
            </a:r>
            <a:br>
              <a:rPr lang="en-US" altLang="en-US" sz="1800">
                <a:latin typeface="Comic Sans MS" panose="030F0702030302020204" pitchFamily="66" charset="0"/>
              </a:rPr>
            </a:br>
            <a:r>
              <a:rPr lang="en-US" altLang="en-US" sz="1800">
                <a:latin typeface="Comic Sans MS" panose="030F0702030302020204" pitchFamily="66" charset="0"/>
              </a:rPr>
              <a:t>      at the ends of each ductus semicircularis</a:t>
            </a:r>
            <a:br>
              <a:rPr lang="en-US" altLang="en-US" sz="1800">
                <a:latin typeface="Comic Sans MS" panose="030F0702030302020204" pitchFamily="66" charset="0"/>
              </a:rPr>
            </a:br>
            <a:r>
              <a:rPr lang="en-US" altLang="en-US" sz="1800">
                <a:latin typeface="Comic Sans MS" panose="030F0702030302020204" pitchFamily="66" charset="0"/>
              </a:rPr>
              <a:t>    - in ampulla of each ductus semicircularis </a:t>
            </a:r>
            <a:br>
              <a:rPr lang="en-US" altLang="en-US" sz="1800">
                <a:latin typeface="Comic Sans MS" panose="030F0702030302020204" pitchFamily="66" charset="0"/>
              </a:rPr>
            </a:br>
            <a:r>
              <a:rPr lang="en-US" altLang="en-US" sz="1800">
                <a:latin typeface="Comic Sans MS" panose="030F0702030302020204" pitchFamily="66" charset="0"/>
              </a:rPr>
              <a:t>      there is </a:t>
            </a:r>
            <a:r>
              <a:rPr lang="en-US" altLang="en-US" sz="1800">
                <a:solidFill>
                  <a:srgbClr val="4EA5D8"/>
                </a:solidFill>
                <a:latin typeface="Comic Sans MS" panose="030F0702030302020204" pitchFamily="66" charset="0"/>
              </a:rPr>
              <a:t>crista ampullaris (receptor organ for balance)</a:t>
            </a:r>
            <a:br>
              <a:rPr lang="en-US" altLang="en-US" sz="1800">
                <a:latin typeface="Comic Sans MS" panose="030F0702030302020204" pitchFamily="66" charset="0"/>
              </a:rPr>
            </a:br>
            <a:r>
              <a:rPr lang="en-US" altLang="en-US" sz="1800">
                <a:latin typeface="Comic Sans MS" panose="030F0702030302020204" pitchFamily="66" charset="0"/>
              </a:rPr>
              <a:t>5) Endolymphatic duct (Ductus endolymphaticus) </a:t>
            </a:r>
            <a:r>
              <a:rPr lang="en-GB" altLang="en-US" sz="1800">
                <a:latin typeface="Comic Sans MS" panose="030F0702030302020204" pitchFamily="66" charset="0"/>
              </a:rPr>
              <a:t>ending at</a:t>
            </a:r>
            <a:r>
              <a:rPr lang="en-US" altLang="en-US" sz="1800">
                <a:latin typeface="Comic Sans MS" panose="030F0702030302020204" pitchFamily="66" charset="0"/>
              </a:rPr>
              <a:t> endolymphatic sac</a:t>
            </a:r>
            <a:br>
              <a:rPr lang="en-US" altLang="en-US" sz="1800">
                <a:latin typeface="Comic Sans MS" panose="030F0702030302020204" pitchFamily="66" charset="0"/>
              </a:rPr>
            </a:br>
            <a:r>
              <a:rPr lang="en-US" altLang="en-US" sz="1800">
                <a:latin typeface="Comic Sans MS" panose="030F0702030302020204" pitchFamily="66" charset="0"/>
              </a:rPr>
              <a:t>   (saccus endolymphaticus)</a:t>
            </a:r>
          </a:p>
        </p:txBody>
      </p:sp>
      <p:pic>
        <p:nvPicPr>
          <p:cNvPr id="98308" name="Picture 4">
            <a:extLst>
              <a:ext uri="{FF2B5EF4-FFF2-40B4-BE49-F238E27FC236}">
                <a16:creationId xmlns:a16="http://schemas.microsoft.com/office/drawing/2014/main" id="{343B5A94-2B5F-484B-F10D-E137E5DF4C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4062" r="38202" b="37155"/>
          <a:stretch>
            <a:fillRect/>
          </a:stretch>
        </p:blipFill>
        <p:spPr bwMode="auto">
          <a:xfrm>
            <a:off x="5453063" y="2782888"/>
            <a:ext cx="3413125"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 name="TextBox 4">
            <a:extLst>
              <a:ext uri="{FF2B5EF4-FFF2-40B4-BE49-F238E27FC236}">
                <a16:creationId xmlns:a16="http://schemas.microsoft.com/office/drawing/2014/main" id="{488D7747-EF04-3785-5CFD-95D61F293E20}"/>
              </a:ext>
            </a:extLst>
          </p:cNvPr>
          <p:cNvSpPr txBox="1">
            <a:spLocks noChangeArrowheads="1"/>
          </p:cNvSpPr>
          <p:nvPr/>
        </p:nvSpPr>
        <p:spPr bwMode="auto">
          <a:xfrm>
            <a:off x="6997700" y="1290638"/>
            <a:ext cx="1855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i="1">
                <a:latin typeface="Comic Sans MS" panose="030F0702030302020204" pitchFamily="66" charset="0"/>
              </a:rPr>
              <a:t>Acoustic part</a:t>
            </a:r>
            <a:endParaRPr lang="en-US" altLang="en-US" sz="2000" b="1" i="1">
              <a:latin typeface="Comic Sans MS" panose="030F0702030302020204" pitchFamily="66" charset="0"/>
            </a:endParaRPr>
          </a:p>
        </p:txBody>
      </p:sp>
      <p:sp>
        <p:nvSpPr>
          <p:cNvPr id="98310" name="TextBox 5">
            <a:extLst>
              <a:ext uri="{FF2B5EF4-FFF2-40B4-BE49-F238E27FC236}">
                <a16:creationId xmlns:a16="http://schemas.microsoft.com/office/drawing/2014/main" id="{5C17F666-6F03-2758-BE9E-C16E36567B6C}"/>
              </a:ext>
            </a:extLst>
          </p:cNvPr>
          <p:cNvSpPr txBox="1">
            <a:spLocks noChangeArrowheads="1"/>
          </p:cNvSpPr>
          <p:nvPr/>
        </p:nvSpPr>
        <p:spPr bwMode="auto">
          <a:xfrm>
            <a:off x="6931025" y="1760538"/>
            <a:ext cx="20732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i="1">
                <a:latin typeface="Comic Sans MS" panose="030F0702030302020204" pitchFamily="66" charset="0"/>
              </a:rPr>
              <a:t>Vestibular part</a:t>
            </a:r>
            <a:br>
              <a:rPr lang="en-GB" altLang="en-US" sz="2000" b="1" i="1">
                <a:latin typeface="Comic Sans MS" panose="030F0702030302020204" pitchFamily="66" charset="0"/>
              </a:rPr>
            </a:br>
            <a:r>
              <a:rPr lang="en-GB" altLang="en-US" sz="2000" b="1" i="1">
                <a:latin typeface="Comic Sans MS" panose="030F0702030302020204" pitchFamily="66" charset="0"/>
              </a:rPr>
              <a:t>(for balance)</a:t>
            </a:r>
            <a:endParaRPr lang="en-US" altLang="en-US" sz="2000" b="1" i="1">
              <a:latin typeface="Comic Sans MS" panose="030F0702030302020204" pitchFamily="66"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a:extLst>
              <a:ext uri="{FF2B5EF4-FFF2-40B4-BE49-F238E27FC236}">
                <a16:creationId xmlns:a16="http://schemas.microsoft.com/office/drawing/2014/main" id="{E1B3887B-4272-AF82-985D-CA80A931C9B4}"/>
              </a:ext>
            </a:extLst>
          </p:cNvPr>
          <p:cNvSpPr txBox="1">
            <a:spLocks noRot="1" noChangeArrowheads="1"/>
          </p:cNvSpPr>
          <p:nvPr/>
        </p:nvSpPr>
        <p:spPr bwMode="auto">
          <a:xfrm>
            <a:off x="827088" y="249238"/>
            <a:ext cx="7740650"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Cochlear duct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cochlearis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99331" name="Rectangle 2">
            <a:extLst>
              <a:ext uri="{FF2B5EF4-FFF2-40B4-BE49-F238E27FC236}">
                <a16:creationId xmlns:a16="http://schemas.microsoft.com/office/drawing/2014/main" id="{A6BF5C08-E6D3-8120-EFC6-018E73858AA4}"/>
              </a:ext>
            </a:extLst>
          </p:cNvPr>
          <p:cNvSpPr>
            <a:spLocks noChangeArrowheads="1"/>
          </p:cNvSpPr>
          <p:nvPr/>
        </p:nvSpPr>
        <p:spPr bwMode="auto">
          <a:xfrm>
            <a:off x="249238" y="1492250"/>
            <a:ext cx="8643937" cy="42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pPr>
            <a:r>
              <a:rPr lang="en-US" altLang="en-US" sz="1900">
                <a:latin typeface="Comic Sans MS" panose="030F0702030302020204" pitchFamily="66" charset="0"/>
              </a:rPr>
              <a:t>• </a:t>
            </a:r>
            <a:r>
              <a:rPr lang="en-GB" altLang="en-US" sz="1800">
                <a:latin typeface="Comic Sans MS" panose="030F0702030302020204" pitchFamily="66" charset="0"/>
              </a:rPr>
              <a:t>Length: ~ </a:t>
            </a:r>
            <a:r>
              <a:rPr lang="en-US" altLang="en-US" sz="1800">
                <a:latin typeface="Comic Sans MS" panose="030F0702030302020204" pitchFamily="66" charset="0"/>
              </a:rPr>
              <a:t>35 mm; </a:t>
            </a:r>
            <a:r>
              <a:rPr lang="en-GB" altLang="en-US" sz="1800">
                <a:latin typeface="Comic Sans MS" panose="030F0702030302020204" pitchFamily="66" charset="0"/>
              </a:rPr>
              <a:t>extends between </a:t>
            </a:r>
            <a:br>
              <a:rPr lang="en-US" altLang="en-US" sz="1800">
                <a:latin typeface="Comic Sans MS" panose="030F0702030302020204" pitchFamily="66" charset="0"/>
              </a:rPr>
            </a:br>
            <a:r>
              <a:rPr lang="en-US" altLang="en-US" sz="1800">
                <a:latin typeface="Comic Sans MS" panose="030F0702030302020204" pitchFamily="66" charset="0"/>
              </a:rPr>
              <a:t>  </a:t>
            </a:r>
            <a:r>
              <a:rPr lang="en-GB" altLang="en-US" sz="1800">
                <a:latin typeface="Comic Sans MS" panose="030F0702030302020204" pitchFamily="66" charset="0"/>
              </a:rPr>
              <a:t>scala tympani and scala vestibuli</a:t>
            </a:r>
            <a:r>
              <a:rPr lang="en-US" altLang="en-US" sz="1800">
                <a:latin typeface="Comic Sans MS" panose="030F0702030302020204" pitchFamily="66" charset="0"/>
              </a:rPr>
              <a:t>, </a:t>
            </a:r>
            <a:r>
              <a:rPr lang="en-GB" altLang="en-US" sz="1800">
                <a:latin typeface="Comic Sans MS" panose="030F0702030302020204" pitchFamily="66" charset="0"/>
              </a:rPr>
              <a:t>through</a:t>
            </a:r>
            <a:br>
              <a:rPr lang="en-GB" altLang="en-US" sz="1800">
                <a:latin typeface="Comic Sans MS" panose="030F0702030302020204" pitchFamily="66" charset="0"/>
              </a:rPr>
            </a:br>
            <a:r>
              <a:rPr lang="en-GB" altLang="en-US" sz="1800">
                <a:latin typeface="Comic Sans MS" panose="030F0702030302020204" pitchFamily="66" charset="0"/>
              </a:rPr>
              <a:t>  the whole length of bony cochlea</a:t>
            </a:r>
            <a:r>
              <a:rPr lang="en-US" altLang="en-US" sz="1800">
                <a:latin typeface="Comic Sans MS" panose="030F0702030302020204" pitchFamily="66" charset="0"/>
              </a:rPr>
              <a:t>.</a:t>
            </a:r>
          </a:p>
          <a:p>
            <a:pPr eaLnBrk="1" hangingPunct="1">
              <a:lnSpc>
                <a:spcPct val="150000"/>
              </a:lnSpc>
              <a:spcBef>
                <a:spcPct val="0"/>
              </a:spcBef>
              <a:buClrTx/>
              <a:buSzTx/>
              <a:buFont typeface="Arial" panose="020B0604020202020204" pitchFamily="34" charset="0"/>
              <a:buNone/>
            </a:pPr>
            <a:r>
              <a:rPr lang="en-US" altLang="en-US" sz="1800">
                <a:latin typeface="Comic Sans MS" panose="030F0702030302020204" pitchFamily="66" charset="0"/>
              </a:rPr>
              <a:t>• </a:t>
            </a:r>
            <a:r>
              <a:rPr lang="en-US" altLang="en-US" sz="1800" i="1">
                <a:latin typeface="Comic Sans MS" panose="030F0702030302020204" pitchFamily="66" charset="0"/>
              </a:rPr>
              <a:t>Cochlear duct </a:t>
            </a:r>
            <a:r>
              <a:rPr lang="en-GB" altLang="en-US" sz="1800" i="1">
                <a:latin typeface="Comic Sans MS" panose="030F0702030302020204" pitchFamily="66" charset="0"/>
              </a:rPr>
              <a:t>is located in the outer half</a:t>
            </a:r>
            <a:br>
              <a:rPr lang="en-GB" altLang="en-US" sz="1800" i="1">
                <a:latin typeface="Comic Sans MS" panose="030F0702030302020204" pitchFamily="66" charset="0"/>
              </a:rPr>
            </a:br>
            <a:r>
              <a:rPr lang="en-GB" altLang="en-US" sz="1800" i="1">
                <a:latin typeface="Comic Sans MS" panose="030F0702030302020204" pitchFamily="66" charset="0"/>
              </a:rPr>
              <a:t>  of bony canal of cochlea</a:t>
            </a:r>
            <a:endParaRPr lang="en-US" altLang="en-US" sz="18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Has 2 “dead ends”</a:t>
            </a:r>
            <a:r>
              <a:rPr lang="en-US" altLang="en-US" sz="1800">
                <a:latin typeface="Comic Sans MS" panose="030F0702030302020204" pitchFamily="66" charset="0"/>
              </a:rPr>
              <a:t>:</a:t>
            </a:r>
            <a:br>
              <a:rPr lang="en-US" altLang="en-US" sz="1800">
                <a:latin typeface="Comic Sans MS" panose="030F0702030302020204" pitchFamily="66" charset="0"/>
              </a:rPr>
            </a:br>
            <a:r>
              <a:rPr lang="en-US" altLang="en-US" sz="1800">
                <a:latin typeface="Comic Sans MS" panose="030F0702030302020204" pitchFamily="66" charset="0"/>
              </a:rPr>
              <a:t>  - </a:t>
            </a:r>
            <a:r>
              <a:rPr lang="en-GB" altLang="en-US" sz="1800">
                <a:latin typeface="Comic Sans MS" panose="030F0702030302020204" pitchFamily="66" charset="0"/>
              </a:rPr>
              <a:t>straight</a:t>
            </a:r>
            <a:r>
              <a:rPr lang="en-US" altLang="en-US" sz="1800">
                <a:latin typeface="Comic Sans MS" panose="030F0702030302020204" pitchFamily="66" charset="0"/>
              </a:rPr>
              <a:t>, </a:t>
            </a:r>
            <a:r>
              <a:rPr lang="en-GB" altLang="en-US" sz="1800" b="1">
                <a:latin typeface="Comic Sans MS" panose="030F0702030302020204" pitchFamily="66" charset="0"/>
              </a:rPr>
              <a:t>vestibular end </a:t>
            </a:r>
            <a:br>
              <a:rPr lang="en-GB" altLang="en-US" sz="1800">
                <a:latin typeface="Comic Sans MS" panose="030F0702030302020204" pitchFamily="66" charset="0"/>
              </a:rPr>
            </a:br>
            <a:r>
              <a:rPr lang="en-GB" altLang="en-US" sz="1800">
                <a:latin typeface="Comic Sans MS" panose="030F0702030302020204" pitchFamily="66" charset="0"/>
              </a:rPr>
              <a:t>    (</a:t>
            </a:r>
            <a:r>
              <a:rPr lang="en-US" altLang="en-US" sz="1800" i="1">
                <a:latin typeface="Comic Sans MS" panose="030F0702030302020204" pitchFamily="66" charset="0"/>
              </a:rPr>
              <a:t>caecum vestibulare</a:t>
            </a:r>
            <a:r>
              <a:rPr lang="en-GB" altLang="en-US" sz="1800" i="1">
                <a:latin typeface="Comic Sans MS" panose="030F0702030302020204" pitchFamily="66" charset="0"/>
              </a:rPr>
              <a:t>)</a:t>
            </a:r>
            <a:endParaRPr lang="en-US" altLang="en-US" sz="1800" i="1">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en-US" altLang="en-US" sz="1800">
                <a:latin typeface="Comic Sans MS" panose="030F0702030302020204" pitchFamily="66" charset="0"/>
              </a:rPr>
              <a:t>  - </a:t>
            </a:r>
            <a:r>
              <a:rPr lang="en-GB" altLang="en-US" sz="1800">
                <a:latin typeface="Comic Sans MS" panose="030F0702030302020204" pitchFamily="66" charset="0"/>
              </a:rPr>
              <a:t>coiled</a:t>
            </a:r>
            <a:r>
              <a:rPr lang="en-US" altLang="en-US" sz="1800">
                <a:latin typeface="Comic Sans MS" panose="030F0702030302020204" pitchFamily="66" charset="0"/>
              </a:rPr>
              <a:t>, </a:t>
            </a:r>
            <a:r>
              <a:rPr lang="en-GB" altLang="en-US" sz="1800" b="1">
                <a:latin typeface="Comic Sans MS" panose="030F0702030302020204" pitchFamily="66" charset="0"/>
              </a:rPr>
              <a:t>cupular end</a:t>
            </a:r>
            <a:r>
              <a:rPr lang="en-US" altLang="en-US" sz="1800" b="1">
                <a:latin typeface="Comic Sans MS" panose="030F0702030302020204" pitchFamily="66" charset="0"/>
              </a:rPr>
              <a:t> </a:t>
            </a:r>
            <a:r>
              <a:rPr lang="en-US" altLang="en-US" sz="1800">
                <a:latin typeface="Comic Sans MS" panose="030F0702030302020204" pitchFamily="66" charset="0"/>
              </a:rPr>
              <a:t>(</a:t>
            </a:r>
            <a:r>
              <a:rPr lang="en-US" altLang="en-US" sz="1800" i="1">
                <a:latin typeface="Comic Sans MS" panose="030F0702030302020204" pitchFamily="66" charset="0"/>
              </a:rPr>
              <a:t>caecum cupulare).</a:t>
            </a:r>
          </a:p>
          <a:p>
            <a:pPr eaLnBrk="1" hangingPunct="1">
              <a:lnSpc>
                <a:spcPct val="150000"/>
              </a:lnSpc>
              <a:spcBef>
                <a:spcPct val="0"/>
              </a:spcBef>
              <a:buClrTx/>
              <a:buSzTx/>
              <a:buFont typeface="Arial" panose="020B0604020202020204" pitchFamily="34" charset="0"/>
              <a:buNone/>
            </a:pPr>
            <a:r>
              <a:rPr lang="en-US" altLang="en-US" sz="1800">
                <a:latin typeface="Comic Sans MS" panose="030F0702030302020204" pitchFamily="66" charset="0"/>
              </a:rPr>
              <a:t>• </a:t>
            </a:r>
            <a:r>
              <a:rPr lang="en-GB" altLang="en-US" sz="1800">
                <a:latin typeface="Comic Sans MS" panose="030F0702030302020204" pitchFamily="66" charset="0"/>
              </a:rPr>
              <a:t>Vestiubular end of </a:t>
            </a:r>
            <a:r>
              <a:rPr lang="sr-Cyrl-CS" altLang="en-US" sz="1800">
                <a:latin typeface="Comic Sans MS" panose="030F0702030302020204" pitchFamily="66" charset="0"/>
              </a:rPr>
              <a:t>с</a:t>
            </a:r>
            <a:r>
              <a:rPr lang="en-US" altLang="en-US" sz="1800">
                <a:latin typeface="Comic Sans MS" panose="030F0702030302020204" pitchFamily="66" charset="0"/>
              </a:rPr>
              <a:t>ochlear duct is connected</a:t>
            </a:r>
            <a:br>
              <a:rPr lang="en-US" altLang="en-US" sz="1800">
                <a:latin typeface="Comic Sans MS" panose="030F0702030302020204" pitchFamily="66" charset="0"/>
              </a:rPr>
            </a:br>
            <a:r>
              <a:rPr lang="en-US" altLang="en-US" sz="1800">
                <a:latin typeface="Comic Sans MS" panose="030F0702030302020204" pitchFamily="66" charset="0"/>
              </a:rPr>
              <a:t>  </a:t>
            </a:r>
            <a:r>
              <a:rPr lang="en-GB" altLang="en-US" sz="1800">
                <a:latin typeface="Comic Sans MS" panose="030F0702030302020204" pitchFamily="66" charset="0"/>
              </a:rPr>
              <a:t>with saccule by</a:t>
            </a:r>
            <a:r>
              <a:rPr lang="fr-FR" altLang="en-US" sz="1800">
                <a:latin typeface="Comic Sans MS" panose="030F0702030302020204" pitchFamily="66" charset="0"/>
              </a:rPr>
              <a:t> duct of reunion (</a:t>
            </a:r>
            <a:r>
              <a:rPr lang="fr-FR" altLang="en-US" sz="1800" i="1">
                <a:latin typeface="Comic Sans MS" panose="030F0702030302020204" pitchFamily="66" charset="0"/>
              </a:rPr>
              <a:t>ductus reuniensa)</a:t>
            </a:r>
            <a:endParaRPr lang="en-US" altLang="en-US" sz="1800">
              <a:latin typeface="Comic Sans MS" panose="030F0702030302020204" pitchFamily="66" charset="0"/>
            </a:endParaRPr>
          </a:p>
        </p:txBody>
      </p:sp>
      <p:pic>
        <p:nvPicPr>
          <p:cNvPr id="99332" name="Picture 4">
            <a:extLst>
              <a:ext uri="{FF2B5EF4-FFF2-40B4-BE49-F238E27FC236}">
                <a16:creationId xmlns:a16="http://schemas.microsoft.com/office/drawing/2014/main" id="{8198C3A0-E989-98CD-FD5B-A9D89F9858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4062" r="38202" b="37155"/>
          <a:stretch>
            <a:fillRect/>
          </a:stretch>
        </p:blipFill>
        <p:spPr bwMode="auto">
          <a:xfrm>
            <a:off x="4956175" y="1700213"/>
            <a:ext cx="3863975" cy="315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a:extLst>
              <a:ext uri="{FF2B5EF4-FFF2-40B4-BE49-F238E27FC236}">
                <a16:creationId xmlns:a16="http://schemas.microsoft.com/office/drawing/2014/main" id="{CFA1D393-413D-0538-D1E7-EF555E6827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336" t="13126" r="17381" b="5312"/>
          <a:stretch>
            <a:fillRect/>
          </a:stretch>
        </p:blipFill>
        <p:spPr bwMode="auto">
          <a:xfrm>
            <a:off x="2643188" y="1571625"/>
            <a:ext cx="6172200"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3">
            <a:extLst>
              <a:ext uri="{FF2B5EF4-FFF2-40B4-BE49-F238E27FC236}">
                <a16:creationId xmlns:a16="http://schemas.microsoft.com/office/drawing/2014/main" id="{FDCB13E5-FE6A-B085-999B-C6B2E73C3FE5}"/>
              </a:ext>
            </a:extLst>
          </p:cNvPr>
          <p:cNvSpPr>
            <a:spLocks noChangeArrowheads="1"/>
          </p:cNvSpPr>
          <p:nvPr/>
        </p:nvSpPr>
        <p:spPr bwMode="auto">
          <a:xfrm>
            <a:off x="212725" y="1325563"/>
            <a:ext cx="4897438"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Latn-CS" altLang="en-US" sz="2000">
                <a:latin typeface="Comic Sans MS" panose="030F0702030302020204" pitchFamily="66" charset="0"/>
              </a:rPr>
              <a:t> </a:t>
            </a:r>
            <a:r>
              <a:rPr lang="sr-Latn-CS" altLang="en-US" sz="1900" b="1">
                <a:latin typeface="Comic Sans MS" panose="030F0702030302020204" pitchFamily="66" charset="0"/>
              </a:rPr>
              <a:t>Eminentia scaphae</a:t>
            </a:r>
            <a:endParaRPr lang="en-GB" altLang="en-US" sz="1900" b="1">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700">
                <a:latin typeface="Arial Nova" panose="020B0504020202020204" pitchFamily="34" charset="0"/>
              </a:rPr>
              <a:t>- elevation that corresponds to scapha</a:t>
            </a:r>
            <a:br>
              <a:rPr lang="en-GB" altLang="en-US" sz="1700">
                <a:latin typeface="Arial Nova" panose="020B0504020202020204" pitchFamily="34" charset="0"/>
              </a:rPr>
            </a:br>
            <a:r>
              <a:rPr lang="en-GB" altLang="en-US" sz="1700">
                <a:latin typeface="Arial Nova" panose="020B0504020202020204" pitchFamily="34" charset="0"/>
              </a:rPr>
              <a:t>  (depression) of external surfaces</a:t>
            </a:r>
            <a:endParaRPr lang="sr-Latn-CS" altLang="en-US" sz="1700">
              <a:latin typeface="Arial Nova" panose="020B0504020202020204" pitchFamily="34" charset="0"/>
            </a:endParaRPr>
          </a:p>
          <a:p>
            <a:pPr eaLnBrk="1" hangingPunct="1">
              <a:spcBef>
                <a:spcPct val="0"/>
              </a:spcBef>
              <a:buClrTx/>
              <a:buSzTx/>
              <a:buFont typeface="Arial" panose="020B0604020202020204" pitchFamily="34" charset="0"/>
              <a:buNone/>
            </a:pPr>
            <a:r>
              <a:rPr lang="sr-Latn-CS" altLang="en-US" sz="1900" b="1">
                <a:latin typeface="Comic Sans MS" panose="030F0702030302020204" pitchFamily="66" charset="0"/>
              </a:rPr>
              <a:t> Fossa antihelicis</a:t>
            </a:r>
            <a:endParaRPr lang="en-GB" altLang="en-US" sz="1900" b="1">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700">
                <a:latin typeface="Arial Nova" panose="020B0504020202020204" pitchFamily="34" charset="0"/>
              </a:rPr>
              <a:t>- depression that corresponds to antihelix</a:t>
            </a:r>
            <a:br>
              <a:rPr lang="en-GB" altLang="en-US" sz="1700">
                <a:latin typeface="Arial Nova" panose="020B0504020202020204" pitchFamily="34" charset="0"/>
              </a:rPr>
            </a:br>
            <a:r>
              <a:rPr lang="en-GB" altLang="en-US" sz="1700">
                <a:latin typeface="Arial Nova" panose="020B0504020202020204" pitchFamily="34" charset="0"/>
              </a:rPr>
              <a:t>  (elevation) of external surfaces</a:t>
            </a:r>
            <a:endParaRPr lang="sr-Latn-CS" altLang="en-US" sz="1700">
              <a:latin typeface="Comic Sans MS" panose="030F0702030302020204" pitchFamily="66" charset="0"/>
            </a:endParaRPr>
          </a:p>
          <a:p>
            <a:pPr eaLnBrk="1" hangingPunct="1">
              <a:spcBef>
                <a:spcPct val="0"/>
              </a:spcBef>
              <a:buClrTx/>
              <a:buSzTx/>
              <a:buFont typeface="Arial" panose="020B0604020202020204" pitchFamily="34" charset="0"/>
              <a:buNone/>
            </a:pPr>
            <a:r>
              <a:rPr lang="sr-Latn-CS" altLang="en-US" sz="2000">
                <a:latin typeface="Comic Sans MS" panose="030F0702030302020204" pitchFamily="66" charset="0"/>
              </a:rPr>
              <a:t> </a:t>
            </a:r>
            <a:r>
              <a:rPr lang="sr-Latn-CS" altLang="en-US" sz="1900" b="1">
                <a:latin typeface="Comic Sans MS" panose="030F0702030302020204" pitchFamily="66" charset="0"/>
              </a:rPr>
              <a:t>Eminentia fossae triangularis</a:t>
            </a:r>
            <a:br>
              <a:rPr lang="en-GB" altLang="en-US" sz="1900" b="1">
                <a:latin typeface="Comic Sans MS" panose="030F0702030302020204" pitchFamily="66" charset="0"/>
              </a:rPr>
            </a:br>
            <a:r>
              <a:rPr lang="en-GB" altLang="en-US" sz="1700">
                <a:latin typeface="Arial Nova" panose="020B0504020202020204" pitchFamily="34" charset="0"/>
              </a:rPr>
              <a:t>- elevation that corresponds to fossa triangularis</a:t>
            </a:r>
            <a:br>
              <a:rPr lang="en-GB" altLang="en-US" sz="1700">
                <a:latin typeface="Arial Nova" panose="020B0504020202020204" pitchFamily="34" charset="0"/>
              </a:rPr>
            </a:br>
            <a:r>
              <a:rPr lang="en-GB" altLang="en-US" sz="1700">
                <a:latin typeface="Arial Nova" panose="020B0504020202020204" pitchFamily="34" charset="0"/>
              </a:rPr>
              <a:t>  (depression) of external surfaces</a:t>
            </a:r>
            <a:endParaRPr lang="sr-Latn-CS" altLang="en-US" sz="1900" b="1">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sr-Latn-CS" altLang="en-US" sz="2000">
                <a:latin typeface="Comic Sans MS" panose="030F0702030302020204" pitchFamily="66" charset="0"/>
              </a:rPr>
              <a:t> </a:t>
            </a:r>
            <a:r>
              <a:rPr lang="sr-Latn-CS" altLang="en-US" sz="1900" b="1">
                <a:latin typeface="Comic Sans MS" panose="030F0702030302020204" pitchFamily="66" charset="0"/>
              </a:rPr>
              <a:t>Eminentia conchae</a:t>
            </a:r>
            <a:endParaRPr lang="en-GB" altLang="en-US" sz="1900" b="1">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700">
                <a:latin typeface="Arial Nova" panose="020B0504020202020204" pitchFamily="34" charset="0"/>
              </a:rPr>
              <a:t>- elevation that corresponds to</a:t>
            </a:r>
            <a:br>
              <a:rPr lang="en-GB" altLang="en-US" sz="1700">
                <a:latin typeface="Arial Nova" panose="020B0504020202020204" pitchFamily="34" charset="0"/>
              </a:rPr>
            </a:br>
            <a:r>
              <a:rPr lang="en-GB" altLang="en-US" sz="1700">
                <a:latin typeface="Arial Nova" panose="020B0504020202020204" pitchFamily="34" charset="0"/>
              </a:rPr>
              <a:t>  concha (deepest depression) </a:t>
            </a:r>
            <a:br>
              <a:rPr lang="en-GB" altLang="en-US" sz="1700">
                <a:latin typeface="Arial Nova" panose="020B0504020202020204" pitchFamily="34" charset="0"/>
              </a:rPr>
            </a:br>
            <a:r>
              <a:rPr lang="en-GB" altLang="en-US" sz="1700">
                <a:latin typeface="Arial Nova" panose="020B0504020202020204" pitchFamily="34" charset="0"/>
              </a:rPr>
              <a:t>  of external surfaces</a:t>
            </a:r>
            <a:endParaRPr lang="sr-Latn-CS" altLang="en-US" sz="1700" b="1">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endParaRPr lang="sr-Latn-CS" altLang="en-US" sz="1900" b="1">
              <a:latin typeface="Comic Sans MS" panose="030F0702030302020204" pitchFamily="66" charset="0"/>
            </a:endParaRPr>
          </a:p>
        </p:txBody>
      </p:sp>
      <p:cxnSp>
        <p:nvCxnSpPr>
          <p:cNvPr id="16388" name="Straight Connector 5">
            <a:extLst>
              <a:ext uri="{FF2B5EF4-FFF2-40B4-BE49-F238E27FC236}">
                <a16:creationId xmlns:a16="http://schemas.microsoft.com/office/drawing/2014/main" id="{C431F4AC-13CB-46BA-623A-2815B7082AA4}"/>
              </a:ext>
            </a:extLst>
          </p:cNvPr>
          <p:cNvCxnSpPr>
            <a:cxnSpLocks noChangeShapeType="1"/>
          </p:cNvCxnSpPr>
          <p:nvPr/>
        </p:nvCxnSpPr>
        <p:spPr bwMode="auto">
          <a:xfrm>
            <a:off x="7286625" y="1857375"/>
            <a:ext cx="857250" cy="1588"/>
          </a:xfrm>
          <a:prstGeom prst="line">
            <a:avLst/>
          </a:prstGeom>
          <a:noFill/>
          <a:ln w="22225">
            <a:solidFill>
              <a:srgbClr val="FF8000"/>
            </a:solidFill>
            <a:round/>
            <a:headEnd/>
            <a:tailEnd/>
          </a:ln>
          <a:extLst>
            <a:ext uri="{909E8E84-426E-40DD-AFC4-6F175D3DCCD1}">
              <a14:hiddenFill xmlns:a14="http://schemas.microsoft.com/office/drawing/2010/main">
                <a:noFill/>
              </a14:hiddenFill>
            </a:ext>
          </a:extLst>
        </p:spPr>
      </p:cxnSp>
      <p:cxnSp>
        <p:nvCxnSpPr>
          <p:cNvPr id="16389" name="Straight Connector 6">
            <a:extLst>
              <a:ext uri="{FF2B5EF4-FFF2-40B4-BE49-F238E27FC236}">
                <a16:creationId xmlns:a16="http://schemas.microsoft.com/office/drawing/2014/main" id="{06115C28-91D2-2884-09BE-5E8339DA4855}"/>
              </a:ext>
            </a:extLst>
          </p:cNvPr>
          <p:cNvCxnSpPr>
            <a:cxnSpLocks noChangeShapeType="1"/>
          </p:cNvCxnSpPr>
          <p:nvPr/>
        </p:nvCxnSpPr>
        <p:spPr bwMode="auto">
          <a:xfrm>
            <a:off x="7572375" y="3000375"/>
            <a:ext cx="857250" cy="1588"/>
          </a:xfrm>
          <a:prstGeom prst="line">
            <a:avLst/>
          </a:prstGeom>
          <a:noFill/>
          <a:ln w="22225">
            <a:solidFill>
              <a:srgbClr val="FF8000"/>
            </a:solidFill>
            <a:round/>
            <a:headEnd/>
            <a:tailEnd/>
          </a:ln>
          <a:extLst>
            <a:ext uri="{909E8E84-426E-40DD-AFC4-6F175D3DCCD1}">
              <a14:hiddenFill xmlns:a14="http://schemas.microsoft.com/office/drawing/2010/main">
                <a:noFill/>
              </a14:hiddenFill>
            </a:ext>
          </a:extLst>
        </p:spPr>
      </p:cxnSp>
      <p:cxnSp>
        <p:nvCxnSpPr>
          <p:cNvPr id="16390" name="Straight Connector 7">
            <a:extLst>
              <a:ext uri="{FF2B5EF4-FFF2-40B4-BE49-F238E27FC236}">
                <a16:creationId xmlns:a16="http://schemas.microsoft.com/office/drawing/2014/main" id="{B2C8BBBF-9270-845C-A61E-C611B7EA0F32}"/>
              </a:ext>
            </a:extLst>
          </p:cNvPr>
          <p:cNvCxnSpPr>
            <a:cxnSpLocks noChangeShapeType="1"/>
          </p:cNvCxnSpPr>
          <p:nvPr/>
        </p:nvCxnSpPr>
        <p:spPr bwMode="auto">
          <a:xfrm>
            <a:off x="7929563" y="4357688"/>
            <a:ext cx="857250" cy="1587"/>
          </a:xfrm>
          <a:prstGeom prst="line">
            <a:avLst/>
          </a:prstGeom>
          <a:noFill/>
          <a:ln w="22225">
            <a:solidFill>
              <a:srgbClr val="FF8000"/>
            </a:solidFill>
            <a:round/>
            <a:headEnd/>
            <a:tailEnd/>
          </a:ln>
          <a:extLst>
            <a:ext uri="{909E8E84-426E-40DD-AFC4-6F175D3DCCD1}">
              <a14:hiddenFill xmlns:a14="http://schemas.microsoft.com/office/drawing/2010/main">
                <a:noFill/>
              </a14:hiddenFill>
            </a:ext>
          </a:extLst>
        </p:spPr>
      </p:cxnSp>
      <p:cxnSp>
        <p:nvCxnSpPr>
          <p:cNvPr id="16391" name="Straight Connector 8">
            <a:extLst>
              <a:ext uri="{FF2B5EF4-FFF2-40B4-BE49-F238E27FC236}">
                <a16:creationId xmlns:a16="http://schemas.microsoft.com/office/drawing/2014/main" id="{0681808C-EFE1-4D8A-23F9-952882465B44}"/>
              </a:ext>
            </a:extLst>
          </p:cNvPr>
          <p:cNvCxnSpPr>
            <a:cxnSpLocks noChangeShapeType="1"/>
          </p:cNvCxnSpPr>
          <p:nvPr/>
        </p:nvCxnSpPr>
        <p:spPr bwMode="auto">
          <a:xfrm>
            <a:off x="4143375" y="2286000"/>
            <a:ext cx="857250" cy="1588"/>
          </a:xfrm>
          <a:prstGeom prst="line">
            <a:avLst/>
          </a:prstGeom>
          <a:noFill/>
          <a:ln w="22225">
            <a:solidFill>
              <a:srgbClr val="FF8000"/>
            </a:solidFill>
            <a:round/>
            <a:headEnd/>
            <a:tailEnd/>
          </a:ln>
          <a:extLst>
            <a:ext uri="{909E8E84-426E-40DD-AFC4-6F175D3DCCD1}">
              <a14:hiddenFill xmlns:a14="http://schemas.microsoft.com/office/drawing/2010/main">
                <a:noFill/>
              </a14:hiddenFill>
            </a:ext>
          </a:extLst>
        </p:spPr>
      </p:cxnSp>
      <p:sp>
        <p:nvSpPr>
          <p:cNvPr id="14344" name="Rectangle 2">
            <a:extLst>
              <a:ext uri="{FF2B5EF4-FFF2-40B4-BE49-F238E27FC236}">
                <a16:creationId xmlns:a16="http://schemas.microsoft.com/office/drawing/2014/main" id="{F7819105-2C3E-1C06-6CEF-AFBBB0A04DE0}"/>
              </a:ext>
            </a:extLst>
          </p:cNvPr>
          <p:cNvSpPr txBox="1">
            <a:spLocks noRot="1" noChangeArrowheads="1"/>
          </p:cNvSpPr>
          <p:nvPr/>
        </p:nvSpPr>
        <p:spPr bwMode="auto">
          <a:xfrm>
            <a:off x="987425" y="161925"/>
            <a:ext cx="8188325" cy="71437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000" b="1" dirty="0">
                <a:effectLst>
                  <a:outerShdw blurRad="38100" dist="38100" dir="2700000" algn="tl">
                    <a:srgbClr val="FFFFFF"/>
                  </a:outerShdw>
                </a:effectLst>
                <a:latin typeface="Comic Sans MS" panose="030F0702030302020204" pitchFamily="66" charset="0"/>
              </a:rPr>
              <a:t>Auricle </a:t>
            </a:r>
            <a:r>
              <a:rPr lang="en-US" altLang="en-US" sz="3000" b="1" dirty="0">
                <a:effectLst>
                  <a:outerShdw blurRad="38100" dist="38100" dir="2700000" algn="tl">
                    <a:srgbClr val="FFFFFF"/>
                  </a:outerShdw>
                </a:effectLst>
                <a:latin typeface="Comic Sans MS" panose="030F0702030302020204" pitchFamily="66" charset="0"/>
              </a:rPr>
              <a:t>– </a:t>
            </a:r>
            <a:r>
              <a:rPr lang="en-GB" altLang="en-US" sz="3000" b="1" dirty="0">
                <a:effectLst>
                  <a:outerShdw blurRad="38100" dist="38100" dir="2700000" algn="tl">
                    <a:srgbClr val="FFFFFF"/>
                  </a:outerShdw>
                </a:effectLst>
                <a:latin typeface="Comic Sans MS" panose="030F0702030302020204" pitchFamily="66" charset="0"/>
              </a:rPr>
              <a:t>medial (posterior) surface</a:t>
            </a:r>
            <a:endParaRPr lang="en-US" altLang="en-US" sz="3000" b="1" dirty="0">
              <a:effectLst>
                <a:outerShdw blurRad="38100" dist="38100" dir="2700000" algn="tl">
                  <a:srgbClr val="FFFFFF"/>
                </a:outerShdw>
              </a:effectLst>
              <a:latin typeface="Comic Sans MS" panose="030F0702030302020204" pitchFamily="66"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a:extLst>
              <a:ext uri="{FF2B5EF4-FFF2-40B4-BE49-F238E27FC236}">
                <a16:creationId xmlns:a16="http://schemas.microsoft.com/office/drawing/2014/main" id="{7A1D7F76-EA55-7355-7B88-5EA9D895790D}"/>
              </a:ext>
            </a:extLst>
          </p:cNvPr>
          <p:cNvSpPr>
            <a:spLocks noChangeArrowheads="1"/>
          </p:cNvSpPr>
          <p:nvPr/>
        </p:nvSpPr>
        <p:spPr bwMode="auto">
          <a:xfrm>
            <a:off x="323528" y="1000125"/>
            <a:ext cx="9036050" cy="5211940"/>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defRPr/>
            </a:pPr>
            <a:r>
              <a:rPr lang="en-US" altLang="en-US" sz="1800" dirty="0">
                <a:latin typeface="Comic Sans MS" panose="030F0702030302020204" pitchFamily="66" charset="0"/>
              </a:rPr>
              <a:t>• Spiral tube -</a:t>
            </a:r>
            <a:r>
              <a:rPr lang="en-GB" sz="1800" dirty="0">
                <a:solidFill>
                  <a:srgbClr val="0D0D0D"/>
                </a:solidFill>
                <a:highlight>
                  <a:srgbClr val="FFFFFF"/>
                </a:highlight>
                <a:latin typeface="Comic Sans MS" panose="030F0702030302020204" pitchFamily="66" charset="0"/>
              </a:rPr>
              <a:t>triangular prism-shaped, it has a </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triangular shape in cross-section</a:t>
            </a:r>
            <a:r>
              <a:rPr lang="en-US" altLang="en-US" sz="1900" dirty="0">
                <a:latin typeface="Comic Sans MS" panose="030F0702030302020204" pitchFamily="66" charset="0"/>
              </a:rPr>
              <a:t>.</a:t>
            </a:r>
          </a:p>
          <a:p>
            <a:pPr>
              <a:lnSpc>
                <a:spcPct val="150000"/>
              </a:lnSpc>
              <a:spcBef>
                <a:spcPct val="0"/>
              </a:spcBef>
              <a:buClrTx/>
              <a:buSzTx/>
              <a:buFontTx/>
              <a:buNone/>
              <a:defRPr/>
            </a:pPr>
            <a:r>
              <a:rPr lang="en-US" altLang="en-US" sz="1900" dirty="0">
                <a:latin typeface="Comic Sans MS" panose="030F0702030302020204" pitchFamily="66" charset="0"/>
              </a:rPr>
              <a:t>• </a:t>
            </a:r>
            <a:r>
              <a:rPr lang="sr-Latn-CS" altLang="en-US" sz="1800" dirty="0" err="1">
                <a:latin typeface="Comic Sans MS" panose="030F0702030302020204" pitchFamily="66" charset="0"/>
              </a:rPr>
              <a:t>The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two</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walls</a:t>
            </a:r>
            <a:r>
              <a:rPr lang="sr-Latn-CS" altLang="en-US" sz="1800" dirty="0">
                <a:latin typeface="Comic Sans MS" panose="030F0702030302020204" pitchFamily="66" charset="0"/>
              </a:rPr>
              <a:t> are </a:t>
            </a:r>
            <a:r>
              <a:rPr lang="sr-Latn-CS" altLang="en-US" sz="1800" dirty="0" err="1">
                <a:latin typeface="Comic Sans MS" panose="030F0702030302020204" pitchFamily="66" charset="0"/>
              </a:rPr>
              <a:t>membranes</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that</a:t>
            </a:r>
            <a:r>
              <a:rPr lang="sr-Latn-CS"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sr-Latn-CS" altLang="en-US" sz="1800" dirty="0" err="1">
                <a:latin typeface="Comic Sans MS" panose="030F0702030302020204" pitchFamily="66" charset="0"/>
              </a:rPr>
              <a:t>connect</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the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free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edge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of</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the</a:t>
            </a:r>
            <a:r>
              <a:rPr lang="sr-Latn-CS"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   l</a:t>
            </a:r>
            <a:r>
              <a:rPr lang="sr-Latn-CS" altLang="en-US" sz="1800" dirty="0">
                <a:latin typeface="Comic Sans MS" panose="030F0702030302020204" pitchFamily="66" charset="0"/>
              </a:rPr>
              <a:t>amina </a:t>
            </a:r>
            <a:r>
              <a:rPr lang="sr-Latn-CS" altLang="en-US" sz="1800" dirty="0" err="1">
                <a:latin typeface="Comic Sans MS" panose="030F0702030302020204" pitchFamily="66" charset="0"/>
              </a:rPr>
              <a:t>spiralis</a:t>
            </a:r>
            <a:r>
              <a:rPr lang="en-GB" altLang="en-US" sz="1800" dirty="0">
                <a:latin typeface="Comic Sans MS" panose="030F0702030302020204" pitchFamily="66" charset="0"/>
              </a:rPr>
              <a:t> </a:t>
            </a:r>
            <a:r>
              <a:rPr lang="sr-Latn-CS" altLang="en-US" sz="1800" dirty="0" err="1">
                <a:latin typeface="Comic Sans MS" panose="030F0702030302020204" pitchFamily="66" charset="0"/>
              </a:rPr>
              <a:t>ossea</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and</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the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outer</a:t>
            </a:r>
            <a:r>
              <a:rPr lang="sr-Latn-CS"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sr-Latn-CS" altLang="en-US" sz="1800" dirty="0" err="1">
                <a:latin typeface="Comic Sans MS" panose="030F0702030302020204" pitchFamily="66" charset="0"/>
              </a:rPr>
              <a:t>wall</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of</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the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bony</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canal</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closing</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an</a:t>
            </a:r>
            <a:r>
              <a:rPr lang="sr-Latn-CS"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sr-Latn-CS" altLang="en-US" sz="1800" dirty="0" err="1">
                <a:latin typeface="Comic Sans MS" panose="030F0702030302020204" pitchFamily="66" charset="0"/>
              </a:rPr>
              <a:t>angle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of</a:t>
            </a:r>
            <a:r>
              <a:rPr lang="sr-Latn-CS" altLang="en-US" sz="1800" dirty="0">
                <a:latin typeface="Comic Sans MS" panose="030F0702030302020204" pitchFamily="66" charset="0"/>
              </a:rPr>
              <a:t> 45⁰ </a:t>
            </a:r>
            <a:r>
              <a:rPr lang="sr-Latn-CS" altLang="en-US" sz="1800" dirty="0" err="1">
                <a:latin typeface="Comic Sans MS" panose="030F0702030302020204" pitchFamily="66" charset="0"/>
              </a:rPr>
              <a:t>between</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them</a:t>
            </a:r>
            <a:r>
              <a:rPr lang="sr-Latn-CS" altLang="en-US" sz="1800" dirty="0">
                <a:latin typeface="Comic Sans MS" panose="030F0702030302020204" pitchFamily="66" charset="0"/>
              </a:rPr>
              <a:t>.</a:t>
            </a:r>
          </a:p>
          <a:p>
            <a:pPr eaLnBrk="1" hangingPunct="1">
              <a:lnSpc>
                <a:spcPct val="150000"/>
              </a:lnSpc>
              <a:spcBef>
                <a:spcPct val="0"/>
              </a:spcBef>
              <a:buClrTx/>
              <a:buSzTx/>
              <a:buFont typeface="Arial" panose="020B0604020202020204" pitchFamily="34" charset="0"/>
              <a:buNone/>
              <a:defRPr/>
            </a:pPr>
            <a:r>
              <a:rPr lang="pl-PL" altLang="en-US" sz="1900" dirty="0">
                <a:latin typeface="Comic Sans MS" panose="030F0702030302020204" pitchFamily="66" charset="0"/>
              </a:rPr>
              <a:t>• </a:t>
            </a:r>
            <a:r>
              <a:rPr lang="en-GB" altLang="en-US" sz="1900" b="1" dirty="0">
                <a:latin typeface="Comic Sans MS" panose="030F0702030302020204" pitchFamily="66" charset="0"/>
              </a:rPr>
              <a:t>Inferior wall is</a:t>
            </a:r>
            <a:r>
              <a:rPr lang="pl-PL" altLang="en-US" sz="1900" dirty="0">
                <a:latin typeface="Comic Sans MS" panose="030F0702030302020204" pitchFamily="66" charset="0"/>
              </a:rPr>
              <a:t> </a:t>
            </a:r>
            <a:r>
              <a:rPr lang="pl-PL" altLang="en-US" sz="1900" b="1" i="1" dirty="0">
                <a:latin typeface="Comic Sans MS" panose="030F0702030302020204" pitchFamily="66" charset="0"/>
              </a:rPr>
              <a:t>paries tympanicus</a:t>
            </a:r>
            <a:r>
              <a:rPr lang="pl-PL" altLang="en-US" sz="1900" i="1" dirty="0">
                <a:latin typeface="Comic Sans MS" panose="030F0702030302020204" pitchFamily="66" charset="0"/>
              </a:rPr>
              <a:t>, </a:t>
            </a:r>
            <a:r>
              <a:rPr lang="en-GB" altLang="en-US" sz="1900" dirty="0">
                <a:latin typeface="Comic Sans MS" panose="030F0702030302020204" pitchFamily="66" charset="0"/>
              </a:rPr>
              <a:t>which inner 1/3 lateral border-</a:t>
            </a:r>
            <a:r>
              <a:rPr lang="en-US" altLang="en-US" sz="1900" i="1" dirty="0">
                <a:latin typeface="Comic Sans MS" panose="030F0702030302020204" pitchFamily="66" charset="0"/>
              </a:rPr>
              <a:t>limbus</a:t>
            </a:r>
            <a:br>
              <a:rPr lang="en-US" altLang="en-US" sz="1900" i="1" dirty="0">
                <a:latin typeface="Comic Sans MS" panose="030F0702030302020204" pitchFamily="66" charset="0"/>
              </a:rPr>
            </a:br>
            <a:r>
              <a:rPr lang="en-US" altLang="en-US" sz="1900" i="1" dirty="0">
                <a:latin typeface="Comic Sans MS" panose="030F0702030302020204" pitchFamily="66" charset="0"/>
              </a:rPr>
              <a:t>  </a:t>
            </a:r>
            <a:r>
              <a:rPr lang="it-IT" altLang="en-US" sz="1900" i="1" dirty="0">
                <a:latin typeface="Comic Sans MS" panose="030F0702030302020204" pitchFamily="66" charset="0"/>
              </a:rPr>
              <a:t>laminae spiralis osseae, </a:t>
            </a:r>
            <a:r>
              <a:rPr lang="en-GB" altLang="en-US" sz="1900" i="1" dirty="0">
                <a:latin typeface="Comic Sans MS" panose="030F0702030302020204" pitchFamily="66" charset="0"/>
              </a:rPr>
              <a:t>and other </a:t>
            </a:r>
            <a:r>
              <a:rPr lang="pl-PL" altLang="en-US" sz="1900" dirty="0">
                <a:latin typeface="Comic Sans MS" panose="030F0702030302020204" pitchFamily="66" charset="0"/>
              </a:rPr>
              <a:t>2/3 </a:t>
            </a:r>
            <a:r>
              <a:rPr lang="en-GB" altLang="en-US" sz="1900" dirty="0">
                <a:latin typeface="Comic Sans MS" panose="030F0702030302020204" pitchFamily="66" charset="0"/>
              </a:rPr>
              <a:t>are named </a:t>
            </a:r>
            <a:r>
              <a:rPr lang="en-GB" altLang="en-US" sz="1900" b="1" i="1" dirty="0">
                <a:latin typeface="Comic Sans MS" panose="030F0702030302020204" pitchFamily="66" charset="0"/>
              </a:rPr>
              <a:t>basilar membrane </a:t>
            </a:r>
            <a:r>
              <a:rPr lang="en-GB" altLang="en-US" sz="1900" i="1" dirty="0">
                <a:latin typeface="Comic Sans MS" panose="030F0702030302020204" pitchFamily="66" charset="0"/>
              </a:rPr>
              <a:t>(l</a:t>
            </a:r>
            <a:r>
              <a:rPr lang="pl-PL" altLang="en-US" sz="1900" i="1" dirty="0">
                <a:latin typeface="Comic Sans MS" panose="030F0702030302020204" pitchFamily="66" charset="0"/>
              </a:rPr>
              <a:t>amina</a:t>
            </a:r>
            <a:br>
              <a:rPr lang="en-GB" altLang="en-US" sz="1900" i="1" dirty="0">
                <a:latin typeface="Comic Sans MS" panose="030F0702030302020204" pitchFamily="66" charset="0"/>
              </a:rPr>
            </a:br>
            <a:r>
              <a:rPr lang="en-GB" altLang="en-US" sz="1900" i="1" dirty="0">
                <a:latin typeface="Comic Sans MS" panose="030F0702030302020204" pitchFamily="66" charset="0"/>
              </a:rPr>
              <a:t>  </a:t>
            </a:r>
            <a:r>
              <a:rPr lang="en-US" altLang="en-US" sz="1900" i="1" dirty="0" err="1">
                <a:latin typeface="Comic Sans MS" panose="030F0702030302020204" pitchFamily="66" charset="0"/>
              </a:rPr>
              <a:t>basilaris</a:t>
            </a:r>
            <a:r>
              <a:rPr lang="en-US" altLang="en-US" sz="1900" i="1" dirty="0">
                <a:latin typeface="Comic Sans MS" panose="030F0702030302020204" pitchFamily="66" charset="0"/>
              </a:rPr>
              <a:t>)</a:t>
            </a:r>
          </a:p>
          <a:p>
            <a:pPr eaLnBrk="1" hangingPunct="1">
              <a:lnSpc>
                <a:spcPct val="150000"/>
              </a:lnSpc>
              <a:spcBef>
                <a:spcPct val="0"/>
              </a:spcBef>
              <a:buClrTx/>
              <a:buSzTx/>
              <a:buFont typeface="Arial" panose="020B0604020202020204" pitchFamily="34" charset="0"/>
              <a:buNone/>
              <a:defRPr/>
            </a:pPr>
            <a:r>
              <a:rPr lang="fr-FR" altLang="en-US" sz="1900" dirty="0">
                <a:latin typeface="Comic Sans MS" panose="030F0702030302020204" pitchFamily="66" charset="0"/>
              </a:rPr>
              <a:t>• </a:t>
            </a:r>
            <a:r>
              <a:rPr lang="fr-FR" altLang="en-US" sz="1900" b="1" dirty="0">
                <a:latin typeface="Comic Sans MS" panose="030F0702030302020204" pitchFamily="66" charset="0"/>
              </a:rPr>
              <a:t>Superior </a:t>
            </a:r>
            <a:r>
              <a:rPr lang="fr-FR" altLang="en-US" sz="1900" b="1" dirty="0" err="1">
                <a:latin typeface="Comic Sans MS" panose="030F0702030302020204" pitchFamily="66" charset="0"/>
              </a:rPr>
              <a:t>wall</a:t>
            </a:r>
            <a:r>
              <a:rPr lang="fr-FR" altLang="en-US" sz="1900" b="1" dirty="0">
                <a:latin typeface="Comic Sans MS" panose="030F0702030302020204" pitchFamily="66" charset="0"/>
              </a:rPr>
              <a:t> </a:t>
            </a:r>
            <a:r>
              <a:rPr lang="fr-FR" altLang="en-US" sz="1900" b="1" dirty="0" err="1">
                <a:latin typeface="Comic Sans MS" panose="030F0702030302020204" pitchFamily="66" charset="0"/>
              </a:rPr>
              <a:t>is</a:t>
            </a:r>
            <a:r>
              <a:rPr lang="fr-FR" altLang="en-US" sz="1900" b="1" dirty="0">
                <a:latin typeface="Comic Sans MS" panose="030F0702030302020204" pitchFamily="66" charset="0"/>
              </a:rPr>
              <a:t> </a:t>
            </a:r>
            <a:r>
              <a:rPr lang="fr-FR" altLang="en-US" sz="1900" b="1" i="1" dirty="0">
                <a:latin typeface="Comic Sans MS" panose="030F0702030302020204" pitchFamily="66" charset="0"/>
              </a:rPr>
              <a:t>paries </a:t>
            </a:r>
            <a:r>
              <a:rPr lang="fr-FR" altLang="en-US" sz="1900" b="1" i="1" dirty="0" err="1">
                <a:latin typeface="Comic Sans MS" panose="030F0702030302020204" pitchFamily="66" charset="0"/>
              </a:rPr>
              <a:t>vestibularis</a:t>
            </a:r>
            <a:endParaRPr lang="fr-FR" altLang="en-US" sz="1900" b="1" i="1"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defRPr/>
            </a:pPr>
            <a:r>
              <a:rPr lang="en-US" altLang="en-US" sz="1900" dirty="0">
                <a:latin typeface="Comic Sans MS" panose="030F0702030302020204" pitchFamily="66" charset="0"/>
              </a:rPr>
              <a:t>• </a:t>
            </a:r>
            <a:r>
              <a:rPr lang="en-US" altLang="en-US" sz="1900" b="1" dirty="0">
                <a:latin typeface="Comic Sans MS" panose="030F0702030302020204" pitchFamily="66" charset="0"/>
              </a:rPr>
              <a:t>Lateral wall is </a:t>
            </a:r>
            <a:r>
              <a:rPr lang="en-US" altLang="en-US" sz="1900" b="1" i="1" dirty="0" err="1">
                <a:latin typeface="Comic Sans MS" panose="030F0702030302020204" pitchFamily="66" charset="0"/>
              </a:rPr>
              <a:t>paries</a:t>
            </a:r>
            <a:r>
              <a:rPr lang="en-US" altLang="en-US" sz="1900" b="1" i="1" dirty="0">
                <a:latin typeface="Comic Sans MS" panose="030F0702030302020204" pitchFamily="66" charset="0"/>
              </a:rPr>
              <a:t> externus</a:t>
            </a:r>
            <a:r>
              <a:rPr lang="en-US" altLang="en-US" sz="2000" i="1" dirty="0">
                <a:latin typeface="Comic Sans MS" panose="030F0702030302020204" pitchFamily="66" charset="0"/>
              </a:rPr>
              <a:t>.</a:t>
            </a:r>
            <a:endParaRPr lang="en-US" altLang="en-US" sz="2000" dirty="0">
              <a:latin typeface="Comic Sans MS" panose="030F0702030302020204" pitchFamily="66" charset="0"/>
            </a:endParaRPr>
          </a:p>
        </p:txBody>
      </p:sp>
      <p:pic>
        <p:nvPicPr>
          <p:cNvPr id="100355" name="Picture 4">
            <a:extLst>
              <a:ext uri="{FF2B5EF4-FFF2-40B4-BE49-F238E27FC236}">
                <a16:creationId xmlns:a16="http://schemas.microsoft.com/office/drawing/2014/main" id="{A1C2B6AA-4CFB-FB29-34F0-DCC0A26B07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7693" r="37894" b="37424"/>
          <a:stretch>
            <a:fillRect/>
          </a:stretch>
        </p:blipFill>
        <p:spPr bwMode="auto">
          <a:xfrm>
            <a:off x="4572000" y="908050"/>
            <a:ext cx="4241800" cy="321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CB1A4E9E-1586-DD7F-89CE-8901A110EAD4}"/>
              </a:ext>
            </a:extLst>
          </p:cNvPr>
          <p:cNvSpPr txBox="1">
            <a:spLocks noRot="1" noChangeArrowheads="1"/>
          </p:cNvSpPr>
          <p:nvPr/>
        </p:nvSpPr>
        <p:spPr bwMode="auto">
          <a:xfrm>
            <a:off x="827088" y="249238"/>
            <a:ext cx="7740650"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Cochlear duct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cochlearis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100357" name="Rectangle 10">
            <a:extLst>
              <a:ext uri="{FF2B5EF4-FFF2-40B4-BE49-F238E27FC236}">
                <a16:creationId xmlns:a16="http://schemas.microsoft.com/office/drawing/2014/main" id="{AA11AAB6-09F9-C08E-ADE9-C9CC9C806D7D}"/>
              </a:ext>
            </a:extLst>
          </p:cNvPr>
          <p:cNvSpPr>
            <a:spLocks noChangeArrowheads="1"/>
          </p:cNvSpPr>
          <p:nvPr/>
        </p:nvSpPr>
        <p:spPr bwMode="auto">
          <a:xfrm>
            <a:off x="0" y="0"/>
            <a:ext cx="310038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br>
              <a:rPr lang="sr-Latn-CS" altLang="en-US">
                <a:solidFill>
                  <a:srgbClr val="000000"/>
                </a:solidFill>
                <a:latin typeface="Söhne"/>
              </a:rPr>
            </a:br>
            <a:endParaRPr lang="sr-Latn-CS"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4">
            <a:extLst>
              <a:ext uri="{FF2B5EF4-FFF2-40B4-BE49-F238E27FC236}">
                <a16:creationId xmlns:a16="http://schemas.microsoft.com/office/drawing/2014/main" id="{699436E8-A87F-E305-95B4-2DFF41587E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7693" r="37894" b="37424"/>
          <a:stretch>
            <a:fillRect/>
          </a:stretch>
        </p:blipFill>
        <p:spPr bwMode="auto">
          <a:xfrm>
            <a:off x="5265738" y="1773238"/>
            <a:ext cx="3870325"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4" name="Rectangle 2">
            <a:extLst>
              <a:ext uri="{FF2B5EF4-FFF2-40B4-BE49-F238E27FC236}">
                <a16:creationId xmlns:a16="http://schemas.microsoft.com/office/drawing/2014/main" id="{0C08F2BB-BFC2-655A-9E39-B730C17D7CB5}"/>
              </a:ext>
            </a:extLst>
          </p:cNvPr>
          <p:cNvSpPr txBox="1">
            <a:spLocks noRot="1" noChangeArrowheads="1"/>
          </p:cNvSpPr>
          <p:nvPr/>
        </p:nvSpPr>
        <p:spPr bwMode="auto">
          <a:xfrm>
            <a:off x="801688" y="333375"/>
            <a:ext cx="7612062"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Cochlear duct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cochlearis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p>
        </p:txBody>
      </p:sp>
      <p:sp>
        <p:nvSpPr>
          <p:cNvPr id="95235" name="Rectangle 2">
            <a:extLst>
              <a:ext uri="{FF2B5EF4-FFF2-40B4-BE49-F238E27FC236}">
                <a16:creationId xmlns:a16="http://schemas.microsoft.com/office/drawing/2014/main" id="{72221EC8-4011-A190-2F99-D0B40CA563E7}"/>
              </a:ext>
            </a:extLst>
          </p:cNvPr>
          <p:cNvSpPr>
            <a:spLocks noChangeArrowheads="1"/>
          </p:cNvSpPr>
          <p:nvPr/>
        </p:nvSpPr>
        <p:spPr bwMode="auto">
          <a:xfrm>
            <a:off x="285749" y="1124744"/>
            <a:ext cx="8643938" cy="4832092"/>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sz="1900" dirty="0">
                <a:solidFill>
                  <a:srgbClr val="0D0D0D"/>
                </a:solidFill>
                <a:highlight>
                  <a:srgbClr val="FFFFFF"/>
                </a:highlight>
                <a:latin typeface="Comic Sans MS" panose="030F0702030302020204" pitchFamily="66" charset="0"/>
              </a:rPr>
              <a:t>At the free edge of the lamina spiralis </a:t>
            </a:r>
            <a:r>
              <a:rPr lang="en-GB" sz="1900" dirty="0" err="1">
                <a:solidFill>
                  <a:srgbClr val="0D0D0D"/>
                </a:solidFill>
                <a:highlight>
                  <a:srgbClr val="FFFFFF"/>
                </a:highlight>
                <a:latin typeface="Comic Sans MS" panose="030F0702030302020204" pitchFamily="66" charset="0"/>
              </a:rPr>
              <a:t>ossea</a:t>
            </a:r>
            <a:r>
              <a:rPr lang="en-GB" sz="1900" dirty="0">
                <a:solidFill>
                  <a:srgbClr val="0D0D0D"/>
                </a:solidFill>
                <a:highlight>
                  <a:srgbClr val="FFFFFF"/>
                </a:highlight>
                <a:latin typeface="Comic Sans MS" panose="030F0702030302020204" pitchFamily="66" charset="0"/>
              </a:rPr>
              <a:t>, the periosteum is</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thickened (limbus laminae spiralis) and forms two lips </a:t>
            </a:r>
            <a:r>
              <a:rPr lang="en-US" altLang="en-US" sz="1900" i="1" dirty="0">
                <a:latin typeface="Comic Sans MS" panose="030F0702030302020204" pitchFamily="66" charset="0"/>
              </a:rPr>
              <a:t>:</a:t>
            </a:r>
          </a:p>
          <a:p>
            <a:pPr eaLnBrk="1" hangingPunct="1">
              <a:spcBef>
                <a:spcPct val="0"/>
              </a:spcBef>
              <a:buClrTx/>
              <a:buSzTx/>
              <a:buFont typeface="Arial" panose="020B0604020202020204" pitchFamily="34" charset="0"/>
              <a:buNone/>
              <a:defRPr/>
            </a:pPr>
            <a:r>
              <a:rPr lang="en-US" altLang="en-US" sz="1900" dirty="0">
                <a:latin typeface="Comic Sans MS" panose="030F0702030302020204" pitchFamily="66" charset="0"/>
              </a:rPr>
              <a:t>  - </a:t>
            </a:r>
            <a:r>
              <a:rPr lang="en-GB" altLang="en-US" sz="1900" dirty="0">
                <a:latin typeface="Comic Sans MS" panose="030F0702030302020204" pitchFamily="66" charset="0"/>
              </a:rPr>
              <a:t>inferior</a:t>
            </a:r>
            <a:r>
              <a:rPr lang="en-US" altLang="en-US" sz="1900" dirty="0">
                <a:latin typeface="Comic Sans MS" panose="030F0702030302020204" pitchFamily="66" charset="0"/>
              </a:rPr>
              <a:t>, </a:t>
            </a:r>
            <a:r>
              <a:rPr lang="en-US" altLang="en-US" sz="1900" i="1" dirty="0">
                <a:latin typeface="Comic Sans MS" panose="030F0702030302020204" pitchFamily="66" charset="0"/>
              </a:rPr>
              <a:t>labium limbi tympanicum</a:t>
            </a:r>
            <a:br>
              <a:rPr lang="en-US" altLang="en-US" sz="1900" i="1" dirty="0">
                <a:latin typeface="Comic Sans MS" panose="030F0702030302020204" pitchFamily="66" charset="0"/>
              </a:rPr>
            </a:br>
            <a:r>
              <a:rPr lang="en-US" altLang="en-US" sz="1900" i="1" dirty="0">
                <a:latin typeface="Comic Sans MS" panose="030F0702030302020204" pitchFamily="66" charset="0"/>
              </a:rPr>
              <a:t>  - </a:t>
            </a:r>
            <a:r>
              <a:rPr lang="en-GB" altLang="en-US" sz="1900" i="1" dirty="0">
                <a:latin typeface="Comic Sans MS" panose="030F0702030302020204" pitchFamily="66" charset="0"/>
              </a:rPr>
              <a:t>superior</a:t>
            </a:r>
            <a:r>
              <a:rPr lang="en-US" altLang="en-US" sz="1900" i="1" dirty="0">
                <a:latin typeface="Comic Sans MS" panose="030F0702030302020204" pitchFamily="66" charset="0"/>
              </a:rPr>
              <a:t>, labium limbi </a:t>
            </a:r>
            <a:r>
              <a:rPr lang="en-US" altLang="en-US" sz="1900" i="1" dirty="0" err="1">
                <a:latin typeface="Comic Sans MS" panose="030F0702030302020204" pitchFamily="66" charset="0"/>
              </a:rPr>
              <a:t>vestibulare</a:t>
            </a:r>
            <a:endParaRPr lang="en-US" altLang="en-US" sz="2000" i="1" dirty="0">
              <a:latin typeface="Comic Sans MS" panose="030F0702030302020204" pitchFamily="66" charset="0"/>
            </a:endParaRPr>
          </a:p>
          <a:p>
            <a:pPr eaLnBrk="1" hangingPunct="1">
              <a:spcBef>
                <a:spcPct val="0"/>
              </a:spcBef>
              <a:buClrTx/>
              <a:buSzTx/>
              <a:buFont typeface="Arial" panose="020B0604020202020204" pitchFamily="34" charset="0"/>
              <a:buNone/>
              <a:defRPr/>
            </a:pPr>
            <a:endParaRPr lang="en-US" altLang="en-US" sz="2000" i="1" dirty="0">
              <a:latin typeface="Comic Sans MS" panose="030F0702030302020204" pitchFamily="66" charset="0"/>
            </a:endParaRPr>
          </a:p>
          <a:p>
            <a:pPr eaLnBrk="1" hangingPunct="1">
              <a:spcBef>
                <a:spcPct val="0"/>
              </a:spcBef>
              <a:buClrTx/>
              <a:buSzTx/>
              <a:buFont typeface="Arial" panose="020B0604020202020204" pitchFamily="34" charset="0"/>
              <a:buNone/>
              <a:defRPr/>
            </a:pPr>
            <a:endParaRPr lang="en-US" altLang="en-US" sz="2000" i="1" dirty="0">
              <a:latin typeface="Comic Sans MS" panose="030F0702030302020204" pitchFamily="66" charset="0"/>
            </a:endParaRPr>
          </a:p>
          <a:p>
            <a:pPr eaLnBrk="1" hangingPunct="1">
              <a:spcBef>
                <a:spcPct val="0"/>
              </a:spcBef>
              <a:buClrTx/>
              <a:buSzTx/>
              <a:buFont typeface="Arial" panose="020B0604020202020204" pitchFamily="34" charset="0"/>
              <a:buNone/>
              <a:defRPr/>
            </a:pPr>
            <a:endParaRPr lang="en-US" altLang="en-US" sz="2000" i="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1900" dirty="0">
                <a:latin typeface="Comic Sans MS" panose="030F0702030302020204" pitchFamily="66" charset="0"/>
              </a:rPr>
              <a:t>• </a:t>
            </a:r>
            <a:r>
              <a:rPr lang="en-GB" sz="1900" dirty="0">
                <a:solidFill>
                  <a:srgbClr val="0D0D0D"/>
                </a:solidFill>
                <a:highlight>
                  <a:srgbClr val="FFFFFF"/>
                </a:highlight>
                <a:latin typeface="Comic Sans MS" panose="030F0702030302020204" pitchFamily="66" charset="0"/>
              </a:rPr>
              <a:t>The tympanic lip shows a series of around </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4000 openings (foramina nervosa) for the</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passage of </a:t>
            </a:r>
            <a:r>
              <a:rPr lang="en-US" altLang="en-US" sz="1900" dirty="0">
                <a:latin typeface="Comic Sans MS" panose="030F0702030302020204" pitchFamily="66" charset="0"/>
              </a:rPr>
              <a:t>peripheric fibers of neurons of </a:t>
            </a:r>
            <a:br>
              <a:rPr lang="en-US" altLang="en-US" sz="1900" dirty="0">
                <a:latin typeface="Comic Sans MS" panose="030F0702030302020204" pitchFamily="66" charset="0"/>
              </a:rPr>
            </a:br>
            <a:r>
              <a:rPr lang="en-US" altLang="en-US" sz="1900" dirty="0">
                <a:latin typeface="Comic Sans MS" panose="030F0702030302020204" pitchFamily="66" charset="0"/>
              </a:rPr>
              <a:t>   ganglion </a:t>
            </a:r>
            <a:r>
              <a:rPr lang="en-US" altLang="en-US" sz="1900" dirty="0" err="1">
                <a:latin typeface="Comic Sans MS" panose="030F0702030302020204" pitchFamily="66" charset="0"/>
              </a:rPr>
              <a:t>spirale</a:t>
            </a:r>
            <a:r>
              <a:rPr lang="en-US" altLang="en-US" sz="1900" dirty="0">
                <a:latin typeface="Comic Sans MS" panose="030F0702030302020204" pitchFamily="66" charset="0"/>
              </a:rPr>
              <a:t>, that terminate in organum</a:t>
            </a:r>
            <a:br>
              <a:rPr lang="en-US" altLang="en-US" sz="1900" dirty="0">
                <a:latin typeface="Comic Sans MS" panose="030F0702030302020204" pitchFamily="66" charset="0"/>
              </a:rPr>
            </a:br>
            <a:r>
              <a:rPr lang="en-US" altLang="en-US" sz="1900" dirty="0">
                <a:latin typeface="Comic Sans MS" panose="030F0702030302020204" pitchFamily="66" charset="0"/>
              </a:rPr>
              <a:t>   </a:t>
            </a:r>
            <a:r>
              <a:rPr lang="en-US" altLang="en-US" sz="1900" dirty="0" err="1">
                <a:latin typeface="Comic Sans MS" panose="030F0702030302020204" pitchFamily="66" charset="0"/>
              </a:rPr>
              <a:t>spirale</a:t>
            </a:r>
            <a:r>
              <a:rPr lang="en-US" altLang="en-US" sz="1900" dirty="0">
                <a:latin typeface="Comic Sans MS" panose="030F0702030302020204" pitchFamily="66" charset="0"/>
              </a:rPr>
              <a:t> of cochlear duct and carry the </a:t>
            </a:r>
            <a:br>
              <a:rPr lang="en-US" altLang="en-US" sz="1900" dirty="0">
                <a:latin typeface="Comic Sans MS" panose="030F0702030302020204" pitchFamily="66" charset="0"/>
              </a:rPr>
            </a:br>
            <a:r>
              <a:rPr lang="en-US" altLang="en-US" sz="1900" dirty="0">
                <a:latin typeface="Comic Sans MS" panose="030F0702030302020204" pitchFamily="66" charset="0"/>
              </a:rPr>
              <a:t>   acoustic stimuli from organum </a:t>
            </a:r>
            <a:r>
              <a:rPr lang="en-US" altLang="en-US" sz="1900" dirty="0" err="1">
                <a:latin typeface="Comic Sans MS" panose="030F0702030302020204" pitchFamily="66" charset="0"/>
              </a:rPr>
              <a:t>spirale</a:t>
            </a:r>
            <a:r>
              <a:rPr lang="en-US" altLang="en-US" sz="1900" dirty="0">
                <a:latin typeface="Comic Sans MS" panose="030F0702030302020204" pitchFamily="66" charset="0"/>
              </a:rPr>
              <a:t> (</a:t>
            </a:r>
            <a:r>
              <a:rPr lang="en-US" altLang="en-US" sz="1900" dirty="0" err="1">
                <a:latin typeface="Comic Sans MS" panose="030F0702030302020204" pitchFamily="66" charset="0"/>
              </a:rPr>
              <a:t>Corti</a:t>
            </a:r>
            <a:r>
              <a:rPr lang="en-US" altLang="en-US" sz="1900" dirty="0">
                <a:latin typeface="Comic Sans MS" panose="030F0702030302020204" pitchFamily="66" charset="0"/>
              </a:rPr>
              <a:t>)</a:t>
            </a:r>
            <a:br>
              <a:rPr lang="en-US" altLang="en-US" sz="1900" dirty="0">
                <a:latin typeface="Comic Sans MS" panose="030F0702030302020204" pitchFamily="66" charset="0"/>
              </a:rPr>
            </a:br>
            <a:r>
              <a:rPr lang="en-US" altLang="en-US" sz="1900" dirty="0">
                <a:latin typeface="Comic Sans MS" panose="030F0702030302020204" pitchFamily="66" charset="0"/>
              </a:rPr>
              <a:t>•</a:t>
            </a:r>
            <a:r>
              <a:rPr lang="en-US" altLang="en-US" sz="1900" i="1" dirty="0">
                <a:latin typeface="Comic Sans MS" panose="030F0702030302020204" pitchFamily="66" charset="0"/>
              </a:rPr>
              <a:t> </a:t>
            </a:r>
            <a:r>
              <a:rPr lang="en-US" altLang="en-US" sz="1900" dirty="0">
                <a:latin typeface="Comic Sans MS" panose="030F0702030302020204" pitchFamily="66" charset="0"/>
              </a:rPr>
              <a:t>These fibers than continue through</a:t>
            </a:r>
            <a:br>
              <a:rPr lang="en-GB" altLang="en-US" sz="1900" dirty="0">
                <a:latin typeface="Comic Sans MS" panose="030F0702030302020204" pitchFamily="66" charset="0"/>
              </a:rPr>
            </a:br>
            <a:r>
              <a:rPr lang="en-GB" altLang="en-US" sz="1900" dirty="0">
                <a:latin typeface="Comic Sans MS" panose="030F0702030302020204" pitchFamily="66" charset="0"/>
              </a:rPr>
              <a:t>  </a:t>
            </a:r>
            <a:r>
              <a:rPr lang="en-US" altLang="en-US" sz="1900" dirty="0">
                <a:latin typeface="Comic Sans MS" panose="030F0702030302020204" pitchFamily="66" charset="0"/>
              </a:rPr>
              <a:t>spiral groove (</a:t>
            </a:r>
            <a:r>
              <a:rPr lang="en-US" altLang="en-US" sz="1900" i="1" dirty="0">
                <a:latin typeface="Comic Sans MS" panose="030F0702030302020204" pitchFamily="66" charset="0"/>
              </a:rPr>
              <a:t>sulcus spiralis) </a:t>
            </a:r>
            <a:r>
              <a:rPr lang="en-GB" altLang="en-US" sz="1900" dirty="0">
                <a:latin typeface="Comic Sans MS" panose="030F0702030302020204" pitchFamily="66" charset="0"/>
              </a:rPr>
              <a:t>between </a:t>
            </a:r>
            <a:r>
              <a:rPr lang="en-US" altLang="en-US" sz="1900" i="1" dirty="0">
                <a:latin typeface="Comic Sans MS" panose="030F0702030302020204" pitchFamily="66" charset="0"/>
              </a:rPr>
              <a:t>the </a:t>
            </a:r>
            <a:r>
              <a:rPr lang="en-GB" altLang="en-US" sz="1900" dirty="0">
                <a:latin typeface="Comic Sans MS" panose="030F0702030302020204" pitchFamily="66" charset="0"/>
              </a:rPr>
              <a:t>lips </a:t>
            </a:r>
            <a:r>
              <a:rPr lang="en-US" altLang="en-US" sz="1900" i="1" dirty="0">
                <a:latin typeface="Comic Sans MS" panose="030F0702030302020204" pitchFamily="66" charset="0"/>
              </a:rPr>
              <a:t>of </a:t>
            </a:r>
            <a:r>
              <a:rPr lang="en-US" altLang="en-US" sz="1900" dirty="0">
                <a:latin typeface="Comic Sans MS" panose="030F0702030302020204" pitchFamily="66" charset="0"/>
              </a:rPr>
              <a:t>lamina spiralis toward</a:t>
            </a:r>
            <a:br>
              <a:rPr lang="en-US" altLang="en-US" sz="1900" dirty="0">
                <a:latin typeface="Comic Sans MS" panose="030F0702030302020204" pitchFamily="66" charset="0"/>
              </a:rPr>
            </a:br>
            <a:r>
              <a:rPr lang="en-US" altLang="en-US" sz="1900" dirty="0">
                <a:latin typeface="Comic Sans MS" panose="030F0702030302020204" pitchFamily="66" charset="0"/>
              </a:rPr>
              <a:t>  spiral ganglion in modiolus to form cochlear </a:t>
            </a:r>
            <a:r>
              <a:rPr lang="en-US" altLang="en-US" sz="1900" dirty="0" err="1">
                <a:latin typeface="Comic Sans MS" panose="030F0702030302020204" pitchFamily="66" charset="0"/>
              </a:rPr>
              <a:t>nerv</a:t>
            </a:r>
            <a:r>
              <a:rPr lang="en-US" altLang="en-US" sz="1900" dirty="0">
                <a:latin typeface="Comic Sans MS" panose="030F0702030302020204" pitchFamily="66" charset="0"/>
              </a:rPr>
              <a:t> (n. </a:t>
            </a:r>
            <a:r>
              <a:rPr lang="en-US" altLang="en-US" sz="1900" dirty="0" err="1">
                <a:latin typeface="Comic Sans MS" panose="030F0702030302020204" pitchFamily="66" charset="0"/>
              </a:rPr>
              <a:t>cochlearis</a:t>
            </a:r>
            <a:r>
              <a:rPr lang="en-US" altLang="en-US" sz="1900" dirty="0">
                <a:latin typeface="Comic Sans MS" panose="030F0702030302020204" pitchFamily="66" charset="0"/>
              </a:rPr>
              <a:t>)</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a:extLst>
              <a:ext uri="{FF2B5EF4-FFF2-40B4-BE49-F238E27FC236}">
                <a16:creationId xmlns:a16="http://schemas.microsoft.com/office/drawing/2014/main" id="{6265DFE8-CE7C-4F35-FD43-DEB90F4D3D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945" t="36562" r="29199" b="17500"/>
          <a:stretch>
            <a:fillRect/>
          </a:stretch>
        </p:blipFill>
        <p:spPr bwMode="auto">
          <a:xfrm>
            <a:off x="5214938" y="1857375"/>
            <a:ext cx="3602037"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8" name="Rectangle 2">
            <a:extLst>
              <a:ext uri="{FF2B5EF4-FFF2-40B4-BE49-F238E27FC236}">
                <a16:creationId xmlns:a16="http://schemas.microsoft.com/office/drawing/2014/main" id="{B0FCC072-75DF-B50F-FF7A-A1D3372CA203}"/>
              </a:ext>
            </a:extLst>
          </p:cNvPr>
          <p:cNvSpPr txBox="1">
            <a:spLocks noRot="1" noChangeArrowheads="1"/>
          </p:cNvSpPr>
          <p:nvPr/>
        </p:nvSpPr>
        <p:spPr bwMode="auto">
          <a:xfrm>
            <a:off x="928688" y="260350"/>
            <a:ext cx="7286625" cy="1071563"/>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Cochlear duct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cochlearis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outer wall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externus) - </a:t>
            </a:r>
          </a:p>
        </p:txBody>
      </p:sp>
      <p:sp>
        <p:nvSpPr>
          <p:cNvPr id="96259" name="Rectangle 2">
            <a:extLst>
              <a:ext uri="{FF2B5EF4-FFF2-40B4-BE49-F238E27FC236}">
                <a16:creationId xmlns:a16="http://schemas.microsoft.com/office/drawing/2014/main" id="{8B6F4B14-274B-6BFE-ADFC-5CB9B38F8A0A}"/>
              </a:ext>
            </a:extLst>
          </p:cNvPr>
          <p:cNvSpPr>
            <a:spLocks noChangeArrowheads="1"/>
          </p:cNvSpPr>
          <p:nvPr/>
        </p:nvSpPr>
        <p:spPr bwMode="auto">
          <a:xfrm>
            <a:off x="214313" y="1357313"/>
            <a:ext cx="8822183" cy="5076005"/>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defRPr/>
            </a:pPr>
            <a:r>
              <a:rPr lang="en-US" altLang="en-US" sz="1900" dirty="0">
                <a:latin typeface="Comic Sans MS" panose="030F0702030302020204" pitchFamily="66" charset="0"/>
              </a:rPr>
              <a:t>•</a:t>
            </a:r>
            <a:r>
              <a:rPr lang="en-GB" altLang="en-US" sz="1900" dirty="0" err="1">
                <a:latin typeface="Comic Sans MS" panose="030F0702030302020204" pitchFamily="66" charset="0"/>
              </a:rPr>
              <a:t>Paries</a:t>
            </a:r>
            <a:r>
              <a:rPr lang="en-GB" altLang="en-US" sz="1900" dirty="0">
                <a:latin typeface="Comic Sans MS" panose="030F0702030302020204" pitchFamily="66" charset="0"/>
              </a:rPr>
              <a:t> externus </a:t>
            </a:r>
            <a:r>
              <a:rPr lang="en-GB" sz="1900" dirty="0">
                <a:solidFill>
                  <a:srgbClr val="0D0D0D"/>
                </a:solidFill>
                <a:highlight>
                  <a:srgbClr val="FFFFFF"/>
                </a:highlight>
                <a:latin typeface="Comic Sans MS" panose="030F0702030302020204" pitchFamily="66" charset="0"/>
              </a:rPr>
              <a:t>is firmly fused with the endosteum of the spiral bony canal,</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by spiral ligament that </a:t>
            </a:r>
            <a:r>
              <a:rPr lang="en-GB" sz="1800" dirty="0">
                <a:latin typeface="Comic Sans MS" panose="030F0702030302020204" pitchFamily="66" charset="0"/>
              </a:rPr>
              <a:t>secures the cochlear duct </a:t>
            </a:r>
            <a:br>
              <a:rPr lang="en-GB" sz="1800" dirty="0">
                <a:latin typeface="Comic Sans MS" panose="030F0702030302020204" pitchFamily="66" charset="0"/>
              </a:rPr>
            </a:br>
            <a:r>
              <a:rPr lang="en-GB" sz="1800" dirty="0">
                <a:latin typeface="Comic Sans MS" panose="030F0702030302020204" pitchFamily="66" charset="0"/>
              </a:rPr>
              <a:t>  to the spiral canal of the cochlea</a:t>
            </a:r>
            <a:br>
              <a:rPr lang="en-GB" sz="1900" dirty="0">
                <a:solidFill>
                  <a:srgbClr val="0D0D0D"/>
                </a:solidFill>
                <a:highlight>
                  <a:srgbClr val="FFFFFF"/>
                </a:highlight>
                <a:latin typeface="Comic Sans MS" panose="030F0702030302020204" pitchFamily="66" charset="0"/>
              </a:rPr>
            </a:br>
            <a:endParaRPr lang="en-US" altLang="en-US" sz="1000"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defRPr/>
            </a:pPr>
            <a:r>
              <a:rPr lang="en-US" altLang="en-US" sz="1900" dirty="0">
                <a:latin typeface="Comic Sans MS" panose="030F0702030302020204" pitchFamily="66" charset="0"/>
              </a:rPr>
              <a:t>•</a:t>
            </a:r>
            <a:r>
              <a:rPr lang="en-GB" sz="1900" dirty="0">
                <a:solidFill>
                  <a:srgbClr val="0D0D0D"/>
                </a:solidFill>
                <a:highlight>
                  <a:srgbClr val="FFFFFF"/>
                </a:highlight>
                <a:latin typeface="Comic Sans MS" panose="030F0702030302020204" pitchFamily="66" charset="0"/>
              </a:rPr>
              <a:t>It consists of connective tissue rich in blood </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vessels as well as cuboidal epithelium, which</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also has many capillaries, so it is called the</a:t>
            </a:r>
            <a:br>
              <a:rPr lang="en-GB" sz="1900" dirty="0">
                <a:solidFill>
                  <a:srgbClr val="0D0D0D"/>
                </a:solidFill>
                <a:highlight>
                  <a:srgbClr val="FFFFFF"/>
                </a:highlight>
                <a:latin typeface="Comic Sans MS" panose="030F0702030302020204" pitchFamily="66" charset="0"/>
              </a:rPr>
            </a:br>
            <a:r>
              <a:rPr lang="en-GB" sz="1900" dirty="0">
                <a:solidFill>
                  <a:srgbClr val="0D0D0D"/>
                </a:solidFill>
                <a:highlight>
                  <a:srgbClr val="FFFFFF"/>
                </a:highlight>
                <a:latin typeface="Comic Sans MS" panose="030F0702030302020204" pitchFamily="66" charset="0"/>
              </a:rPr>
              <a:t> stria vascularis, and it produces endolymph.</a:t>
            </a:r>
            <a:endParaRPr lang="en-US" altLang="en-US" sz="1900"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defRPr/>
            </a:pPr>
            <a:r>
              <a:rPr lang="en-US" altLang="en-US" sz="1900" dirty="0">
                <a:latin typeface="Comic Sans MS" panose="030F0702030302020204" pitchFamily="66" charset="0"/>
              </a:rPr>
              <a:t>• </a:t>
            </a:r>
            <a:r>
              <a:rPr lang="en-GB" altLang="en-US" sz="1900" dirty="0">
                <a:latin typeface="Comic Sans MS" panose="030F0702030302020204" pitchFamily="66" charset="0"/>
              </a:rPr>
              <a:t>Cochlear duct</a:t>
            </a:r>
            <a:r>
              <a:rPr lang="en-US" altLang="en-US" sz="1900" dirty="0">
                <a:latin typeface="Comic Sans MS" panose="030F0702030302020204" pitchFamily="66" charset="0"/>
              </a:rPr>
              <a:t> (ductus </a:t>
            </a:r>
            <a:r>
              <a:rPr lang="en-US" altLang="en-US" sz="1900" dirty="0" err="1">
                <a:latin typeface="Comic Sans MS" panose="030F0702030302020204" pitchFamily="66" charset="0"/>
              </a:rPr>
              <a:t>cochlearis</a:t>
            </a:r>
            <a:r>
              <a:rPr lang="en-US" altLang="en-US" sz="1900" dirty="0">
                <a:latin typeface="Comic Sans MS" panose="030F0702030302020204" pitchFamily="66" charset="0"/>
              </a:rPr>
              <a:t>) </a:t>
            </a:r>
            <a:r>
              <a:rPr lang="en-GB" altLang="en-US" sz="1900" dirty="0">
                <a:latin typeface="Comic Sans MS" panose="030F0702030302020204" pitchFamily="66" charset="0"/>
              </a:rPr>
              <a:t>is </a:t>
            </a:r>
            <a:br>
              <a:rPr lang="en-US" altLang="en-US" sz="1900" dirty="0">
                <a:latin typeface="Comic Sans MS" panose="030F0702030302020204" pitchFamily="66" charset="0"/>
              </a:rPr>
            </a:br>
            <a:r>
              <a:rPr lang="en-US" altLang="en-US" sz="1900" dirty="0">
                <a:latin typeface="Comic Sans MS" panose="030F0702030302020204" pitchFamily="66" charset="0"/>
              </a:rPr>
              <a:t>  </a:t>
            </a:r>
            <a:r>
              <a:rPr lang="en-GB" altLang="en-US" sz="1900" dirty="0">
                <a:latin typeface="Comic Sans MS" panose="030F0702030302020204" pitchFamily="66" charset="0"/>
              </a:rPr>
              <a:t>filled with endolymph</a:t>
            </a:r>
            <a:r>
              <a:rPr lang="en-US" altLang="en-US" sz="1900" dirty="0">
                <a:latin typeface="Comic Sans MS" panose="030F0702030302020204" pitchFamily="66" charset="0"/>
              </a:rPr>
              <a:t>, </a:t>
            </a:r>
            <a:r>
              <a:rPr lang="en-GB" altLang="en-US" sz="1900" dirty="0">
                <a:latin typeface="Comic Sans MS" panose="030F0702030302020204" pitchFamily="66" charset="0"/>
              </a:rPr>
              <a:t>while </a:t>
            </a:r>
            <a:r>
              <a:rPr lang="en-US" altLang="en-US" sz="1900" dirty="0" err="1">
                <a:latin typeface="Comic Sans MS" panose="030F0702030302020204" pitchFamily="66" charset="0"/>
              </a:rPr>
              <a:t>scalae</a:t>
            </a:r>
            <a:r>
              <a:rPr lang="en-US" altLang="en-US" sz="1900" dirty="0">
                <a:latin typeface="Comic Sans MS" panose="030F0702030302020204" pitchFamily="66" charset="0"/>
              </a:rPr>
              <a:t> tympani</a:t>
            </a:r>
            <a:br>
              <a:rPr lang="en-US" altLang="en-US" sz="1900" dirty="0">
                <a:latin typeface="Comic Sans MS" panose="030F0702030302020204" pitchFamily="66" charset="0"/>
              </a:rPr>
            </a:br>
            <a:r>
              <a:rPr lang="en-US" altLang="en-US" sz="1900" dirty="0">
                <a:latin typeface="Comic Sans MS" panose="030F0702030302020204" pitchFamily="66" charset="0"/>
              </a:rPr>
              <a:t>  </a:t>
            </a:r>
            <a:r>
              <a:rPr lang="en-GB" altLang="en-US" sz="1900" dirty="0">
                <a:latin typeface="Comic Sans MS" panose="030F0702030302020204" pitchFamily="66" charset="0"/>
              </a:rPr>
              <a:t>and</a:t>
            </a:r>
            <a:r>
              <a:rPr lang="en-US" altLang="en-US" sz="1900" dirty="0">
                <a:latin typeface="Comic Sans MS" panose="030F0702030302020204" pitchFamily="66" charset="0"/>
              </a:rPr>
              <a:t> </a:t>
            </a:r>
            <a:r>
              <a:rPr lang="en-US" altLang="en-US" sz="1900" dirty="0" err="1">
                <a:latin typeface="Comic Sans MS" panose="030F0702030302020204" pitchFamily="66" charset="0"/>
              </a:rPr>
              <a:t>scalae</a:t>
            </a:r>
            <a:r>
              <a:rPr lang="en-US" altLang="en-US" sz="1900" dirty="0">
                <a:latin typeface="Comic Sans MS" panose="030F0702030302020204" pitchFamily="66" charset="0"/>
              </a:rPr>
              <a:t> vestibuli are filled with</a:t>
            </a:r>
          </a:p>
          <a:p>
            <a:pPr eaLnBrk="1" hangingPunct="1">
              <a:lnSpc>
                <a:spcPct val="150000"/>
              </a:lnSpc>
              <a:spcBef>
                <a:spcPct val="0"/>
              </a:spcBef>
              <a:buClrTx/>
              <a:buSzTx/>
              <a:buFont typeface="Arial" panose="020B0604020202020204" pitchFamily="34" charset="0"/>
              <a:buNone/>
              <a:defRPr/>
            </a:pPr>
            <a:r>
              <a:rPr lang="en-US" altLang="en-US" sz="1900" dirty="0">
                <a:latin typeface="Comic Sans MS" panose="030F0702030302020204" pitchFamily="66" charset="0"/>
              </a:rPr>
              <a:t>  </a:t>
            </a:r>
            <a:r>
              <a:rPr lang="en-US" altLang="en-US" sz="1900" dirty="0" err="1">
                <a:latin typeface="Comic Sans MS" panose="030F0702030302020204" pitchFamily="66" charset="0"/>
              </a:rPr>
              <a:t>perylimph</a:t>
            </a:r>
            <a:endParaRPr lang="en-US" altLang="en-US" sz="1900" dirty="0">
              <a:latin typeface="Comic Sans MS" panose="030F0702030302020204" pitchFamily="66"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B7128242-3AB4-3008-C62D-EC2E10A92D27}"/>
              </a:ext>
            </a:extLst>
          </p:cNvPr>
          <p:cNvSpPr>
            <a:spLocks noChangeArrowheads="1"/>
          </p:cNvSpPr>
          <p:nvPr/>
        </p:nvSpPr>
        <p:spPr bwMode="auto">
          <a:xfrm>
            <a:off x="371475" y="2419350"/>
            <a:ext cx="5286375"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900">
                <a:latin typeface="Comic Sans MS" panose="030F0702030302020204" pitchFamily="66" charset="0"/>
              </a:rPr>
              <a:t>* </a:t>
            </a:r>
            <a:r>
              <a:rPr lang="en-GB" altLang="en-US" sz="1900" b="1">
                <a:latin typeface="Comic Sans MS" panose="030F0702030302020204" pitchFamily="66" charset="0"/>
              </a:rPr>
              <a:t>The receptor of auditory stimuli is</a:t>
            </a:r>
            <a:br>
              <a:rPr lang="en-GB" altLang="en-US" sz="1900" b="1">
                <a:latin typeface="Comic Sans MS" panose="030F0702030302020204" pitchFamily="66" charset="0"/>
              </a:rPr>
            </a:br>
            <a:r>
              <a:rPr lang="en-GB" altLang="en-US" sz="1900" b="1">
                <a:latin typeface="Comic Sans MS" panose="030F0702030302020204" pitchFamily="66" charset="0"/>
              </a:rPr>
              <a:t>  the spiral organ (of Corti), situated</a:t>
            </a:r>
            <a:br>
              <a:rPr lang="en-GB" altLang="en-US" sz="1900" b="1">
                <a:latin typeface="Comic Sans MS" panose="030F0702030302020204" pitchFamily="66" charset="0"/>
              </a:rPr>
            </a:br>
            <a:r>
              <a:rPr lang="en-GB" altLang="en-US" sz="1900" b="1">
                <a:latin typeface="Comic Sans MS" panose="030F0702030302020204" pitchFamily="66" charset="0"/>
              </a:rPr>
              <a:t>  on the basilar membrane of paries</a:t>
            </a:r>
            <a:br>
              <a:rPr lang="en-GB" altLang="en-US" sz="1900" b="1">
                <a:latin typeface="Comic Sans MS" panose="030F0702030302020204" pitchFamily="66" charset="0"/>
              </a:rPr>
            </a:br>
            <a:r>
              <a:rPr lang="en-GB" altLang="en-US" sz="1900" b="1">
                <a:latin typeface="Comic Sans MS" panose="030F0702030302020204" pitchFamily="66" charset="0"/>
              </a:rPr>
              <a:t>  tympanicus</a:t>
            </a:r>
          </a:p>
          <a:p>
            <a:pPr eaLnBrk="1" hangingPunct="1">
              <a:spcBef>
                <a:spcPct val="0"/>
              </a:spcBef>
              <a:buClrTx/>
              <a:buSzTx/>
              <a:buFont typeface="Arial" panose="020B0604020202020204" pitchFamily="34" charset="0"/>
              <a:buNone/>
            </a:pPr>
            <a:r>
              <a:rPr lang="en-US" altLang="en-US" sz="1900" b="1">
                <a:latin typeface="Comic Sans MS" panose="030F0702030302020204" pitchFamily="66" charset="0"/>
              </a:rPr>
              <a:t>* Receptor cells of spiral organ</a:t>
            </a:r>
            <a:br>
              <a:rPr lang="en-US" altLang="en-US" sz="1900" b="1">
                <a:latin typeface="Comic Sans MS" panose="030F0702030302020204" pitchFamily="66" charset="0"/>
              </a:rPr>
            </a:br>
            <a:r>
              <a:rPr lang="en-US" altLang="en-US" sz="1900" b="1">
                <a:latin typeface="Comic Sans MS" panose="030F0702030302020204" pitchFamily="66" charset="0"/>
              </a:rPr>
              <a:t>  (epithelium –hair cells) </a:t>
            </a:r>
            <a:br>
              <a:rPr lang="en-US" altLang="en-US" sz="1900" b="1">
                <a:latin typeface="Comic Sans MS" panose="030F0702030302020204" pitchFamily="66" charset="0"/>
              </a:rPr>
            </a:br>
            <a:r>
              <a:rPr lang="en-US" altLang="en-US" sz="1900" b="1">
                <a:latin typeface="Comic Sans MS" panose="030F0702030302020204" pitchFamily="66" charset="0"/>
              </a:rPr>
              <a:t>  </a:t>
            </a:r>
            <a:r>
              <a:rPr lang="en-GB" altLang="en-US" sz="1900">
                <a:latin typeface="Comic Sans MS" panose="030F0702030302020204" pitchFamily="66" charset="0"/>
              </a:rPr>
              <a:t>is overlied by gelatinous</a:t>
            </a:r>
            <a:br>
              <a:rPr lang="en-GB" altLang="en-US" sz="1900">
                <a:latin typeface="Comic Sans MS" panose="030F0702030302020204" pitchFamily="66" charset="0"/>
              </a:rPr>
            </a:br>
            <a:r>
              <a:rPr lang="en-GB" altLang="en-US" sz="1900">
                <a:latin typeface="Comic Sans MS" panose="030F0702030302020204" pitchFamily="66" charset="0"/>
              </a:rPr>
              <a:t>   </a:t>
            </a:r>
            <a:r>
              <a:rPr lang="en-GB" altLang="en-US" sz="1900" b="1">
                <a:latin typeface="Comic Sans MS" panose="030F0702030302020204" pitchFamily="66" charset="0"/>
              </a:rPr>
              <a:t>tectorial membrane </a:t>
            </a:r>
            <a:r>
              <a:rPr lang="en-GB" altLang="en-US" sz="1900">
                <a:latin typeface="Comic Sans MS" panose="030F0702030302020204" pitchFamily="66" charset="0"/>
              </a:rPr>
              <a:t>(</a:t>
            </a:r>
            <a:r>
              <a:rPr lang="en-US" altLang="en-US" sz="1900" b="1">
                <a:latin typeface="Comic Sans MS" panose="030F0702030302020204" pitchFamily="66" charset="0"/>
              </a:rPr>
              <a:t>membrana tectoria),</a:t>
            </a:r>
            <a:br>
              <a:rPr lang="en-US" altLang="en-US" sz="1900" b="1">
                <a:latin typeface="Comic Sans MS" panose="030F0702030302020204" pitchFamily="66" charset="0"/>
              </a:rPr>
            </a:br>
            <a:r>
              <a:rPr lang="en-US" altLang="en-US" sz="1900" b="1">
                <a:latin typeface="Comic Sans MS" panose="030F0702030302020204" pitchFamily="66" charset="0"/>
              </a:rPr>
              <a:t>  </a:t>
            </a:r>
            <a:r>
              <a:rPr lang="en-GB" altLang="en-US" sz="1900">
                <a:latin typeface="Comic Sans MS" panose="030F0702030302020204" pitchFamily="66" charset="0"/>
              </a:rPr>
              <a:t>that enters cavity of cochlear duct from</a:t>
            </a:r>
            <a:br>
              <a:rPr lang="en-GB" altLang="en-US" sz="1900">
                <a:latin typeface="Comic Sans MS" panose="030F0702030302020204" pitchFamily="66" charset="0"/>
              </a:rPr>
            </a:br>
            <a:r>
              <a:rPr lang="en-GB" altLang="en-US" sz="1900">
                <a:latin typeface="Comic Sans MS" panose="030F0702030302020204" pitchFamily="66" charset="0"/>
              </a:rPr>
              <a:t>   attachment at vestibular lip of lamina</a:t>
            </a:r>
            <a:br>
              <a:rPr lang="en-GB" altLang="en-US" sz="1900">
                <a:latin typeface="Comic Sans MS" panose="030F0702030302020204" pitchFamily="66" charset="0"/>
              </a:rPr>
            </a:br>
            <a:r>
              <a:rPr lang="en-GB" altLang="en-US" sz="1900">
                <a:latin typeface="Comic Sans MS" panose="030F0702030302020204" pitchFamily="66" charset="0"/>
              </a:rPr>
              <a:t>   spiralis ossea</a:t>
            </a:r>
            <a:endParaRPr lang="pl-PL" altLang="en-US" sz="1900">
              <a:latin typeface="Comic Sans MS" panose="030F0702030302020204" pitchFamily="66" charset="0"/>
            </a:endParaRPr>
          </a:p>
        </p:txBody>
      </p:sp>
      <p:sp>
        <p:nvSpPr>
          <p:cNvPr id="87044" name="Rectangle 2">
            <a:extLst>
              <a:ext uri="{FF2B5EF4-FFF2-40B4-BE49-F238E27FC236}">
                <a16:creationId xmlns:a16="http://schemas.microsoft.com/office/drawing/2014/main" id="{19772801-73A0-37FB-CECE-1AF95FD64C34}"/>
              </a:ext>
            </a:extLst>
          </p:cNvPr>
          <p:cNvSpPr txBox="1">
            <a:spLocks noRot="1" noChangeArrowheads="1"/>
          </p:cNvSpPr>
          <p:nvPr/>
        </p:nvSpPr>
        <p:spPr bwMode="auto">
          <a:xfrm>
            <a:off x="900113" y="315913"/>
            <a:ext cx="7513637" cy="14192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Cochlear duct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cochlearis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inferior wall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vestibularis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Spiral organ (Organum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spirale</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Corti</a:t>
            </a: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p:txBody>
      </p:sp>
      <p:pic>
        <p:nvPicPr>
          <p:cNvPr id="103428" name="Picture 6">
            <a:extLst>
              <a:ext uri="{FF2B5EF4-FFF2-40B4-BE49-F238E27FC236}">
                <a16:creationId xmlns:a16="http://schemas.microsoft.com/office/drawing/2014/main" id="{380DE220-9D9D-B443-2AB0-C1CFEACD14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301" t="41219" r="26100" b="24406"/>
          <a:stretch>
            <a:fillRect/>
          </a:stretch>
        </p:blipFill>
        <p:spPr bwMode="auto">
          <a:xfrm>
            <a:off x="5643563" y="4487863"/>
            <a:ext cx="3357562"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9" name="Picture 2">
            <a:extLst>
              <a:ext uri="{FF2B5EF4-FFF2-40B4-BE49-F238E27FC236}">
                <a16:creationId xmlns:a16="http://schemas.microsoft.com/office/drawing/2014/main" id="{8D9A6C9D-5350-A583-8738-4E389FE845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6813" y="1844675"/>
            <a:ext cx="4024312" cy="253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0" name="TextBox 3">
            <a:extLst>
              <a:ext uri="{FF2B5EF4-FFF2-40B4-BE49-F238E27FC236}">
                <a16:creationId xmlns:a16="http://schemas.microsoft.com/office/drawing/2014/main" id="{6EAD4BBD-ABE8-4E4B-163D-F9BDD0B7BF03}"/>
              </a:ext>
            </a:extLst>
          </p:cNvPr>
          <p:cNvSpPr txBox="1">
            <a:spLocks noChangeArrowheads="1"/>
          </p:cNvSpPr>
          <p:nvPr/>
        </p:nvSpPr>
        <p:spPr bwMode="auto">
          <a:xfrm>
            <a:off x="4943475" y="1798638"/>
            <a:ext cx="1223963"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1"/>
                </a:solidFill>
              </a:rPr>
              <a:t>kl</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5">
            <a:extLst>
              <a:ext uri="{FF2B5EF4-FFF2-40B4-BE49-F238E27FC236}">
                <a16:creationId xmlns:a16="http://schemas.microsoft.com/office/drawing/2014/main" id="{533449B7-1BC5-BDE1-00F2-DDCC0668F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138" t="7693" r="37894" b="37424"/>
          <a:stretch>
            <a:fillRect/>
          </a:stretch>
        </p:blipFill>
        <p:spPr bwMode="auto">
          <a:xfrm>
            <a:off x="5351463" y="1728788"/>
            <a:ext cx="3789362" cy="289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4" name="Rectangle 2">
            <a:extLst>
              <a:ext uri="{FF2B5EF4-FFF2-40B4-BE49-F238E27FC236}">
                <a16:creationId xmlns:a16="http://schemas.microsoft.com/office/drawing/2014/main" id="{1DAFBE80-ACF6-7565-5261-E6F5CD7CD212}"/>
              </a:ext>
            </a:extLst>
          </p:cNvPr>
          <p:cNvSpPr txBox="1">
            <a:spLocks noRot="1" noChangeArrowheads="1"/>
          </p:cNvSpPr>
          <p:nvPr/>
        </p:nvSpPr>
        <p:spPr bwMode="auto">
          <a:xfrm>
            <a:off x="900113" y="315913"/>
            <a:ext cx="7513637" cy="14192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Cochlear duct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cochlearis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inferior wall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tympanicus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Spiral organ (Organum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spirale</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Corti</a:t>
            </a: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p:txBody>
      </p:sp>
      <p:sp>
        <p:nvSpPr>
          <p:cNvPr id="97285" name="Rectangle 4">
            <a:extLst>
              <a:ext uri="{FF2B5EF4-FFF2-40B4-BE49-F238E27FC236}">
                <a16:creationId xmlns:a16="http://schemas.microsoft.com/office/drawing/2014/main" id="{A2F1EB2C-4695-B7E1-C075-A1C2EC9F7328}"/>
              </a:ext>
            </a:extLst>
          </p:cNvPr>
          <p:cNvSpPr>
            <a:spLocks noChangeArrowheads="1"/>
          </p:cNvSpPr>
          <p:nvPr/>
        </p:nvSpPr>
        <p:spPr bwMode="auto">
          <a:xfrm>
            <a:off x="340212" y="2441456"/>
            <a:ext cx="5286375" cy="3970318"/>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GB" sz="1800" dirty="0">
                <a:highlight>
                  <a:srgbClr val="FFFFFF"/>
                </a:highlight>
                <a:latin typeface="Comic Sans MS" panose="030F0702030302020204" pitchFamily="66" charset="0"/>
              </a:rPr>
              <a:t>* Spiral organ is composed of hair cells which</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extend their stereocilia into an overlying</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gelatinous tectorial membrane.</a:t>
            </a:r>
            <a:br>
              <a:rPr lang="en-GB" sz="1800" dirty="0">
                <a:highlight>
                  <a:srgbClr val="FFFFFF"/>
                </a:highlight>
                <a:latin typeface="Comic Sans MS" panose="030F0702030302020204" pitchFamily="66" charset="0"/>
              </a:rPr>
            </a:br>
            <a:endParaRPr lang="en-GB" sz="1800" dirty="0">
              <a:highlight>
                <a:srgbClr val="FFFFFF"/>
              </a:highlight>
              <a:latin typeface="Comic Sans MS" panose="030F0702030302020204" pitchFamily="66" charset="0"/>
            </a:endParaRPr>
          </a:p>
          <a:p>
            <a:pPr eaLnBrk="1" hangingPunct="1">
              <a:spcBef>
                <a:spcPct val="0"/>
              </a:spcBef>
              <a:buClrTx/>
              <a:buSzTx/>
              <a:buFont typeface="Arial" panose="020B0604020202020204" pitchFamily="34" charset="0"/>
              <a:buNone/>
              <a:defRPr/>
            </a:pPr>
            <a:r>
              <a:rPr lang="en-GB" sz="1800" dirty="0">
                <a:highlight>
                  <a:srgbClr val="FFFFFF"/>
                </a:highlight>
                <a:latin typeface="Comic Sans MS" panose="030F0702030302020204" pitchFamily="66" charset="0"/>
              </a:rPr>
              <a:t>* Movement of the basilar membrane induced</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by pressure waves in the perilymph and</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the consequential movement of endolymph</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inside the cochlear duct result in distortion</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of stereocilia and stimulation of receptors of</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spiral organ that would be transmitted to the</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spiral ganglion and then through the branches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of its neurons that form the cochlear</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branch (n. </a:t>
            </a:r>
            <a:r>
              <a:rPr lang="en-GB" sz="1800" dirty="0" err="1">
                <a:highlight>
                  <a:srgbClr val="FFFFFF"/>
                </a:highlight>
                <a:latin typeface="Comic Sans MS" panose="030F0702030302020204" pitchFamily="66" charset="0"/>
              </a:rPr>
              <a:t>cochlearis</a:t>
            </a:r>
            <a:r>
              <a:rPr lang="en-GB" sz="1800" dirty="0">
                <a:highlight>
                  <a:srgbClr val="FFFFFF"/>
                </a:highlight>
                <a:latin typeface="Comic Sans MS" panose="030F0702030302020204" pitchFamily="66" charset="0"/>
              </a:rPr>
              <a:t>) of </a:t>
            </a:r>
            <a:r>
              <a:rPr lang="en-GB" sz="1800" u="sng" dirty="0">
                <a:highlight>
                  <a:srgbClr val="FFFFFF"/>
                </a:highlight>
                <a:latin typeface="Comic Sans MS" panose="030F0702030302020204" pitchFamily="66" charset="0"/>
              </a:rPr>
              <a:t>vestibulocochlear</a:t>
            </a:r>
            <a:br>
              <a:rPr lang="en-GB" sz="1800" u="sng"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a:t>
            </a:r>
            <a:r>
              <a:rPr lang="en-GB" sz="1800" u="sng" dirty="0">
                <a:highlight>
                  <a:srgbClr val="FFFFFF"/>
                </a:highlight>
                <a:latin typeface="Comic Sans MS" panose="030F0702030302020204" pitchFamily="66" charset="0"/>
              </a:rPr>
              <a:t>nerve</a:t>
            </a:r>
            <a:r>
              <a:rPr lang="en-GB" sz="1800" dirty="0">
                <a:highlight>
                  <a:srgbClr val="FFFFFF"/>
                </a:highlight>
                <a:latin typeface="Comic Sans MS" panose="030F0702030302020204" pitchFamily="66" charset="0"/>
              </a:rPr>
              <a:t> (CN VIII).</a:t>
            </a:r>
            <a:endParaRPr lang="en-US" altLang="en-US" sz="2000" dirty="0">
              <a:latin typeface="Comic Sans MS" panose="030F0702030302020204" pitchFamily="66" charset="0"/>
            </a:endParaRPr>
          </a:p>
        </p:txBody>
      </p:sp>
      <p:pic>
        <p:nvPicPr>
          <p:cNvPr id="104453" name="Picture 6">
            <a:extLst>
              <a:ext uri="{FF2B5EF4-FFF2-40B4-BE49-F238E27FC236}">
                <a16:creationId xmlns:a16="http://schemas.microsoft.com/office/drawing/2014/main" id="{CCBD8C08-7A71-132F-729E-53ECC72226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301" t="41219" r="26100" b="24406"/>
          <a:stretch>
            <a:fillRect/>
          </a:stretch>
        </p:blipFill>
        <p:spPr bwMode="auto">
          <a:xfrm>
            <a:off x="5643563" y="4487863"/>
            <a:ext cx="3357562"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a:extLst>
              <a:ext uri="{FF2B5EF4-FFF2-40B4-BE49-F238E27FC236}">
                <a16:creationId xmlns:a16="http://schemas.microsoft.com/office/drawing/2014/main" id="{17FBC410-48C0-0643-E93F-25F231726E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763" y="1773238"/>
            <a:ext cx="6848475"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5" name="TextBox 3">
            <a:extLst>
              <a:ext uri="{FF2B5EF4-FFF2-40B4-BE49-F238E27FC236}">
                <a16:creationId xmlns:a16="http://schemas.microsoft.com/office/drawing/2014/main" id="{0D4A5E35-2808-D5B9-BC0E-34D7912E0B4A}"/>
              </a:ext>
            </a:extLst>
          </p:cNvPr>
          <p:cNvSpPr txBox="1">
            <a:spLocks noChangeArrowheads="1"/>
          </p:cNvSpPr>
          <p:nvPr/>
        </p:nvSpPr>
        <p:spPr bwMode="auto">
          <a:xfrm>
            <a:off x="7092950" y="1125538"/>
            <a:ext cx="1479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n. cochlearis</a:t>
            </a:r>
          </a:p>
        </p:txBody>
      </p:sp>
      <p:cxnSp>
        <p:nvCxnSpPr>
          <p:cNvPr id="105476" name="Straight Arrow Connector 5">
            <a:extLst>
              <a:ext uri="{FF2B5EF4-FFF2-40B4-BE49-F238E27FC236}">
                <a16:creationId xmlns:a16="http://schemas.microsoft.com/office/drawing/2014/main" id="{5B76E346-BEB1-F543-EC4C-DA83879E7B67}"/>
              </a:ext>
            </a:extLst>
          </p:cNvPr>
          <p:cNvCxnSpPr>
            <a:cxnSpLocks noChangeShapeType="1"/>
          </p:cNvCxnSpPr>
          <p:nvPr/>
        </p:nvCxnSpPr>
        <p:spPr bwMode="auto">
          <a:xfrm flipH="1">
            <a:off x="5435600" y="1508125"/>
            <a:ext cx="2344738" cy="2293938"/>
          </a:xfrm>
          <a:prstGeom prst="straightConnector1">
            <a:avLst/>
          </a:prstGeom>
          <a:noFill/>
          <a:ln w="28575" algn="ctr">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477" name="TextBox 6">
            <a:extLst>
              <a:ext uri="{FF2B5EF4-FFF2-40B4-BE49-F238E27FC236}">
                <a16:creationId xmlns:a16="http://schemas.microsoft.com/office/drawing/2014/main" id="{3DD77CBB-B9CB-4A05-EE68-7A1FEF8AF4C8}"/>
              </a:ext>
            </a:extLst>
          </p:cNvPr>
          <p:cNvSpPr txBox="1">
            <a:spLocks noChangeArrowheads="1"/>
          </p:cNvSpPr>
          <p:nvPr/>
        </p:nvSpPr>
        <p:spPr bwMode="auto">
          <a:xfrm>
            <a:off x="2992438" y="1065213"/>
            <a:ext cx="3719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 carries auditory stimuli from </a:t>
            </a:r>
            <a:br>
              <a:rPr lang="en-GB" altLang="en-US">
                <a:latin typeface="Comic Sans MS" panose="030F0702030302020204" pitchFamily="66" charset="0"/>
              </a:rPr>
            </a:br>
            <a:r>
              <a:rPr lang="en-GB" altLang="en-US">
                <a:latin typeface="Comic Sans MS" panose="030F0702030302020204" pitchFamily="66" charset="0"/>
              </a:rPr>
              <a:t> spiral ganglion toward the brain </a:t>
            </a:r>
          </a:p>
        </p:txBody>
      </p:sp>
      <p:sp>
        <p:nvSpPr>
          <p:cNvPr id="105478" name="Left Brace 8">
            <a:extLst>
              <a:ext uri="{FF2B5EF4-FFF2-40B4-BE49-F238E27FC236}">
                <a16:creationId xmlns:a16="http://schemas.microsoft.com/office/drawing/2014/main" id="{972AA8CB-3F35-81C2-4236-6A68208ADD4A}"/>
              </a:ext>
            </a:extLst>
          </p:cNvPr>
          <p:cNvSpPr>
            <a:spLocks/>
          </p:cNvSpPr>
          <p:nvPr/>
        </p:nvSpPr>
        <p:spPr bwMode="auto">
          <a:xfrm>
            <a:off x="6732588" y="828675"/>
            <a:ext cx="279400" cy="944563"/>
          </a:xfrm>
          <a:prstGeom prst="leftBrace">
            <a:avLst>
              <a:gd name="adj1" fmla="val 8342"/>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endParaRPr lang="en-GB"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1">
            <a:extLst>
              <a:ext uri="{FF2B5EF4-FFF2-40B4-BE49-F238E27FC236}">
                <a16:creationId xmlns:a16="http://schemas.microsoft.com/office/drawing/2014/main" id="{F2B2F325-95A1-F1BC-F135-E60B0EF34B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9688" y="1700213"/>
            <a:ext cx="4024312" cy="253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4" name="Rectangle 2">
            <a:extLst>
              <a:ext uri="{FF2B5EF4-FFF2-40B4-BE49-F238E27FC236}">
                <a16:creationId xmlns:a16="http://schemas.microsoft.com/office/drawing/2014/main" id="{EACA8F35-8B42-70C1-9F41-9AAB963C44A6}"/>
              </a:ext>
            </a:extLst>
          </p:cNvPr>
          <p:cNvSpPr txBox="1">
            <a:spLocks noRot="1" noChangeArrowheads="1"/>
          </p:cNvSpPr>
          <p:nvPr/>
        </p:nvSpPr>
        <p:spPr bwMode="auto">
          <a:xfrm>
            <a:off x="900113" y="315913"/>
            <a:ext cx="7513637" cy="1025525"/>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FF8D3E"/>
                </a:solidFill>
                <a:effectLst>
                  <a:outerShdw blurRad="38100" dist="38100" dir="2700000" algn="tl">
                    <a:srgbClr val="000000"/>
                  </a:outerShdw>
                </a:effectLst>
                <a:latin typeface="Comic Sans MS" panose="030F0702030302020204" pitchFamily="66" charset="0"/>
              </a:rPr>
              <a:t>Cochlear duct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cochlearis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a:t>
            </a:r>
            <a:br>
              <a:rPr lang="en-US" altLang="en-US" sz="3000" b="1" dirty="0">
                <a:solidFill>
                  <a:srgbClr val="FF8D3E"/>
                </a:solidFill>
                <a:effectLst>
                  <a:outerShdw blurRad="38100" dist="38100" dir="2700000" algn="tl">
                    <a:srgbClr val="000000"/>
                  </a:outerShdw>
                </a:effectLst>
                <a:latin typeface="Comic Sans MS" panose="030F0702030302020204" pitchFamily="66" charset="0"/>
              </a:rPr>
            </a:b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superior wall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paries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vestibularis</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 </a:t>
            </a:r>
          </a:p>
        </p:txBody>
      </p:sp>
      <p:pic>
        <p:nvPicPr>
          <p:cNvPr id="106500" name="Picture 6">
            <a:extLst>
              <a:ext uri="{FF2B5EF4-FFF2-40B4-BE49-F238E27FC236}">
                <a16:creationId xmlns:a16="http://schemas.microsoft.com/office/drawing/2014/main" id="{D0A0E6A8-AC2A-FA15-F983-F706B646BC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301" t="41219" r="26100" b="24406"/>
          <a:stretch>
            <a:fillRect/>
          </a:stretch>
        </p:blipFill>
        <p:spPr bwMode="auto">
          <a:xfrm>
            <a:off x="5643563" y="4487863"/>
            <a:ext cx="3357562"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3247018-E559-E181-3729-BAEC54BA5C07}"/>
              </a:ext>
            </a:extLst>
          </p:cNvPr>
          <p:cNvSpPr txBox="1"/>
          <p:nvPr/>
        </p:nvSpPr>
        <p:spPr>
          <a:xfrm>
            <a:off x="323528" y="1634669"/>
            <a:ext cx="5320035" cy="4524315"/>
          </a:xfrm>
          <a:prstGeom prst="rect">
            <a:avLst/>
          </a:prstGeom>
          <a:noFill/>
        </p:spPr>
        <p:txBody>
          <a:bodyPr>
            <a:spAutoFit/>
          </a:bodyPr>
          <a:lstStyle/>
          <a:p>
            <a:pPr>
              <a:defRPr/>
            </a:pPr>
            <a:r>
              <a:rPr lang="en-GB" dirty="0">
                <a:highlight>
                  <a:srgbClr val="FFFFFF"/>
                </a:highlight>
                <a:latin typeface="Comic Sans MS" panose="030F0702030302020204" pitchFamily="66" charset="0"/>
              </a:rPr>
              <a:t>* The </a:t>
            </a:r>
            <a:r>
              <a:rPr lang="en-GB" b="1" dirty="0">
                <a:highlight>
                  <a:srgbClr val="FFFFFF"/>
                </a:highlight>
                <a:latin typeface="Comic Sans MS" panose="030F0702030302020204" pitchFamily="66" charset="0"/>
              </a:rPr>
              <a:t>vestibular membrane</a:t>
            </a:r>
            <a:r>
              <a:rPr lang="en-GB" dirty="0">
                <a:highlight>
                  <a:srgbClr val="FFFFFF"/>
                </a:highlight>
                <a:latin typeface="Comic Sans MS" panose="030F0702030302020204" pitchFamily="66" charset="0"/>
              </a:rPr>
              <a:t>, </a:t>
            </a:r>
            <a:r>
              <a:rPr lang="en-GB" b="1" dirty="0">
                <a:highlight>
                  <a:srgbClr val="FFFFFF"/>
                </a:highlight>
                <a:latin typeface="Comic Sans MS" panose="030F0702030302020204" pitchFamily="66" charset="0"/>
              </a:rPr>
              <a:t>vestibular wall</a:t>
            </a:r>
            <a:br>
              <a:rPr lang="en-GB" b="1" dirty="0">
                <a:highlight>
                  <a:srgbClr val="FFFFFF"/>
                </a:highlight>
                <a:latin typeface="Comic Sans MS" panose="030F0702030302020204" pitchFamily="66" charset="0"/>
              </a:rPr>
            </a:br>
            <a:r>
              <a:rPr lang="en-GB" b="1" dirty="0">
                <a:highlight>
                  <a:srgbClr val="FFFFFF"/>
                </a:highlight>
                <a:latin typeface="Comic Sans MS" panose="030F0702030302020204" pitchFamily="66" charset="0"/>
              </a:rPr>
              <a:t>   </a:t>
            </a:r>
            <a:r>
              <a:rPr lang="en-GB" dirty="0">
                <a:highlight>
                  <a:srgbClr val="FFFFFF"/>
                </a:highlight>
                <a:latin typeface="Comic Sans MS" panose="030F0702030302020204" pitchFamily="66" charset="0"/>
              </a:rPr>
              <a:t>or </a:t>
            </a:r>
            <a:r>
              <a:rPr lang="en-GB" b="1" dirty="0" err="1">
                <a:highlight>
                  <a:srgbClr val="FFFFFF"/>
                </a:highlight>
                <a:latin typeface="Comic Sans MS" panose="030F0702030302020204" pitchFamily="66" charset="0"/>
              </a:rPr>
              <a:t>Reissner's</a:t>
            </a:r>
            <a:r>
              <a:rPr lang="en-GB" b="1" dirty="0">
                <a:highlight>
                  <a:srgbClr val="FFFFFF"/>
                </a:highlight>
                <a:latin typeface="Comic Sans MS" panose="030F0702030302020204" pitchFamily="66" charset="0"/>
              </a:rPr>
              <a:t> membrane</a:t>
            </a:r>
            <a:r>
              <a:rPr lang="en-GB" dirty="0">
                <a:highlight>
                  <a:srgbClr val="FFFFFF"/>
                </a:highlight>
                <a:latin typeface="Comic Sans MS" panose="030F0702030302020204" pitchFamily="66" charset="0"/>
              </a:rPr>
              <a:t>  separates</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the cochlear duct from the scala vestibuli. </a:t>
            </a:r>
            <a:br>
              <a:rPr lang="en-GB" dirty="0">
                <a:highlight>
                  <a:srgbClr val="FFFFFF"/>
                </a:highlight>
                <a:latin typeface="Comic Sans MS" panose="030F0702030302020204" pitchFamily="66" charset="0"/>
              </a:rPr>
            </a:br>
            <a:endParaRPr lang="en-GB" dirty="0">
              <a:highlight>
                <a:srgbClr val="FFFFFF"/>
              </a:highlight>
              <a:latin typeface="Comic Sans MS" panose="030F0702030302020204" pitchFamily="66" charset="0"/>
            </a:endParaRPr>
          </a:p>
          <a:p>
            <a:pPr>
              <a:defRPr/>
            </a:pPr>
            <a:r>
              <a:rPr lang="en-GB" dirty="0">
                <a:highlight>
                  <a:srgbClr val="FFFFFF"/>
                </a:highlight>
                <a:latin typeface="Comic Sans MS" panose="030F0702030302020204" pitchFamily="66" charset="0"/>
              </a:rPr>
              <a:t>* It helps to transmit vibrations from fluid</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in the scala vestibuli to the cochlear duct.</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Together with the basilar membrane, and</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outer wall it borders cochlear duct filled</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with endolymph, which is important for the</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function of the spiral organ of </a:t>
            </a:r>
            <a:r>
              <a:rPr lang="en-GB" dirty="0" err="1">
                <a:highlight>
                  <a:srgbClr val="FFFFFF"/>
                </a:highlight>
                <a:latin typeface="Comic Sans MS" panose="030F0702030302020204" pitchFamily="66" charset="0"/>
              </a:rPr>
              <a:t>Corti</a:t>
            </a:r>
            <a:r>
              <a:rPr lang="en-GB" dirty="0">
                <a:highlight>
                  <a:srgbClr val="FFFFFF"/>
                </a:highlight>
                <a:latin typeface="Comic Sans MS" panose="030F0702030302020204" pitchFamily="66" charset="0"/>
              </a:rPr>
              <a:t>. </a:t>
            </a:r>
            <a:br>
              <a:rPr lang="en-GB" dirty="0">
                <a:highlight>
                  <a:srgbClr val="FFFFFF"/>
                </a:highlight>
                <a:latin typeface="Comic Sans MS" panose="030F0702030302020204" pitchFamily="66" charset="0"/>
              </a:rPr>
            </a:br>
            <a:endParaRPr lang="en-GB" dirty="0">
              <a:highlight>
                <a:srgbClr val="FFFFFF"/>
              </a:highlight>
              <a:latin typeface="Comic Sans MS" panose="030F0702030302020204" pitchFamily="66" charset="0"/>
            </a:endParaRPr>
          </a:p>
          <a:p>
            <a:pPr>
              <a:defRPr/>
            </a:pPr>
            <a:r>
              <a:rPr lang="en-GB" dirty="0">
                <a:highlight>
                  <a:srgbClr val="FFFFFF"/>
                </a:highlight>
                <a:latin typeface="Comic Sans MS" panose="030F0702030302020204" pitchFamily="66" charset="0"/>
              </a:rPr>
              <a:t>* It allows nutrients to travel from the</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a:t>
            </a:r>
            <a:r>
              <a:rPr lang="en-GB" dirty="0" err="1">
                <a:highlight>
                  <a:srgbClr val="FFFFFF"/>
                </a:highlight>
                <a:latin typeface="Comic Sans MS" panose="030F0702030302020204" pitchFamily="66" charset="0"/>
              </a:rPr>
              <a:t>perylimph</a:t>
            </a:r>
            <a:r>
              <a:rPr lang="en-GB" dirty="0">
                <a:highlight>
                  <a:srgbClr val="FFFFFF"/>
                </a:highlight>
                <a:latin typeface="Comic Sans MS" panose="030F0702030302020204" pitchFamily="66" charset="0"/>
              </a:rPr>
              <a:t> to the endolymph of</a:t>
            </a: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the membranous labyrinth. </a:t>
            </a:r>
            <a:br>
              <a:rPr lang="en-GB" dirty="0">
                <a:highlight>
                  <a:srgbClr val="FFFFFF"/>
                </a:highlight>
                <a:latin typeface="Comic Sans MS" panose="030F0702030302020204" pitchFamily="66" charset="0"/>
              </a:rPr>
            </a:br>
            <a:br>
              <a:rPr lang="en-GB" dirty="0">
                <a:highlight>
                  <a:srgbClr val="FFFFFF"/>
                </a:highlight>
                <a:latin typeface="Comic Sans MS" panose="030F0702030302020204" pitchFamily="66" charset="0"/>
              </a:rPr>
            </a:br>
            <a:r>
              <a:rPr lang="en-GB" dirty="0">
                <a:highlight>
                  <a:srgbClr val="FFFFFF"/>
                </a:highlight>
                <a:latin typeface="Comic Sans MS" panose="030F0702030302020204" pitchFamily="66" charset="0"/>
              </a:rPr>
              <a:t>* It may be damaged </a:t>
            </a:r>
            <a:r>
              <a:rPr lang="en-GB" dirty="0" err="1">
                <a:highlight>
                  <a:srgbClr val="FFFFFF"/>
                </a:highlight>
                <a:latin typeface="Comic Sans MS" panose="030F0702030302020204" pitchFamily="66" charset="0"/>
              </a:rPr>
              <a:t>Ménière’s</a:t>
            </a:r>
            <a:r>
              <a:rPr lang="en-GB" dirty="0">
                <a:highlight>
                  <a:srgbClr val="FFFFFF"/>
                </a:highlight>
                <a:latin typeface="Comic Sans MS" panose="030F0702030302020204" pitchFamily="66" charset="0"/>
              </a:rPr>
              <a:t> disease</a:t>
            </a:r>
            <a:endParaRPr lang="en-GB" dirty="0">
              <a:latin typeface="Comic Sans MS" panose="030F0702030302020204" pitchFamily="66" charset="0"/>
            </a:endParaRPr>
          </a:p>
        </p:txBody>
      </p:sp>
      <p:sp>
        <p:nvSpPr>
          <p:cNvPr id="106502" name="TextBox 3">
            <a:extLst>
              <a:ext uri="{FF2B5EF4-FFF2-40B4-BE49-F238E27FC236}">
                <a16:creationId xmlns:a16="http://schemas.microsoft.com/office/drawing/2014/main" id="{C2DEF69C-E267-5D85-266D-1DF038BBB030}"/>
              </a:ext>
            </a:extLst>
          </p:cNvPr>
          <p:cNvSpPr txBox="1">
            <a:spLocks noChangeArrowheads="1"/>
          </p:cNvSpPr>
          <p:nvPr/>
        </p:nvSpPr>
        <p:spPr bwMode="auto">
          <a:xfrm>
            <a:off x="5119688" y="1608138"/>
            <a:ext cx="122396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1"/>
                </a:solidFill>
              </a:rPr>
              <a:t>kl</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4">
            <a:extLst>
              <a:ext uri="{FF2B5EF4-FFF2-40B4-BE49-F238E27FC236}">
                <a16:creationId xmlns:a16="http://schemas.microsoft.com/office/drawing/2014/main" id="{413BAD0E-4812-E9EC-6744-EE350F8239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68" t="5779" r="40714" b="44318"/>
          <a:stretch>
            <a:fillRect/>
          </a:stretch>
        </p:blipFill>
        <p:spPr bwMode="auto">
          <a:xfrm>
            <a:off x="4849813" y="3633788"/>
            <a:ext cx="3954462" cy="28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Rectangle 2">
            <a:extLst>
              <a:ext uri="{FF2B5EF4-FFF2-40B4-BE49-F238E27FC236}">
                <a16:creationId xmlns:a16="http://schemas.microsoft.com/office/drawing/2014/main" id="{3C956D5B-7D3B-2E65-6FEF-FD376F335FF3}"/>
              </a:ext>
            </a:extLst>
          </p:cNvPr>
          <p:cNvSpPr txBox="1">
            <a:spLocks noRot="1" noChangeArrowheads="1"/>
          </p:cNvSpPr>
          <p:nvPr/>
        </p:nvSpPr>
        <p:spPr bwMode="auto">
          <a:xfrm>
            <a:off x="357188" y="285750"/>
            <a:ext cx="7815262"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000" b="1" dirty="0">
                <a:solidFill>
                  <a:srgbClr val="FF8D3E"/>
                </a:solidFill>
                <a:effectLst>
                  <a:outerShdw blurRad="38100" dist="38100" dir="2700000" algn="tl">
                    <a:srgbClr val="000000"/>
                  </a:outerShdw>
                </a:effectLst>
                <a:latin typeface="Comic Sans MS" panose="030F0702030302020204" pitchFamily="66" charset="0"/>
              </a:rPr>
              <a:t>Saccule</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(sacculus) </a:t>
            </a:r>
            <a:r>
              <a:rPr lang="en-GB" altLang="en-US" sz="3000" b="1" dirty="0">
                <a:solidFill>
                  <a:srgbClr val="FF8D3E"/>
                </a:solidFill>
                <a:effectLst>
                  <a:outerShdw blurRad="38100" dist="38100" dir="2700000" algn="tl">
                    <a:srgbClr val="000000"/>
                  </a:outerShdw>
                </a:effectLst>
                <a:latin typeface="Comic Sans MS" panose="030F0702030302020204" pitchFamily="66" charset="0"/>
              </a:rPr>
              <a:t>and</a:t>
            </a:r>
            <a:r>
              <a:rPr lang="en-US" altLang="en-US" sz="3000" b="1" dirty="0">
                <a:solidFill>
                  <a:srgbClr val="FF8D3E"/>
                </a:solidFill>
                <a:effectLst>
                  <a:outerShdw blurRad="38100" dist="38100" dir="2700000" algn="tl">
                    <a:srgbClr val="000000"/>
                  </a:outerShdw>
                </a:effectLst>
                <a:latin typeface="Comic Sans MS" panose="030F0702030302020204" pitchFamily="66" charset="0"/>
              </a:rPr>
              <a:t> ductus </a:t>
            </a:r>
            <a:r>
              <a:rPr lang="en-US" altLang="en-US" sz="3000" b="1" dirty="0" err="1">
                <a:solidFill>
                  <a:srgbClr val="FF8D3E"/>
                </a:solidFill>
                <a:effectLst>
                  <a:outerShdw blurRad="38100" dist="38100" dir="2700000" algn="tl">
                    <a:srgbClr val="000000"/>
                  </a:outerShdw>
                </a:effectLst>
                <a:latin typeface="Comic Sans MS" panose="030F0702030302020204" pitchFamily="66" charset="0"/>
              </a:rPr>
              <a:t>reuniens</a:t>
            </a:r>
            <a:endParaRPr lang="en-US" altLang="en-US" sz="3000" b="1" dirty="0">
              <a:solidFill>
                <a:srgbClr val="FF8D3E"/>
              </a:solidFill>
              <a:effectLst>
                <a:outerShdw blurRad="38100" dist="38100" dir="2700000" algn="tl">
                  <a:srgbClr val="000000"/>
                </a:outerShdw>
              </a:effectLst>
              <a:latin typeface="Comic Sans MS" panose="030F0702030302020204" pitchFamily="66" charset="0"/>
            </a:endParaRPr>
          </a:p>
        </p:txBody>
      </p:sp>
      <p:sp>
        <p:nvSpPr>
          <p:cNvPr id="99332" name="Rectangle 2">
            <a:extLst>
              <a:ext uri="{FF2B5EF4-FFF2-40B4-BE49-F238E27FC236}">
                <a16:creationId xmlns:a16="http://schemas.microsoft.com/office/drawing/2014/main" id="{13A982D8-216B-7BFB-5162-543DA24F0EE4}"/>
              </a:ext>
            </a:extLst>
          </p:cNvPr>
          <p:cNvSpPr>
            <a:spLocks noChangeArrowheads="1"/>
          </p:cNvSpPr>
          <p:nvPr/>
        </p:nvSpPr>
        <p:spPr bwMode="auto">
          <a:xfrm>
            <a:off x="212522" y="710280"/>
            <a:ext cx="8643937" cy="5909503"/>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US" altLang="en-US" sz="1800" dirty="0">
                <a:latin typeface="Comic Sans MS" panose="030F0702030302020204" pitchFamily="66" charset="0"/>
              </a:rPr>
              <a:t>T</a:t>
            </a:r>
            <a:r>
              <a:rPr lang="en-GB" sz="1800" dirty="0">
                <a:highlight>
                  <a:srgbClr val="FFFFFF"/>
                </a:highlight>
                <a:latin typeface="Comic Sans MS" panose="030F0702030302020204" pitchFamily="66" charset="0"/>
              </a:rPr>
              <a:t>he saccule is a small, fibrous sac </a:t>
            </a:r>
            <a:br>
              <a:rPr lang="en-GB" sz="1800" dirty="0">
                <a:highlight>
                  <a:srgbClr val="FFFFFF"/>
                </a:highlight>
                <a:latin typeface="Comic Sans MS" panose="030F0702030302020204" pitchFamily="66" charset="0"/>
              </a:rPr>
            </a:br>
            <a:r>
              <a:rPr lang="en-US" altLang="en-US" sz="1800" dirty="0">
                <a:latin typeface="Comic Sans MS" panose="030F0702030302020204" pitchFamily="66" charset="0"/>
              </a:rPr>
              <a:t>• It is </a:t>
            </a:r>
            <a:r>
              <a:rPr lang="en-GB" altLang="en-US" sz="1800" dirty="0">
                <a:latin typeface="Comic Sans MS" panose="030F0702030302020204" pitchFamily="66" charset="0"/>
              </a:rPr>
              <a:t>situated in</a:t>
            </a:r>
            <a:r>
              <a:rPr lang="en-US" altLang="en-US" sz="1800" dirty="0">
                <a:latin typeface="Comic Sans MS" panose="030F0702030302020204" pitchFamily="66" charset="0"/>
              </a:rPr>
              <a:t> </a:t>
            </a:r>
            <a:r>
              <a:rPr lang="en-US" altLang="en-US" sz="1800" i="1" dirty="0" err="1">
                <a:latin typeface="Comic Sans MS" panose="030F0702030302020204" pitchFamily="66" charset="0"/>
              </a:rPr>
              <a:t>recessus</a:t>
            </a:r>
            <a:r>
              <a:rPr lang="en-US" altLang="en-US" sz="1800" i="1" dirty="0">
                <a:latin typeface="Comic Sans MS" panose="030F0702030302020204" pitchFamily="66" charset="0"/>
              </a:rPr>
              <a:t> </a:t>
            </a:r>
            <a:r>
              <a:rPr lang="en-US" altLang="en-US" sz="1800" i="1" dirty="0" err="1">
                <a:latin typeface="Comic Sans MS" panose="030F0702030302020204" pitchFamily="66" charset="0"/>
              </a:rPr>
              <a:t>sphericus</a:t>
            </a:r>
            <a:r>
              <a:rPr lang="en-US" altLang="en-US" sz="1800" i="1" dirty="0">
                <a:latin typeface="Comic Sans MS" panose="030F0702030302020204" pitchFamily="66" charset="0"/>
              </a:rPr>
              <a:t> of </a:t>
            </a:r>
            <a:br>
              <a:rPr lang="en-US" altLang="en-US" sz="1800" i="1" dirty="0">
                <a:latin typeface="Comic Sans MS" panose="030F0702030302020204" pitchFamily="66" charset="0"/>
              </a:rPr>
            </a:br>
            <a:r>
              <a:rPr lang="en-US" altLang="en-US" sz="1800" i="1" dirty="0">
                <a:latin typeface="Comic Sans MS" panose="030F0702030302020204" pitchFamily="66" charset="0"/>
              </a:rPr>
              <a:t>  medial wall of vestibule in anteroinferior</a:t>
            </a:r>
            <a:br>
              <a:rPr lang="en-US" altLang="en-US" sz="1800" i="1" dirty="0">
                <a:latin typeface="Comic Sans MS" panose="030F0702030302020204" pitchFamily="66" charset="0"/>
              </a:rPr>
            </a:br>
            <a:r>
              <a:rPr lang="en-US" altLang="en-US" sz="1800" i="1" dirty="0">
                <a:latin typeface="Comic Sans MS" panose="030F0702030302020204" pitchFamily="66" charset="0"/>
              </a:rPr>
              <a:t>  compartment of vestibule</a:t>
            </a:r>
            <a:br>
              <a:rPr lang="en-US" altLang="en-US" sz="1800" i="1" dirty="0">
                <a:latin typeface="Comic Sans MS" panose="030F0702030302020204" pitchFamily="66" charset="0"/>
              </a:rPr>
            </a:br>
            <a:r>
              <a:rPr lang="pl-PL" altLang="en-US" sz="1800" dirty="0">
                <a:latin typeface="Comic Sans MS" panose="030F0702030302020204" pitchFamily="66" charset="0"/>
              </a:rPr>
              <a:t>• </a:t>
            </a:r>
            <a:r>
              <a:rPr lang="en-GB" altLang="en-US" sz="1800" dirty="0">
                <a:latin typeface="Comic Sans MS" panose="030F0702030302020204" pitchFamily="66" charset="0"/>
              </a:rPr>
              <a:t>Dimensions:</a:t>
            </a:r>
            <a:r>
              <a:rPr lang="pl-PL" altLang="en-US" sz="1800" dirty="0">
                <a:latin typeface="Comic Sans MS" panose="030F0702030302020204" pitchFamily="66" charset="0"/>
              </a:rPr>
              <a:t> 3 x 2 mm</a:t>
            </a:r>
            <a:endParaRPr lang="en-US" altLang="en-US" sz="1800"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defRPr/>
            </a:pPr>
            <a:r>
              <a:rPr lang="pl-PL" altLang="en-US" sz="1800" dirty="0">
                <a:latin typeface="Comic Sans MS" panose="030F0702030302020204" pitchFamily="66" charset="0"/>
              </a:rPr>
              <a:t>•</a:t>
            </a:r>
            <a:r>
              <a:rPr lang="en-GB" altLang="en-US" sz="1800" dirty="0">
                <a:latin typeface="Comic Sans MS" panose="030F0702030302020204" pitchFamily="66" charset="0"/>
              </a:rPr>
              <a:t> Has superior widder part and inferior </a:t>
            </a:r>
            <a:br>
              <a:rPr lang="en-GB" altLang="en-US" sz="1800" dirty="0">
                <a:latin typeface="Comic Sans MS" panose="030F0702030302020204" pitchFamily="66" charset="0"/>
              </a:rPr>
            </a:br>
            <a:r>
              <a:rPr lang="en-GB" altLang="en-US" sz="1800" dirty="0">
                <a:latin typeface="Comic Sans MS" panose="030F0702030302020204" pitchFamily="66" charset="0"/>
              </a:rPr>
              <a:t>  narrowed part </a:t>
            </a:r>
            <a:r>
              <a:rPr lang="en-GB" sz="1800" dirty="0">
                <a:highlight>
                  <a:srgbClr val="FFFFFF"/>
                </a:highlight>
                <a:latin typeface="Comic Sans MS" panose="030F0702030302020204" pitchFamily="66" charset="0"/>
              </a:rPr>
              <a:t>that communicates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inferiorly with the cochlear duct via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the ductus </a:t>
            </a:r>
            <a:r>
              <a:rPr lang="en-GB" sz="1800" dirty="0" err="1">
                <a:highlight>
                  <a:srgbClr val="FFFFFF"/>
                </a:highlight>
                <a:latin typeface="Comic Sans MS" panose="030F0702030302020204" pitchFamily="66" charset="0"/>
              </a:rPr>
              <a:t>reuniens</a:t>
            </a:r>
            <a:r>
              <a:rPr lang="en-GB" sz="1800" dirty="0">
                <a:highlight>
                  <a:srgbClr val="FFFFFF"/>
                </a:highlight>
                <a:latin typeface="Comic Sans MS" panose="030F0702030302020204" pitchFamily="66" charset="0"/>
              </a:rPr>
              <a:t>. </a:t>
            </a:r>
            <a:endParaRPr lang="en-US" altLang="en-US" sz="1800"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defRPr/>
            </a:pPr>
            <a:r>
              <a:rPr lang="pl-PL" altLang="en-US" sz="1800" dirty="0">
                <a:latin typeface="Comic Sans MS" panose="030F0702030302020204" pitchFamily="66" charset="0"/>
              </a:rPr>
              <a:t>• </a:t>
            </a:r>
            <a:r>
              <a:rPr lang="en-GB" sz="1800" b="1" dirty="0">
                <a:latin typeface="Comic Sans MS" panose="030F0702030302020204" pitchFamily="66" charset="0"/>
              </a:rPr>
              <a:t>Macula of the saccule (macula sacculi) </a:t>
            </a:r>
            <a:br>
              <a:rPr lang="en-GB" sz="1800" b="1" dirty="0">
                <a:latin typeface="Comic Sans MS" panose="030F0702030302020204" pitchFamily="66" charset="0"/>
              </a:rPr>
            </a:br>
            <a:r>
              <a:rPr lang="en-GB" sz="1800" b="1" dirty="0">
                <a:latin typeface="Comic Sans MS" panose="030F0702030302020204" pitchFamily="66" charset="0"/>
              </a:rPr>
              <a:t> </a:t>
            </a:r>
            <a:r>
              <a:rPr lang="en-GB" sz="1800" dirty="0">
                <a:latin typeface="Comic Sans MS" panose="030F0702030302020204" pitchFamily="66" charset="0"/>
              </a:rPr>
              <a:t>is vertically placed on the medial wall of </a:t>
            </a:r>
            <a:br>
              <a:rPr lang="en-GB" sz="1800" dirty="0">
                <a:latin typeface="Comic Sans MS" panose="030F0702030302020204" pitchFamily="66" charset="0"/>
              </a:rPr>
            </a:br>
            <a:r>
              <a:rPr lang="en-GB" sz="1800" dirty="0">
                <a:latin typeface="Comic Sans MS" panose="030F0702030302020204" pitchFamily="66" charset="0"/>
              </a:rPr>
              <a:t>  the saccule. The macula is sensitive to </a:t>
            </a:r>
            <a:br>
              <a:rPr lang="en-GB" sz="1800" dirty="0">
                <a:latin typeface="Comic Sans MS" panose="030F0702030302020204" pitchFamily="66" charset="0"/>
              </a:rPr>
            </a:br>
            <a:r>
              <a:rPr lang="en-GB" sz="1800" dirty="0">
                <a:latin typeface="Comic Sans MS" panose="030F0702030302020204" pitchFamily="66" charset="0"/>
              </a:rPr>
              <a:t>  gravity and linear acceleration or </a:t>
            </a:r>
            <a:br>
              <a:rPr lang="en-GB" sz="1800" dirty="0">
                <a:latin typeface="Comic Sans MS" panose="030F0702030302020204" pitchFamily="66" charset="0"/>
              </a:rPr>
            </a:br>
            <a:r>
              <a:rPr lang="en-GB" sz="1800" dirty="0">
                <a:latin typeface="Comic Sans MS" panose="030F0702030302020204" pitchFamily="66" charset="0"/>
              </a:rPr>
              <a:t>  deceleration – in vertical plane . </a:t>
            </a:r>
            <a:r>
              <a:rPr lang="en-US" altLang="en-US" sz="1800" i="1" dirty="0">
                <a:latin typeface="Comic Sans MS" panose="030F0702030302020204" pitchFamily="66" charset="0"/>
              </a:rPr>
              <a:t>(2,5 x </a:t>
            </a:r>
            <a:r>
              <a:rPr lang="en-US" altLang="en-US" sz="1800" dirty="0">
                <a:latin typeface="Comic Sans MS" panose="030F0702030302020204" pitchFamily="66" charset="0"/>
              </a:rPr>
              <a:t>1,5 mm).</a:t>
            </a:r>
          </a:p>
        </p:txBody>
      </p:sp>
      <p:pic>
        <p:nvPicPr>
          <p:cNvPr id="107525" name="Picture 4">
            <a:extLst>
              <a:ext uri="{FF2B5EF4-FFF2-40B4-BE49-F238E27FC236}">
                <a16:creationId xmlns:a16="http://schemas.microsoft.com/office/drawing/2014/main" id="{4AD8FCD5-88C8-0FF5-77BF-DD04B986C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88" t="4062" r="38202" b="42227"/>
          <a:stretch>
            <a:fillRect/>
          </a:stretch>
        </p:blipFill>
        <p:spPr bwMode="auto">
          <a:xfrm>
            <a:off x="4856163" y="725488"/>
            <a:ext cx="4108450"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4">
            <a:extLst>
              <a:ext uri="{FF2B5EF4-FFF2-40B4-BE49-F238E27FC236}">
                <a16:creationId xmlns:a16="http://schemas.microsoft.com/office/drawing/2014/main" id="{FFA61D2D-1861-8718-E7A7-49CBB00969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68" t="5779" r="40714" b="44318"/>
          <a:stretch>
            <a:fillRect/>
          </a:stretch>
        </p:blipFill>
        <p:spPr bwMode="auto">
          <a:xfrm>
            <a:off x="5189538" y="3663950"/>
            <a:ext cx="3954462"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Rectangle 2">
            <a:extLst>
              <a:ext uri="{FF2B5EF4-FFF2-40B4-BE49-F238E27FC236}">
                <a16:creationId xmlns:a16="http://schemas.microsoft.com/office/drawing/2014/main" id="{0322B179-1556-FF04-F7AB-1233E5BD371A}"/>
              </a:ext>
            </a:extLst>
          </p:cNvPr>
          <p:cNvSpPr txBox="1">
            <a:spLocks noRot="1" noChangeArrowheads="1"/>
          </p:cNvSpPr>
          <p:nvPr/>
        </p:nvSpPr>
        <p:spPr bwMode="auto">
          <a:xfrm>
            <a:off x="0" y="285750"/>
            <a:ext cx="9358313"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2800" b="1" dirty="0">
                <a:solidFill>
                  <a:srgbClr val="FF8D3E"/>
                </a:solidFill>
                <a:effectLst>
                  <a:outerShdw blurRad="38100" dist="38100" dir="2700000" algn="tl">
                    <a:srgbClr val="000000"/>
                  </a:outerShdw>
                </a:effectLst>
                <a:latin typeface="Comic Sans MS" panose="030F0702030302020204" pitchFamily="66" charset="0"/>
              </a:rPr>
              <a:t>Utricle</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(utriculus) </a:t>
            </a:r>
            <a:r>
              <a:rPr lang="en-GB" altLang="en-US" sz="2800" b="1" dirty="0">
                <a:solidFill>
                  <a:srgbClr val="FF8D3E"/>
                </a:solidFill>
                <a:effectLst>
                  <a:outerShdw blurRad="38100" dist="38100" dir="2700000" algn="tl">
                    <a:srgbClr val="000000"/>
                  </a:outerShdw>
                </a:effectLst>
                <a:latin typeface="Comic Sans MS" panose="030F0702030302020204" pitchFamily="66" charset="0"/>
              </a:rPr>
              <a:t>and</a:t>
            </a:r>
            <a:r>
              <a:rPr lang="en-US" altLang="en-US" sz="2800" b="1" dirty="0">
                <a:solidFill>
                  <a:srgbClr val="FF8D3E"/>
                </a:solidFill>
                <a:effectLst>
                  <a:outerShdw blurRad="38100" dist="38100" dir="2700000" algn="tl">
                    <a:srgbClr val="000000"/>
                  </a:outerShdw>
                </a:effectLst>
                <a:latin typeface="Comic Sans MS" panose="030F0702030302020204" pitchFamily="66" charset="0"/>
              </a:rPr>
              <a:t> </a:t>
            </a:r>
            <a:r>
              <a:rPr lang="en-US" altLang="en-US" sz="2800" b="1" dirty="0">
                <a:solidFill>
                  <a:schemeClr val="accent1"/>
                </a:solidFill>
                <a:effectLst>
                  <a:outerShdw blurRad="38100" dist="38100" dir="2700000" algn="tl">
                    <a:srgbClr val="000000"/>
                  </a:outerShdw>
                </a:effectLst>
                <a:latin typeface="Comic Sans MS" panose="030F0702030302020204" pitchFamily="66" charset="0"/>
              </a:rPr>
              <a:t>ductus </a:t>
            </a:r>
            <a:r>
              <a:rPr lang="en-US" altLang="en-US" sz="2800" b="1" dirty="0" err="1">
                <a:solidFill>
                  <a:schemeClr val="accent1"/>
                </a:solidFill>
                <a:effectLst>
                  <a:outerShdw blurRad="38100" dist="38100" dir="2700000" algn="tl">
                    <a:srgbClr val="000000"/>
                  </a:outerShdw>
                </a:effectLst>
                <a:latin typeface="Comic Sans MS" panose="030F0702030302020204" pitchFamily="66" charset="0"/>
              </a:rPr>
              <a:t>utriculosaccularis</a:t>
            </a:r>
            <a:endParaRPr lang="en-US" altLang="en-US" sz="2800" b="1" dirty="0">
              <a:solidFill>
                <a:schemeClr val="accent1"/>
              </a:solidFill>
              <a:effectLst>
                <a:outerShdw blurRad="38100" dist="38100" dir="2700000" algn="tl">
                  <a:srgbClr val="000000"/>
                </a:outerShdw>
              </a:effectLst>
              <a:latin typeface="Comic Sans MS" panose="030F0702030302020204" pitchFamily="66" charset="0"/>
            </a:endParaRPr>
          </a:p>
        </p:txBody>
      </p:sp>
      <p:sp>
        <p:nvSpPr>
          <p:cNvPr id="100356" name="Rectangle 2">
            <a:extLst>
              <a:ext uri="{FF2B5EF4-FFF2-40B4-BE49-F238E27FC236}">
                <a16:creationId xmlns:a16="http://schemas.microsoft.com/office/drawing/2014/main" id="{B358622F-8A8E-F32A-2A45-699BE6EC0BDA}"/>
              </a:ext>
            </a:extLst>
          </p:cNvPr>
          <p:cNvSpPr>
            <a:spLocks noChangeArrowheads="1"/>
          </p:cNvSpPr>
          <p:nvPr/>
        </p:nvSpPr>
        <p:spPr bwMode="auto">
          <a:xfrm>
            <a:off x="357187" y="1081550"/>
            <a:ext cx="8643937" cy="5632311"/>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pl-PL" altLang="en-US" sz="1800" dirty="0">
                <a:latin typeface="Comic Sans MS" panose="030F0702030302020204" pitchFamily="66" charset="0"/>
              </a:rPr>
              <a:t>• </a:t>
            </a:r>
            <a:r>
              <a:rPr lang="en-US" altLang="en-US" sz="1800" dirty="0">
                <a:latin typeface="Comic Sans MS" panose="030F0702030302020204" pitchFamily="66" charset="0"/>
              </a:rPr>
              <a:t>T</a:t>
            </a:r>
            <a:r>
              <a:rPr lang="en-GB" sz="1800" dirty="0">
                <a:highlight>
                  <a:srgbClr val="FFFFFF"/>
                </a:highlight>
                <a:latin typeface="Comic Sans MS" panose="030F0702030302020204" pitchFamily="66" charset="0"/>
              </a:rPr>
              <a:t>he utricle is a fibrous sac and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communicates with the semi-circular ducts</a:t>
            </a:r>
            <a:br>
              <a:rPr lang="en-GB" sz="1800" dirty="0">
                <a:highlight>
                  <a:srgbClr val="FFFFFF"/>
                </a:highlight>
                <a:latin typeface="Comic Sans MS" panose="030F0702030302020204" pitchFamily="66" charset="0"/>
              </a:rPr>
            </a:br>
            <a:br>
              <a:rPr lang="en-GB" sz="1800" dirty="0">
                <a:highlight>
                  <a:srgbClr val="FFFFFF"/>
                </a:highlight>
                <a:latin typeface="Comic Sans MS" panose="030F0702030302020204" pitchFamily="66" charset="0"/>
              </a:rPr>
            </a:br>
            <a:r>
              <a:rPr lang="en-US" altLang="en-US" sz="1800" dirty="0">
                <a:latin typeface="Comic Sans MS" panose="030F0702030302020204" pitchFamily="66" charset="0"/>
              </a:rPr>
              <a:t>• It is </a:t>
            </a:r>
            <a:r>
              <a:rPr lang="en-GB" altLang="en-US" sz="1800" dirty="0">
                <a:latin typeface="Comic Sans MS" panose="030F0702030302020204" pitchFamily="66" charset="0"/>
              </a:rPr>
              <a:t>situated in</a:t>
            </a:r>
            <a:r>
              <a:rPr lang="en-US" altLang="en-US" sz="1800" dirty="0">
                <a:latin typeface="Comic Sans MS" panose="030F0702030302020204" pitchFamily="66" charset="0"/>
              </a:rPr>
              <a:t> </a:t>
            </a:r>
            <a:r>
              <a:rPr lang="en-US" altLang="en-US" sz="1800" i="1" dirty="0" err="1">
                <a:latin typeface="Comic Sans MS" panose="030F0702030302020204" pitchFamily="66" charset="0"/>
              </a:rPr>
              <a:t>recessus</a:t>
            </a:r>
            <a:r>
              <a:rPr lang="en-US" altLang="en-US" sz="1800" i="1" dirty="0">
                <a:latin typeface="Comic Sans MS" panose="030F0702030302020204" pitchFamily="66" charset="0"/>
              </a:rPr>
              <a:t> </a:t>
            </a:r>
            <a:r>
              <a:rPr lang="en-US" altLang="en-US" sz="1800" i="1" dirty="0" err="1">
                <a:latin typeface="Comic Sans MS" panose="030F0702030302020204" pitchFamily="66" charset="0"/>
              </a:rPr>
              <a:t>elipticus</a:t>
            </a:r>
            <a:r>
              <a:rPr lang="en-US" altLang="en-US" sz="1800" i="1" dirty="0">
                <a:latin typeface="Comic Sans MS" panose="030F0702030302020204" pitchFamily="66" charset="0"/>
              </a:rPr>
              <a:t> of </a:t>
            </a:r>
            <a:br>
              <a:rPr lang="en-US" altLang="en-US" sz="1800" i="1" dirty="0">
                <a:latin typeface="Comic Sans MS" panose="030F0702030302020204" pitchFamily="66" charset="0"/>
              </a:rPr>
            </a:br>
            <a:r>
              <a:rPr lang="en-US" altLang="en-US" sz="1800" i="1" dirty="0">
                <a:latin typeface="Comic Sans MS" panose="030F0702030302020204" pitchFamily="66" charset="0"/>
              </a:rPr>
              <a:t>  medial wall of vestibule in posterosuperior</a:t>
            </a:r>
            <a:br>
              <a:rPr lang="en-US" altLang="en-US" sz="1800" i="1" dirty="0">
                <a:latin typeface="Comic Sans MS" panose="030F0702030302020204" pitchFamily="66" charset="0"/>
              </a:rPr>
            </a:br>
            <a:r>
              <a:rPr lang="en-US" altLang="en-US" sz="1800" i="1" dirty="0">
                <a:latin typeface="Comic Sans MS" panose="030F0702030302020204" pitchFamily="66" charset="0"/>
              </a:rPr>
              <a:t>  compartment of vestibule</a:t>
            </a:r>
          </a:p>
          <a:p>
            <a:pPr eaLnBrk="1" hangingPunct="1">
              <a:spcBef>
                <a:spcPct val="0"/>
              </a:spcBef>
              <a:buClrTx/>
              <a:buSzTx/>
              <a:buFont typeface="Arial" panose="020B0604020202020204" pitchFamily="34" charset="0"/>
              <a:buNone/>
              <a:defRPr/>
            </a:pPr>
            <a:r>
              <a:rPr lang="pl-PL" altLang="en-US" sz="1800" dirty="0">
                <a:latin typeface="Comic Sans MS" panose="030F0702030302020204" pitchFamily="66" charset="0"/>
              </a:rPr>
              <a:t>• </a:t>
            </a:r>
            <a:r>
              <a:rPr lang="en-GB" altLang="en-US" sz="1800" dirty="0">
                <a:latin typeface="Comic Sans MS" panose="030F0702030302020204" pitchFamily="66" charset="0"/>
              </a:rPr>
              <a:t>Dimensions: </a:t>
            </a:r>
            <a:r>
              <a:rPr lang="pl-PL" altLang="en-US" sz="1800" dirty="0">
                <a:latin typeface="Comic Sans MS" panose="030F0702030302020204" pitchFamily="66" charset="0"/>
              </a:rPr>
              <a:t>4 x 2 mm</a:t>
            </a:r>
            <a:br>
              <a:rPr lang="en-GB" altLang="en-US" sz="1800" dirty="0">
                <a:latin typeface="Comic Sans MS" panose="030F0702030302020204" pitchFamily="66" charset="0"/>
              </a:rPr>
            </a:br>
            <a:endParaRPr lang="en-US" altLang="en-US" sz="1800" i="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 </a:t>
            </a:r>
            <a:r>
              <a:rPr lang="en-GB" altLang="en-US" sz="1800" dirty="0">
                <a:latin typeface="Comic Sans MS" panose="030F0702030302020204" pitchFamily="66" charset="0"/>
              </a:rPr>
              <a:t>The wall of utricle has 6 orifices: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1800" dirty="0">
                <a:latin typeface="Comic Sans MS" panose="030F0702030302020204" pitchFamily="66" charset="0"/>
              </a:rPr>
              <a:t>(</a:t>
            </a:r>
            <a:r>
              <a:rPr lang="en-GB" altLang="en-US" sz="1800" dirty="0">
                <a:latin typeface="Comic Sans MS" panose="030F0702030302020204" pitchFamily="66" charset="0"/>
              </a:rPr>
              <a:t>5 are openings of semicircular ducts</a:t>
            </a:r>
            <a:br>
              <a:rPr lang="en-US" altLang="en-US" sz="1800" dirty="0">
                <a:latin typeface="Comic Sans MS" panose="030F0702030302020204" pitchFamily="66" charset="0"/>
              </a:rPr>
            </a:br>
            <a:r>
              <a:rPr lang="en-GB" altLang="en-US" sz="1800" dirty="0">
                <a:latin typeface="Comic Sans MS" panose="030F0702030302020204" pitchFamily="66" charset="0"/>
              </a:rPr>
              <a:t> </a:t>
            </a:r>
            <a:r>
              <a:rPr lang="en-GB" sz="1800" dirty="0">
                <a:latin typeface="Comic Sans MS" panose="030F0702030302020204" pitchFamily="66" charset="0"/>
              </a:rPr>
              <a:t>reflective of the way the surrounding </a:t>
            </a:r>
            <a:br>
              <a:rPr lang="en-GB" sz="1800" dirty="0">
                <a:latin typeface="Comic Sans MS" panose="030F0702030302020204" pitchFamily="66" charset="0"/>
              </a:rPr>
            </a:br>
            <a:r>
              <a:rPr lang="en-GB" sz="1800" dirty="0">
                <a:latin typeface="Comic Sans MS" panose="030F0702030302020204" pitchFamily="66" charset="0"/>
              </a:rPr>
              <a:t> semicircular canals open into the vestibule</a:t>
            </a:r>
            <a:r>
              <a:rPr lang="en-GB" altLang="en-US" sz="1800" dirty="0">
                <a:latin typeface="Comic Sans MS" panose="030F0702030302020204" pitchFamily="66" charset="0"/>
              </a:rPr>
              <a:t> </a:t>
            </a:r>
          </a:p>
          <a:p>
            <a:pPr eaLnBrk="1" hangingPunct="1">
              <a:spcBef>
                <a:spcPct val="0"/>
              </a:spcBef>
              <a:buClrTx/>
              <a:buSzTx/>
              <a:buFont typeface="Arial" panose="020B0604020202020204" pitchFamily="34" charset="0"/>
              <a:buNone/>
              <a:defRPr/>
            </a:pPr>
            <a:r>
              <a:rPr lang="en-GB" altLang="en-US" sz="1800" dirty="0">
                <a:latin typeface="Comic Sans MS" panose="030F0702030302020204" pitchFamily="66" charset="0"/>
              </a:rPr>
              <a:t>6</a:t>
            </a:r>
            <a:r>
              <a:rPr lang="en-GB" altLang="en-US" sz="1800" baseline="30000" dirty="0">
                <a:latin typeface="Comic Sans MS" panose="030F0702030302020204" pitchFamily="66" charset="0"/>
              </a:rPr>
              <a:t>th</a:t>
            </a:r>
            <a:r>
              <a:rPr lang="en-GB" altLang="en-US" sz="1800" dirty="0">
                <a:latin typeface="Comic Sans MS" panose="030F0702030302020204" pitchFamily="66" charset="0"/>
              </a:rPr>
              <a:t> opening is for canal for </a:t>
            </a:r>
            <a:r>
              <a:rPr lang="en-GB" altLang="en-US" sz="1800" dirty="0" err="1">
                <a:latin typeface="Comic Sans MS" panose="030F0702030302020204" pitchFamily="66" charset="0"/>
              </a:rPr>
              <a:t>utriculosaccular</a:t>
            </a:r>
            <a:r>
              <a:rPr lang="en-GB"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duct (</a:t>
            </a:r>
            <a:r>
              <a:rPr lang="en-US" altLang="en-US" sz="1800" i="1" dirty="0">
                <a:latin typeface="Comic Sans MS" panose="030F0702030302020204" pitchFamily="66" charset="0"/>
              </a:rPr>
              <a:t>ductus </a:t>
            </a:r>
            <a:r>
              <a:rPr lang="en-US" altLang="en-US" sz="1800" i="1" dirty="0" err="1">
                <a:latin typeface="Comic Sans MS" panose="030F0702030302020204" pitchFamily="66" charset="0"/>
              </a:rPr>
              <a:t>utriculosaccularis</a:t>
            </a:r>
            <a:r>
              <a:rPr lang="en-US" altLang="en-US" sz="1800" i="1" dirty="0">
                <a:latin typeface="Comic Sans MS" panose="030F0702030302020204" pitchFamily="66" charset="0"/>
              </a:rPr>
              <a:t>) that connects</a:t>
            </a:r>
            <a:br>
              <a:rPr lang="en-US" altLang="en-US" sz="1800" i="1" dirty="0">
                <a:latin typeface="Comic Sans MS" panose="030F0702030302020204" pitchFamily="66" charset="0"/>
              </a:rPr>
            </a:br>
            <a:r>
              <a:rPr lang="en-US" altLang="en-US" sz="1800" i="1" dirty="0">
                <a:latin typeface="Comic Sans MS" panose="030F0702030302020204" pitchFamily="66" charset="0"/>
              </a:rPr>
              <a:t>utricle and saccule)</a:t>
            </a:r>
            <a:br>
              <a:rPr lang="en-US" altLang="en-US" sz="1800" i="1" dirty="0">
                <a:latin typeface="Comic Sans MS" panose="030F0702030302020204" pitchFamily="66" charset="0"/>
              </a:rPr>
            </a:br>
            <a:r>
              <a:rPr lang="en-US" altLang="en-US" sz="1800" dirty="0">
                <a:latin typeface="Comic Sans MS" panose="030F0702030302020204" pitchFamily="66" charset="0"/>
              </a:rPr>
              <a:t>•</a:t>
            </a:r>
            <a:r>
              <a:rPr lang="en-GB" sz="1800" b="1" dirty="0">
                <a:latin typeface="Comic Sans MS" panose="030F0702030302020204" pitchFamily="66" charset="0"/>
              </a:rPr>
              <a:t>Macula of the </a:t>
            </a:r>
            <a:r>
              <a:rPr lang="en-GB" sz="1800" b="1" dirty="0" err="1">
                <a:latin typeface="Comic Sans MS" panose="030F0702030302020204" pitchFamily="66" charset="0"/>
              </a:rPr>
              <a:t>uticle</a:t>
            </a:r>
            <a:r>
              <a:rPr lang="en-GB" sz="1800" b="1" dirty="0">
                <a:latin typeface="Comic Sans MS" panose="030F0702030302020204" pitchFamily="66" charset="0"/>
              </a:rPr>
              <a:t> (macula utriculi) </a:t>
            </a:r>
            <a:br>
              <a:rPr lang="en-GB" sz="1800" b="1" dirty="0">
                <a:latin typeface="Comic Sans MS" panose="030F0702030302020204" pitchFamily="66" charset="0"/>
              </a:rPr>
            </a:br>
            <a:r>
              <a:rPr lang="en-GB" sz="1800" b="1" dirty="0">
                <a:latin typeface="Comic Sans MS" panose="030F0702030302020204" pitchFamily="66" charset="0"/>
              </a:rPr>
              <a:t> </a:t>
            </a:r>
            <a:r>
              <a:rPr lang="en-GB" sz="1800" dirty="0">
                <a:latin typeface="Comic Sans MS" panose="030F0702030302020204" pitchFamily="66" charset="0"/>
              </a:rPr>
              <a:t>is placed on the floor of the utricle. </a:t>
            </a:r>
            <a:br>
              <a:rPr lang="en-GB" sz="1800" dirty="0">
                <a:latin typeface="Comic Sans MS" panose="030F0702030302020204" pitchFamily="66" charset="0"/>
              </a:rPr>
            </a:br>
            <a:r>
              <a:rPr lang="en-GB" sz="1800" dirty="0">
                <a:latin typeface="Comic Sans MS" panose="030F0702030302020204" pitchFamily="66" charset="0"/>
              </a:rPr>
              <a:t> </a:t>
            </a:r>
            <a:r>
              <a:rPr lang="en-GB" sz="1800" dirty="0">
                <a:highlight>
                  <a:srgbClr val="FFFFFF"/>
                </a:highlight>
                <a:latin typeface="Comic Sans MS" panose="030F0702030302020204" pitchFamily="66" charset="0"/>
              </a:rPr>
              <a:t>The orientation of the macula in the utricle</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makes it particularly sensitive to linear acceleration in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the horizontal plane.</a:t>
            </a:r>
            <a:endParaRPr lang="en-US" altLang="en-US" sz="1800" dirty="0">
              <a:latin typeface="Comic Sans MS" panose="030F0702030302020204" pitchFamily="66" charset="0"/>
            </a:endParaRPr>
          </a:p>
        </p:txBody>
      </p:sp>
      <p:pic>
        <p:nvPicPr>
          <p:cNvPr id="108549" name="Picture 4">
            <a:extLst>
              <a:ext uri="{FF2B5EF4-FFF2-40B4-BE49-F238E27FC236}">
                <a16:creationId xmlns:a16="http://schemas.microsoft.com/office/drawing/2014/main" id="{8F7E2B4A-5C8A-7EBE-DA53-B39C7B9684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88" t="4062" r="38202" b="42227"/>
          <a:stretch>
            <a:fillRect/>
          </a:stretch>
        </p:blipFill>
        <p:spPr bwMode="auto">
          <a:xfrm>
            <a:off x="5159375" y="857250"/>
            <a:ext cx="39846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3906884F-F6BC-F753-ADCC-33B46C8D57CA}"/>
              </a:ext>
            </a:extLst>
          </p:cNvPr>
          <p:cNvSpPr txBox="1">
            <a:spLocks noRot="1" noChangeArrowheads="1"/>
          </p:cNvSpPr>
          <p:nvPr/>
        </p:nvSpPr>
        <p:spPr bwMode="auto">
          <a:xfrm>
            <a:off x="357188" y="357188"/>
            <a:ext cx="5572125" cy="571500"/>
          </a:xfrm>
          <a:prstGeom prst="rect">
            <a:avLst/>
          </a:prstGeom>
          <a:noFill/>
          <a:ln>
            <a:noFill/>
          </a:ln>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a:solidFill>
                  <a:srgbClr val="FF8D3E"/>
                </a:solidFill>
                <a:effectLst>
                  <a:outerShdw blurRad="38100" dist="38100" dir="2700000" algn="tl">
                    <a:srgbClr val="000000"/>
                  </a:outerShdw>
                </a:effectLst>
                <a:latin typeface="Comic Sans MS" panose="030F0702030302020204" pitchFamily="66" charset="0"/>
              </a:rPr>
              <a:t>Macula utriculi / saculi</a:t>
            </a:r>
            <a:endParaRPr lang="en-US" altLang="en-US" sz="3200" b="1">
              <a:solidFill>
                <a:schemeClr val="accent1"/>
              </a:solidFill>
              <a:effectLst>
                <a:outerShdw blurRad="38100" dist="38100" dir="2700000" algn="tl">
                  <a:srgbClr val="000000"/>
                </a:outerShdw>
              </a:effectLst>
              <a:latin typeface="Comic Sans MS" panose="030F0702030302020204" pitchFamily="66" charset="0"/>
            </a:endParaRPr>
          </a:p>
        </p:txBody>
      </p:sp>
      <p:sp>
        <p:nvSpPr>
          <p:cNvPr id="101379" name="Rectangle 2">
            <a:extLst>
              <a:ext uri="{FF2B5EF4-FFF2-40B4-BE49-F238E27FC236}">
                <a16:creationId xmlns:a16="http://schemas.microsoft.com/office/drawing/2014/main" id="{F8594632-86A2-184E-0E19-F48E2896848C}"/>
              </a:ext>
            </a:extLst>
          </p:cNvPr>
          <p:cNvSpPr>
            <a:spLocks noChangeArrowheads="1"/>
          </p:cNvSpPr>
          <p:nvPr/>
        </p:nvSpPr>
        <p:spPr bwMode="auto">
          <a:xfrm>
            <a:off x="357188" y="1083944"/>
            <a:ext cx="8643938" cy="5416868"/>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ED3742"/>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ED3742"/>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4A85BF"/>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fi-FI" altLang="en-US" sz="2000" dirty="0">
                <a:latin typeface="Comic Sans MS" panose="030F0702030302020204" pitchFamily="66" charset="0"/>
              </a:rPr>
              <a:t>• </a:t>
            </a:r>
            <a:r>
              <a:rPr lang="en-GB" sz="1800" dirty="0">
                <a:highlight>
                  <a:srgbClr val="FFFFFF"/>
                </a:highlight>
                <a:latin typeface="Comic Sans MS" panose="030F0702030302020204" pitchFamily="66" charset="0"/>
              </a:rPr>
              <a:t>The epithelial surface of each macula is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characterised by hair cells (sensory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mechanoreceptors) with numerous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a:t>
            </a:r>
            <a:r>
              <a:rPr lang="en-GB" sz="1800" b="1" dirty="0">
                <a:highlight>
                  <a:srgbClr val="FFFFFF"/>
                </a:highlight>
                <a:latin typeface="Comic Sans MS" panose="030F0702030302020204" pitchFamily="66" charset="0"/>
              </a:rPr>
              <a:t>stereocilia</a:t>
            </a:r>
            <a:r>
              <a:rPr lang="en-GB" sz="1800" dirty="0">
                <a:highlight>
                  <a:srgbClr val="FFFFFF"/>
                </a:highlight>
                <a:latin typeface="Comic Sans MS" panose="030F0702030302020204" pitchFamily="66" charset="0"/>
              </a:rPr>
              <a:t> and </a:t>
            </a:r>
            <a:r>
              <a:rPr lang="en-GB" sz="1800" b="1" dirty="0">
                <a:highlight>
                  <a:srgbClr val="FFFFFF"/>
                </a:highlight>
                <a:latin typeface="Comic Sans MS" panose="030F0702030302020204" pitchFamily="66" charset="0"/>
              </a:rPr>
              <a:t>one prominent </a:t>
            </a:r>
            <a:r>
              <a:rPr lang="en-GB" sz="1800" b="1" dirty="0" err="1">
                <a:highlight>
                  <a:srgbClr val="FFFFFF"/>
                </a:highlight>
                <a:latin typeface="Comic Sans MS" panose="030F0702030302020204" pitchFamily="66" charset="0"/>
              </a:rPr>
              <a:t>kinocilum</a:t>
            </a:r>
            <a:r>
              <a:rPr lang="en-GB" sz="1800" dirty="0">
                <a:highlight>
                  <a:srgbClr val="FFFFFF"/>
                </a:highlight>
                <a:latin typeface="Comic Sans MS" panose="030F0702030302020204" pitchFamily="66" charset="0"/>
              </a:rPr>
              <a:t>. </a:t>
            </a:r>
            <a:br>
              <a:rPr lang="en-GB" sz="1800" dirty="0">
                <a:highlight>
                  <a:srgbClr val="FFFFFF"/>
                </a:highlight>
                <a:latin typeface="Comic Sans MS" panose="030F0702030302020204" pitchFamily="66" charset="0"/>
              </a:rPr>
            </a:br>
            <a:r>
              <a:rPr lang="fi-FI" altLang="en-US" sz="1800" dirty="0">
                <a:latin typeface="Comic Sans MS" panose="030F0702030302020204" pitchFamily="66" charset="0"/>
              </a:rPr>
              <a:t>• </a:t>
            </a:r>
            <a:r>
              <a:rPr lang="en-GB" sz="1800" dirty="0">
                <a:highlight>
                  <a:srgbClr val="FFFFFF"/>
                </a:highlight>
                <a:latin typeface="Comic Sans MS" panose="030F0702030302020204" pitchFamily="66" charset="0"/>
              </a:rPr>
              <a:t>These cells are covered by a gelatinous structure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known as the </a:t>
            </a:r>
            <a:r>
              <a:rPr lang="en-GB" sz="1800" b="1" dirty="0">
                <a:highlight>
                  <a:srgbClr val="FFFFFF"/>
                </a:highlight>
                <a:latin typeface="Comic Sans MS" panose="030F0702030302020204" pitchFamily="66" charset="0"/>
              </a:rPr>
              <a:t>otolithic or </a:t>
            </a:r>
            <a:r>
              <a:rPr lang="en-GB" sz="1800" b="1" dirty="0" err="1">
                <a:highlight>
                  <a:srgbClr val="FFFFFF"/>
                </a:highlight>
                <a:latin typeface="Comic Sans MS" panose="030F0702030302020204" pitchFamily="66" charset="0"/>
              </a:rPr>
              <a:t>statoconial</a:t>
            </a:r>
            <a:r>
              <a:rPr lang="en-GB" sz="1800" dirty="0">
                <a:highlight>
                  <a:srgbClr val="FFFFFF"/>
                </a:highlight>
                <a:latin typeface="Comic Sans MS" panose="030F0702030302020204" pitchFamily="66" charset="0"/>
              </a:rPr>
              <a:t> </a:t>
            </a:r>
            <a:r>
              <a:rPr lang="en-GB" sz="1800" b="1" dirty="0">
                <a:highlight>
                  <a:srgbClr val="FFFFFF"/>
                </a:highlight>
                <a:latin typeface="Comic Sans MS" panose="030F0702030302020204" pitchFamily="66" charset="0"/>
              </a:rPr>
              <a:t>membrane</a:t>
            </a:r>
            <a:r>
              <a:rPr lang="en-GB" sz="1800" dirty="0">
                <a:highlight>
                  <a:srgbClr val="FFFFFF"/>
                </a:highlight>
                <a:latin typeface="Comic Sans MS" panose="030F0702030302020204" pitchFamily="66" charset="0"/>
              </a:rPr>
              <a:t> and </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several small crystals known as </a:t>
            </a:r>
            <a:r>
              <a:rPr lang="en-GB" sz="1800" b="1" dirty="0">
                <a:highlight>
                  <a:srgbClr val="FFFFFF"/>
                </a:highlight>
                <a:latin typeface="Comic Sans MS" panose="030F0702030302020204" pitchFamily="66" charset="0"/>
              </a:rPr>
              <a:t>otoconia</a:t>
            </a:r>
            <a:r>
              <a:rPr lang="en-GB" sz="1800" dirty="0">
                <a:highlight>
                  <a:srgbClr val="FFFFFF"/>
                </a:highlight>
                <a:latin typeface="Comic Sans MS" panose="030F0702030302020204" pitchFamily="66" charset="0"/>
              </a:rPr>
              <a:t> </a:t>
            </a:r>
            <a:br>
              <a:rPr lang="en-US" sz="1800" i="1" dirty="0">
                <a:highlight>
                  <a:srgbClr val="FFFFFF"/>
                </a:highlight>
                <a:latin typeface="Comic Sans MS" panose="030F0702030302020204" pitchFamily="66" charset="0"/>
              </a:rPr>
            </a:br>
            <a:r>
              <a:rPr lang="en-US" sz="1800" i="1" dirty="0">
                <a:highlight>
                  <a:srgbClr val="FFFFFF"/>
                </a:highlight>
                <a:latin typeface="Comic Sans MS" panose="030F0702030302020204" pitchFamily="66" charset="0"/>
              </a:rPr>
              <a:t>   </a:t>
            </a:r>
            <a:r>
              <a:rPr lang="en-GB" sz="1800" b="1" dirty="0">
                <a:highlight>
                  <a:srgbClr val="FFFFFF"/>
                </a:highlight>
                <a:latin typeface="Comic Sans MS" panose="030F0702030302020204" pitchFamily="66" charset="0"/>
              </a:rPr>
              <a:t>(also known as otoliths) are </a:t>
            </a:r>
            <a:r>
              <a:rPr lang="en-GB" sz="1800" dirty="0">
                <a:highlight>
                  <a:srgbClr val="FFFFFF"/>
                </a:highlight>
                <a:latin typeface="Comic Sans MS" panose="030F0702030302020204" pitchFamily="66" charset="0"/>
              </a:rPr>
              <a:t>embedded in this membrane </a:t>
            </a:r>
            <a:br>
              <a:rPr lang="en-US" altLang="en-US" sz="1800" i="1" dirty="0">
                <a:latin typeface="Comic Sans MS" panose="030F0702030302020204" pitchFamily="66" charset="0"/>
              </a:rPr>
            </a:br>
            <a:endParaRPr lang="en-US" altLang="en-US" sz="1800" i="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a:t>
            </a:r>
            <a:r>
              <a:rPr lang="en-GB" sz="1700" dirty="0">
                <a:highlight>
                  <a:srgbClr val="FFFFFF"/>
                </a:highlight>
                <a:latin typeface="Comic Sans MS" panose="030F0702030302020204" pitchFamily="66" charset="0"/>
              </a:rPr>
              <a:t>Linear acceleration of the head will cause  the otolithic </a:t>
            </a:r>
            <a:br>
              <a:rPr lang="en-GB" sz="1700" dirty="0">
                <a:highlight>
                  <a:srgbClr val="FFFFFF"/>
                </a:highlight>
                <a:latin typeface="Comic Sans MS" panose="030F0702030302020204" pitchFamily="66" charset="0"/>
              </a:rPr>
            </a:br>
            <a:r>
              <a:rPr lang="en-GB" sz="1700" dirty="0">
                <a:highlight>
                  <a:srgbClr val="FFFFFF"/>
                </a:highlight>
                <a:latin typeface="Comic Sans MS" panose="030F0702030302020204" pitchFamily="66" charset="0"/>
              </a:rPr>
              <a:t>  membrane to lag behind as a result of the inertia and will </a:t>
            </a:r>
            <a:br>
              <a:rPr lang="en-GB" sz="1700" dirty="0">
                <a:highlight>
                  <a:srgbClr val="FFFFFF"/>
                </a:highlight>
                <a:latin typeface="Comic Sans MS" panose="030F0702030302020204" pitchFamily="66" charset="0"/>
              </a:rPr>
            </a:br>
            <a:r>
              <a:rPr lang="en-GB" sz="1700" dirty="0">
                <a:highlight>
                  <a:srgbClr val="FFFFFF"/>
                </a:highlight>
                <a:latin typeface="Comic Sans MS" panose="030F0702030302020204" pitchFamily="66" charset="0"/>
              </a:rPr>
              <a:t>  lead to activation or inhibition of the mechanosensitive </a:t>
            </a:r>
            <a:br>
              <a:rPr lang="en-GB" sz="1700" dirty="0">
                <a:highlight>
                  <a:srgbClr val="FFFFFF"/>
                </a:highlight>
                <a:latin typeface="Comic Sans MS" panose="030F0702030302020204" pitchFamily="66" charset="0"/>
              </a:rPr>
            </a:br>
            <a:r>
              <a:rPr lang="en-GB" sz="1700" dirty="0">
                <a:highlight>
                  <a:srgbClr val="FFFFFF"/>
                </a:highlight>
                <a:latin typeface="Comic Sans MS" panose="030F0702030302020204" pitchFamily="66" charset="0"/>
              </a:rPr>
              <a:t>  hair cells and </a:t>
            </a:r>
            <a:r>
              <a:rPr lang="en-GB" sz="1700" dirty="0" err="1">
                <a:highlight>
                  <a:srgbClr val="FFFFFF"/>
                </a:highlight>
                <a:latin typeface="Comic Sans MS" panose="030F0702030302020204" pitchFamily="66" charset="0"/>
              </a:rPr>
              <a:t>and</a:t>
            </a:r>
            <a:r>
              <a:rPr lang="en-GB" sz="1700" dirty="0">
                <a:highlight>
                  <a:srgbClr val="FFFFFF"/>
                </a:highlight>
                <a:latin typeface="Comic Sans MS" panose="030F0702030302020204" pitchFamily="66" charset="0"/>
              </a:rPr>
              <a:t> to forming of electrical impulse </a:t>
            </a:r>
            <a:br>
              <a:rPr lang="en-GB" sz="1700" dirty="0">
                <a:highlight>
                  <a:srgbClr val="FFFFFF"/>
                </a:highlight>
                <a:latin typeface="Comic Sans MS" panose="030F0702030302020204" pitchFamily="66" charset="0"/>
              </a:rPr>
            </a:br>
            <a:r>
              <a:rPr lang="en-GB" sz="1700" dirty="0">
                <a:highlight>
                  <a:srgbClr val="FFFFFF"/>
                </a:highlight>
                <a:latin typeface="Comic Sans MS" panose="030F0702030302020204" pitchFamily="66" charset="0"/>
              </a:rPr>
              <a:t>  important for sense of balance. </a:t>
            </a:r>
          </a:p>
          <a:p>
            <a:pPr eaLnBrk="1" hangingPunct="1">
              <a:spcBef>
                <a:spcPct val="0"/>
              </a:spcBef>
              <a:buClrTx/>
              <a:buSzTx/>
              <a:buFont typeface="Arial" panose="020B0604020202020204" pitchFamily="34" charset="0"/>
              <a:buNone/>
              <a:defRPr/>
            </a:pPr>
            <a:r>
              <a:rPr lang="en-US" altLang="en-US" sz="1700" dirty="0">
                <a:latin typeface="Comic Sans MS" panose="030F0702030302020204" pitchFamily="66" charset="0"/>
              </a:rPr>
              <a:t>• </a:t>
            </a:r>
            <a:r>
              <a:rPr lang="en-GB" sz="1700" dirty="0">
                <a:latin typeface="Comic Sans MS" panose="030F0702030302020204" pitchFamily="66" charset="0"/>
              </a:rPr>
              <a:t>Hair cells in the maculae are innervated by </a:t>
            </a:r>
            <a:r>
              <a:rPr lang="en-GB" sz="1700" dirty="0" err="1">
                <a:latin typeface="Comic Sans MS" panose="030F0702030302020204" pitchFamily="66" charset="0"/>
              </a:rPr>
              <a:t>fibers</a:t>
            </a:r>
            <a:r>
              <a:rPr lang="en-GB" sz="1700" dirty="0">
                <a:latin typeface="Comic Sans MS" panose="030F0702030302020204" pitchFamily="66" charset="0"/>
              </a:rPr>
              <a:t> of the</a:t>
            </a:r>
            <a:br>
              <a:rPr lang="en-GB" sz="1700" dirty="0">
                <a:latin typeface="Comic Sans MS" panose="030F0702030302020204" pitchFamily="66" charset="0"/>
              </a:rPr>
            </a:br>
            <a:r>
              <a:rPr lang="en-GB" sz="1700" dirty="0">
                <a:latin typeface="Comic Sans MS" panose="030F0702030302020204" pitchFamily="66" charset="0"/>
              </a:rPr>
              <a:t>  vestibular division of the vestibulocochlear nerve </a:t>
            </a:r>
            <a:br>
              <a:rPr lang="en-GB" sz="1700" dirty="0">
                <a:latin typeface="Comic Sans MS" panose="030F0702030302020204" pitchFamily="66" charset="0"/>
              </a:rPr>
            </a:br>
            <a:r>
              <a:rPr lang="en-GB" sz="1700" dirty="0">
                <a:latin typeface="Comic Sans MS" panose="030F0702030302020204" pitchFamily="66" charset="0"/>
              </a:rPr>
              <a:t>  (CN VIII), the vestibular nerve. </a:t>
            </a:r>
            <a:br>
              <a:rPr lang="en-GB" sz="1700" dirty="0">
                <a:latin typeface="Comic Sans MS" panose="030F0702030302020204" pitchFamily="66" charset="0"/>
              </a:rPr>
            </a:br>
            <a:r>
              <a:rPr lang="en-GB" sz="1700" dirty="0">
                <a:latin typeface="Comic Sans MS" panose="030F0702030302020204" pitchFamily="66" charset="0"/>
              </a:rPr>
              <a:t>  The cell bodies of the primary sensory neurons are in the </a:t>
            </a:r>
            <a:br>
              <a:rPr lang="en-GB" sz="1700" dirty="0">
                <a:latin typeface="Comic Sans MS" panose="030F0702030302020204" pitchFamily="66" charset="0"/>
              </a:rPr>
            </a:br>
            <a:r>
              <a:rPr lang="en-GB" sz="1700" dirty="0">
                <a:latin typeface="Comic Sans MS" panose="030F0702030302020204" pitchFamily="66" charset="0"/>
              </a:rPr>
              <a:t>  vestibular ganglion in the internal acoustic meatus.</a:t>
            </a:r>
            <a:endParaRPr lang="en-US" altLang="en-US" sz="1700" dirty="0">
              <a:latin typeface="Comic Sans MS" panose="030F0702030302020204" pitchFamily="66" charset="0"/>
            </a:endParaRPr>
          </a:p>
        </p:txBody>
      </p:sp>
      <p:pic>
        <p:nvPicPr>
          <p:cNvPr id="109572" name="Picture 8">
            <a:extLst>
              <a:ext uri="{FF2B5EF4-FFF2-40B4-BE49-F238E27FC236}">
                <a16:creationId xmlns:a16="http://schemas.microsoft.com/office/drawing/2014/main" id="{9D2339C5-17A1-D8FF-C681-510F9C8ACE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5255" t="35063" r="28964" b="21812"/>
          <a:stretch>
            <a:fillRect/>
          </a:stretch>
        </p:blipFill>
        <p:spPr bwMode="auto">
          <a:xfrm>
            <a:off x="6465888" y="3673475"/>
            <a:ext cx="2671762"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3" name="Picture 2">
            <a:extLst>
              <a:ext uri="{FF2B5EF4-FFF2-40B4-BE49-F238E27FC236}">
                <a16:creationId xmlns:a16="http://schemas.microsoft.com/office/drawing/2014/main" id="{45EFCCF8-3739-29C3-EF2F-D215DC895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875" y="363538"/>
            <a:ext cx="34163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4" name="Picture 4">
            <a:extLst>
              <a:ext uri="{FF2B5EF4-FFF2-40B4-BE49-F238E27FC236}">
                <a16:creationId xmlns:a16="http://schemas.microsoft.com/office/drawing/2014/main" id="{18324A04-05B7-E0F7-A8E5-834812C986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2303463"/>
            <a:ext cx="2365375"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Aspect">
  <a:themeElements>
    <a:clrScheme name="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Aspect">
  <a:themeElements>
    <a:clrScheme name="1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1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1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Aspect">
  <a:themeElements>
    <a:clrScheme name="2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2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2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Aspect">
  <a:themeElements>
    <a:clrScheme name="3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3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3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4_Aspect">
  <a:themeElements>
    <a:clrScheme name="4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4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4_Aspect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Aspect</Template>
  <TotalTime>4637</TotalTime>
  <Pages>0</Pages>
  <Words>11388</Words>
  <Characters>0</Characters>
  <Application>Microsoft Office PowerPoint</Application>
  <DocSecurity>0</DocSecurity>
  <PresentationFormat>On-screen Show (4:3)</PresentationFormat>
  <Lines>0</Lines>
  <Paragraphs>566</Paragraphs>
  <Slides>111</Slides>
  <Notes>2</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111</vt:i4>
      </vt:variant>
    </vt:vector>
  </HeadingPairs>
  <TitlesOfParts>
    <vt:vector size="127" baseType="lpstr">
      <vt:lpstr>Arial</vt:lpstr>
      <vt:lpstr>Verdana</vt:lpstr>
      <vt:lpstr>Wingdings 2</vt:lpstr>
      <vt:lpstr>Calibri</vt:lpstr>
      <vt:lpstr>Comic Sans MS</vt:lpstr>
      <vt:lpstr>Book Antiqua</vt:lpstr>
      <vt:lpstr>Arial Nova</vt:lpstr>
      <vt:lpstr>Open Sans</vt:lpstr>
      <vt:lpstr>PlutoSansLight</vt:lpstr>
      <vt:lpstr>var(--medium)</vt:lpstr>
      <vt:lpstr>Söhne</vt:lpstr>
      <vt:lpstr>Aspect</vt:lpstr>
      <vt:lpstr>1_Aspect</vt:lpstr>
      <vt:lpstr>2_Aspect</vt:lpstr>
      <vt:lpstr>3_Aspect</vt:lpstr>
      <vt:lpstr>4_Aspect</vt:lpstr>
      <vt:lpstr>Ear – Organ of hearing and balance (Organum vestibulocochleare)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AURICULA – vascularization and innervation</vt:lpstr>
      <vt:lpstr>AURICULA – vascularization and innervation</vt:lpstr>
      <vt:lpstr>EXTERNAL ACOUSTIC MEATUS  (MEATUS ACUSTICUS EXTERNUS)</vt:lpstr>
      <vt:lpstr>PowerPoint Presentation</vt:lpstr>
      <vt:lpstr>EXTERNAL ACOUSTIC MEATUS  (MEATUS ACUSTICUS EXTERNUS)</vt:lpstr>
      <vt:lpstr>EXTERNAL ACOUSTIC MEATUS  (MEATUS ACUSTICUS EXTERNUS) - structure - </vt:lpstr>
      <vt:lpstr>PowerPoint Presentation</vt:lpstr>
      <vt:lpstr>PowerPoint Presentation</vt:lpstr>
      <vt:lpstr>EXTERNAL EAR (AURIS EXTERNA) EXTERNAL ACOUSTIC MEATUS (meatus acusticus externus)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Tympanic membrane (membrana tympani)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Tympanic cavity (cavum tympani)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Vista</dc:creator>
  <cp:keywords/>
  <dc:description/>
  <cp:lastModifiedBy>Ivana Macuzic</cp:lastModifiedBy>
  <cp:revision>258</cp:revision>
  <dcterms:created xsi:type="dcterms:W3CDTF">2010-04-06T20:34:09Z</dcterms:created>
  <dcterms:modified xsi:type="dcterms:W3CDTF">2024-04-13T19:27:28Z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